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43" r:id="rId2"/>
  </p:sldMasterIdLst>
  <p:notesMasterIdLst>
    <p:notesMasterId r:id="rId63"/>
  </p:notesMasterIdLst>
  <p:handoutMasterIdLst>
    <p:handoutMasterId r:id="rId64"/>
  </p:handoutMasterIdLst>
  <p:sldIdLst>
    <p:sldId id="476" r:id="rId3"/>
    <p:sldId id="475" r:id="rId4"/>
    <p:sldId id="258" r:id="rId5"/>
    <p:sldId id="285" r:id="rId6"/>
    <p:sldId id="489" r:id="rId7"/>
    <p:sldId id="524" r:id="rId8"/>
    <p:sldId id="263" r:id="rId9"/>
    <p:sldId id="478" r:id="rId10"/>
    <p:sldId id="525" r:id="rId11"/>
    <p:sldId id="580" r:id="rId12"/>
    <p:sldId id="512" r:id="rId13"/>
    <p:sldId id="581" r:id="rId14"/>
    <p:sldId id="532" r:id="rId15"/>
    <p:sldId id="582" r:id="rId16"/>
    <p:sldId id="578" r:id="rId17"/>
    <p:sldId id="575" r:id="rId18"/>
    <p:sldId id="589" r:id="rId19"/>
    <p:sldId id="576" r:id="rId20"/>
    <p:sldId id="513" r:id="rId21"/>
    <p:sldId id="526" r:id="rId22"/>
    <p:sldId id="594" r:id="rId23"/>
    <p:sldId id="496" r:id="rId24"/>
    <p:sldId id="498" r:id="rId25"/>
    <p:sldId id="511" r:id="rId26"/>
    <p:sldId id="583" r:id="rId27"/>
    <p:sldId id="595" r:id="rId28"/>
    <p:sldId id="585" r:id="rId29"/>
    <p:sldId id="596" r:id="rId30"/>
    <p:sldId id="520" r:id="rId31"/>
    <p:sldId id="597" r:id="rId32"/>
    <p:sldId id="535" r:id="rId33"/>
    <p:sldId id="537" r:id="rId34"/>
    <p:sldId id="598" r:id="rId35"/>
    <p:sldId id="573" r:id="rId36"/>
    <p:sldId id="599" r:id="rId37"/>
    <p:sldId id="600" r:id="rId38"/>
    <p:sldId id="571" r:id="rId39"/>
    <p:sldId id="601" r:id="rId40"/>
    <p:sldId id="602" r:id="rId41"/>
    <p:sldId id="603" r:id="rId42"/>
    <p:sldId id="604" r:id="rId43"/>
    <p:sldId id="572" r:id="rId44"/>
    <p:sldId id="554" r:id="rId45"/>
    <p:sldId id="555" r:id="rId46"/>
    <p:sldId id="566" r:id="rId47"/>
    <p:sldId id="543" r:id="rId48"/>
    <p:sldId id="559" r:id="rId49"/>
    <p:sldId id="558" r:id="rId50"/>
    <p:sldId id="534" r:id="rId51"/>
    <p:sldId id="562" r:id="rId52"/>
    <p:sldId id="605" r:id="rId53"/>
    <p:sldId id="564" r:id="rId54"/>
    <p:sldId id="561" r:id="rId55"/>
    <p:sldId id="567" r:id="rId56"/>
    <p:sldId id="579" r:id="rId57"/>
    <p:sldId id="590" r:id="rId58"/>
    <p:sldId id="591" r:id="rId59"/>
    <p:sldId id="592" r:id="rId60"/>
    <p:sldId id="593" r:id="rId61"/>
    <p:sldId id="547" r:id="rId62"/>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3466"/>
    <a:srgbClr val="94B5D0"/>
    <a:srgbClr val="BA7609"/>
    <a:srgbClr val="5F5F5F"/>
    <a:srgbClr val="0B2951"/>
    <a:srgbClr val="F39C12"/>
    <a:srgbClr val="F8C471"/>
    <a:srgbClr val="071A33"/>
    <a:srgbClr val="051325"/>
    <a:srgbClr val="0B2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autoAdjust="0"/>
    <p:restoredTop sz="89818" autoAdjust="0"/>
  </p:normalViewPr>
  <p:slideViewPr>
    <p:cSldViewPr snapToGrid="0">
      <p:cViewPr varScale="1">
        <p:scale>
          <a:sx n="66" d="100"/>
          <a:sy n="66" d="100"/>
        </p:scale>
        <p:origin x="1314" y="66"/>
      </p:cViewPr>
      <p:guideLst>
        <p:guide orient="horz" pos="2160"/>
        <p:guide pos="2880"/>
      </p:guideLst>
    </p:cSldViewPr>
  </p:slideViewPr>
  <p:notesTextViewPr>
    <p:cViewPr>
      <p:scale>
        <a:sx n="3" d="2"/>
        <a:sy n="3" d="2"/>
      </p:scale>
      <p:origin x="0" y="0"/>
    </p:cViewPr>
  </p:notesTextViewPr>
  <p:sorterViewPr>
    <p:cViewPr>
      <p:scale>
        <a:sx n="60" d="100"/>
        <a:sy n="60" d="100"/>
      </p:scale>
      <p:origin x="0" y="0"/>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82917940045476"/>
          <c:y val="6.2165386851041698E-2"/>
          <c:w val="0.78634164119909045"/>
          <c:h val="0.82904518615963529"/>
        </c:manualLayout>
      </c:layout>
      <c:doughnutChart>
        <c:varyColors val="1"/>
        <c:ser>
          <c:idx val="0"/>
          <c:order val="0"/>
          <c:tx>
            <c:strRef>
              <c:f>Sheet1!$B$1</c:f>
              <c:strCache>
                <c:ptCount val="1"/>
                <c:pt idx="0">
                  <c:v>Sales</c:v>
                </c:pt>
              </c:strCache>
            </c:strRef>
          </c:tx>
          <c:dPt>
            <c:idx val="0"/>
            <c:bubble3D val="0"/>
            <c:spPr>
              <a:solidFill>
                <a:schemeClr val="accent1"/>
              </a:solidFill>
              <a:ln w="19050">
                <a:noFill/>
              </a:ln>
              <a:effectLst/>
            </c:spPr>
            <c:extLst>
              <c:ext xmlns:c16="http://schemas.microsoft.com/office/drawing/2014/chart" uri="{C3380CC4-5D6E-409C-BE32-E72D297353CC}">
                <c16:uniqueId val="{00000000-4533-4294-A054-A9FA63FE3BC6}"/>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1-4533-4294-A054-A9FA63FE3BC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4533-4294-A054-A9FA63FE3BC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4533-4294-A054-A9FA63FE3BC6}"/>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4-4533-4294-A054-A9FA63FE3BC6}"/>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noFill/>
              </a:ln>
              <a:effectLst/>
            </c:spPr>
            <c:extLst>
              <c:ext xmlns:c16="http://schemas.microsoft.com/office/drawing/2014/chart" uri="{C3380CC4-5D6E-409C-BE32-E72D297353CC}">
                <c16:uniqueId val="{00000000-A521-4ECD-8B1A-B36AA3ECC729}"/>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1-A521-4ECD-8B1A-B36AA3ECC72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A521-4ECD-8B1A-B36AA3ECC72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A521-4ECD-8B1A-B36AA3ECC729}"/>
              </c:ext>
            </c:extLst>
          </c:dPt>
          <c:cat>
            <c:strRef>
              <c:f>Sheet1!$A$2:$A$5</c:f>
              <c:strCache>
                <c:ptCount val="2"/>
                <c:pt idx="0">
                  <c:v>1st Qtr</c:v>
                </c:pt>
                <c:pt idx="1">
                  <c:v>2nd Qtr</c:v>
                </c:pt>
              </c:strCache>
            </c:strRef>
          </c:cat>
          <c:val>
            <c:numRef>
              <c:f>Sheet1!$B$2:$B$5</c:f>
              <c:numCache>
                <c:formatCode>General</c:formatCode>
                <c:ptCount val="4"/>
                <c:pt idx="0">
                  <c:v>6</c:v>
                </c:pt>
                <c:pt idx="1">
                  <c:v>94</c:v>
                </c:pt>
              </c:numCache>
            </c:numRef>
          </c:val>
          <c:extLst>
            <c:ext xmlns:c16="http://schemas.microsoft.com/office/drawing/2014/chart" uri="{C3380CC4-5D6E-409C-BE32-E72D297353CC}">
              <c16:uniqueId val="{00000004-A521-4ECD-8B1A-B36AA3ECC729}"/>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82917940045476"/>
          <c:y val="8.5477406920182339E-2"/>
          <c:w val="0.78634164119909045"/>
          <c:h val="0.8290451861596352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3"/>
              </a:solidFill>
              <a:ln w="19050">
                <a:solidFill>
                  <a:schemeClr val="bg1"/>
                </a:solidFill>
              </a:ln>
              <a:effectLst/>
            </c:spPr>
            <c:extLst>
              <c:ext xmlns:c16="http://schemas.microsoft.com/office/drawing/2014/chart" uri="{C3380CC4-5D6E-409C-BE32-E72D297353CC}">
                <c16:uniqueId val="{00000000-F901-4356-BFBB-3A7D10207EA8}"/>
              </c:ext>
            </c:extLst>
          </c:dPt>
          <c:dPt>
            <c:idx val="1"/>
            <c:bubble3D val="0"/>
            <c:spPr>
              <a:solidFill>
                <a:schemeClr val="tx2">
                  <a:alpha val="10000"/>
                </a:schemeClr>
              </a:solidFill>
              <a:ln w="19050">
                <a:solidFill>
                  <a:schemeClr val="bg1"/>
                </a:solidFill>
              </a:ln>
              <a:effectLst/>
            </c:spPr>
            <c:extLst>
              <c:ext xmlns:c16="http://schemas.microsoft.com/office/drawing/2014/chart" uri="{C3380CC4-5D6E-409C-BE32-E72D297353CC}">
                <c16:uniqueId val="{00000001-F901-4356-BFBB-3A7D10207EA8}"/>
              </c:ext>
            </c:extLst>
          </c:dPt>
          <c:dPt>
            <c:idx val="2"/>
            <c:bubble3D val="0"/>
            <c:spPr>
              <a:solidFill>
                <a:schemeClr val="accent3"/>
              </a:solidFill>
              <a:ln w="19050">
                <a:solidFill>
                  <a:schemeClr val="bg1"/>
                </a:solidFill>
              </a:ln>
              <a:effectLst/>
            </c:spPr>
            <c:extLst>
              <c:ext xmlns:c16="http://schemas.microsoft.com/office/drawing/2014/chart" uri="{C3380CC4-5D6E-409C-BE32-E72D297353CC}">
                <c16:uniqueId val="{00000002-F901-4356-BFBB-3A7D10207EA8}"/>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3-F901-4356-BFBB-3A7D10207EA8}"/>
              </c:ext>
            </c:extLst>
          </c:dPt>
          <c:cat>
            <c:strRef>
              <c:f>Sheet1!$A$2:$A$5</c:f>
              <c:strCache>
                <c:ptCount val="2"/>
                <c:pt idx="0">
                  <c:v>1st Qtr</c:v>
                </c:pt>
                <c:pt idx="1">
                  <c:v>2nd Qtr</c:v>
                </c:pt>
              </c:strCache>
            </c:strRef>
          </c:cat>
          <c:val>
            <c:numRef>
              <c:f>Sheet1!$B$2:$B$5</c:f>
              <c:numCache>
                <c:formatCode>General</c:formatCode>
                <c:ptCount val="4"/>
                <c:pt idx="0">
                  <c:v>4</c:v>
                </c:pt>
                <c:pt idx="1">
                  <c:v>96</c:v>
                </c:pt>
              </c:numCache>
            </c:numRef>
          </c:val>
          <c:extLst>
            <c:ext xmlns:c16="http://schemas.microsoft.com/office/drawing/2014/chart" uri="{C3380CC4-5D6E-409C-BE32-E72D297353CC}">
              <c16:uniqueId val="{00000004-F901-4356-BFBB-3A7D10207EA8}"/>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olidFill>
              <a:ln w="19050">
                <a:noFill/>
              </a:ln>
              <a:effectLst/>
            </c:spPr>
            <c:extLst>
              <c:ext xmlns:c16="http://schemas.microsoft.com/office/drawing/2014/chart" uri="{C3380CC4-5D6E-409C-BE32-E72D297353CC}">
                <c16:uniqueId val="{00000000-05AB-4595-BB09-D04F68345BD8}"/>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1-05AB-4595-BB09-D04F68345BD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05AB-4595-BB09-D04F68345BD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05AB-4595-BB09-D04F68345BD8}"/>
              </c:ext>
            </c:extLst>
          </c:dPt>
          <c:cat>
            <c:strRef>
              <c:f>Sheet1!$A$2:$A$5</c:f>
              <c:strCache>
                <c:ptCount val="2"/>
                <c:pt idx="0">
                  <c:v>1st Qtr</c:v>
                </c:pt>
                <c:pt idx="1">
                  <c:v>2nd Qtr</c:v>
                </c:pt>
              </c:strCache>
            </c:strRef>
          </c:cat>
          <c:val>
            <c:numRef>
              <c:f>Sheet1!$B$2:$B$5</c:f>
              <c:numCache>
                <c:formatCode>General</c:formatCode>
                <c:ptCount val="4"/>
                <c:pt idx="0">
                  <c:v>1</c:v>
                </c:pt>
                <c:pt idx="1">
                  <c:v>99</c:v>
                </c:pt>
              </c:numCache>
            </c:numRef>
          </c:val>
          <c:extLst>
            <c:ext xmlns:c16="http://schemas.microsoft.com/office/drawing/2014/chart" uri="{C3380CC4-5D6E-409C-BE32-E72D297353CC}">
              <c16:uniqueId val="{00000004-05AB-4595-BB09-D04F68345BD8}"/>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pPr/>
              <a:t>01/07/2019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pPr/>
              <a:t>‹N°›</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pPr/>
              <a:t>01/07/2019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pPr/>
              <a:t>‹N°›</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a:t>
            </a:r>
            <a:r>
              <a:rPr lang="fr-FR" baseline="0" dirty="0" smtClean="0"/>
              <a:t> chers invités, nous avons l honneur de vous présenter notre projet de fin d étude  avec  lequel nous envisageons couronné notre cursus universitaire en vis d obtention du diplôme de licence appliqué en électromécanique industriel.</a:t>
            </a:r>
          </a:p>
          <a:p>
            <a:r>
              <a:rPr lang="fr-FR" baseline="0" dirty="0" smtClean="0"/>
              <a:t>Nous voudrons commencer tout d abord par remercier le membres de jury </a:t>
            </a:r>
            <a:r>
              <a:rPr lang="fr-FR" baseline="0" dirty="0" err="1" smtClean="0"/>
              <a:t>mr</a:t>
            </a:r>
            <a:r>
              <a:rPr lang="fr-FR" baseline="0" dirty="0" smtClean="0"/>
              <a:t>  </a:t>
            </a:r>
            <a:r>
              <a:rPr lang="fr-FR" baseline="0" dirty="0" err="1" smtClean="0"/>
              <a:t>borhen</a:t>
            </a:r>
            <a:r>
              <a:rPr lang="fr-FR" baseline="0" dirty="0" smtClean="0"/>
              <a:t> </a:t>
            </a:r>
            <a:r>
              <a:rPr lang="fr-FR" baseline="0" dirty="0" err="1" smtClean="0"/>
              <a:t>louhichi</a:t>
            </a:r>
            <a:r>
              <a:rPr lang="fr-FR" baseline="0" dirty="0" smtClean="0"/>
              <a:t> pour avoir accepter de juger notre travail </a:t>
            </a:r>
          </a:p>
          <a:p>
            <a:r>
              <a:rPr lang="fr-FR" baseline="0" dirty="0" smtClean="0"/>
              <a:t>Nous adressons nos sincères remercîments à notre encadreur académique </a:t>
            </a:r>
            <a:r>
              <a:rPr lang="fr-FR" baseline="0" dirty="0" err="1" smtClean="0"/>
              <a:t>mr</a:t>
            </a:r>
            <a:r>
              <a:rPr lang="fr-FR" baseline="0" dirty="0" smtClean="0"/>
              <a:t> </a:t>
            </a:r>
            <a:r>
              <a:rPr lang="fr-FR" baseline="0" dirty="0" err="1" smtClean="0"/>
              <a:t>tmim</a:t>
            </a:r>
            <a:r>
              <a:rPr lang="fr-FR" baseline="0" dirty="0" smtClean="0"/>
              <a:t> </a:t>
            </a:r>
            <a:r>
              <a:rPr lang="fr-FR" baseline="0" dirty="0" err="1" smtClean="0"/>
              <a:t>zribi</a:t>
            </a:r>
            <a:r>
              <a:rPr lang="fr-FR" baseline="0" dirty="0" smtClean="0"/>
              <a:t> pour ses efforts et ses conseils qui nous ont dirigés vers la bonne voie de </a:t>
            </a:r>
            <a:r>
              <a:rPr lang="fr-FR" baseline="0" dirty="0" err="1" smtClean="0"/>
              <a:t>succés</a:t>
            </a:r>
            <a:endParaRPr lang="fr-FR" baseline="0" dirty="0" smtClean="0"/>
          </a:p>
          <a:p>
            <a:r>
              <a:rPr lang="fr-FR" baseline="0" dirty="0" smtClean="0"/>
              <a:t>Enfin nous remercions toute personne à contribuer de prés ou de </a:t>
            </a:r>
            <a:r>
              <a:rPr lang="fr-FR" baseline="0" dirty="0" err="1" smtClean="0"/>
              <a:t>loins</a:t>
            </a:r>
            <a:r>
              <a:rPr lang="fr-FR" baseline="0" dirty="0" smtClean="0"/>
              <a:t> au bon </a:t>
            </a:r>
            <a:r>
              <a:rPr lang="fr-FR" baseline="0" dirty="0" err="1" smtClean="0"/>
              <a:t>acheivement</a:t>
            </a:r>
            <a:r>
              <a:rPr lang="fr-FR" baseline="0" dirty="0" smtClean="0"/>
              <a:t> de ce projet.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1</a:t>
            </a:fld>
            <a:endParaRPr lang="id-ID"/>
          </a:p>
        </p:txBody>
      </p:sp>
    </p:spTree>
    <p:extLst>
      <p:ext uri="{BB962C8B-B14F-4D97-AF65-F5344CB8AC3E}">
        <p14:creationId xmlns:p14="http://schemas.microsoft.com/office/powerpoint/2010/main" val="3213348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Dans un contexte de production, la présence d’anomalie durant la production peut entrainer plusieurs inconvénients à la ligne concernée, par conséquence une mauvaise influence sur l’entreprise (Une mauvaise qualité, un rendement faible ….). Afin d’éviter ces derniers, diverses solutions présentées. selon leurs contexte elles</a:t>
            </a:r>
            <a:r>
              <a:rPr lang="fr-FR" baseline="0" dirty="0" smtClean="0"/>
              <a:t> sont regroupées en deux catégories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10</a:t>
            </a:fld>
            <a:endParaRPr lang="id-ID"/>
          </a:p>
        </p:txBody>
      </p:sp>
    </p:spTree>
    <p:extLst>
      <p:ext uri="{BB962C8B-B14F-4D97-AF65-F5344CB8AC3E}">
        <p14:creationId xmlns:p14="http://schemas.microsoft.com/office/powerpoint/2010/main" val="3599506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Donc</a:t>
            </a:r>
            <a:r>
              <a:rPr lang="fr-FR" baseline="0" dirty="0" smtClean="0"/>
              <a:t> tout d abord nous commençons par l adaptation de la machine SDS </a:t>
            </a:r>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485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fr-FR" sz="1200" kern="1200" dirty="0" smtClean="0">
                <a:solidFill>
                  <a:schemeClr val="tx1"/>
                </a:solidFill>
                <a:effectLst/>
                <a:latin typeface="+mn-lt"/>
                <a:ea typeface="+mn-ea"/>
                <a:cs typeface="+mn-cs"/>
              </a:rPr>
              <a:t>Au niveau de la machine SDS, la fixation des masques se fait au premier lieu à partir du positionnement de la barrette selon des limites marquées sur l’enclume, au deuxième lieu, une mise en poids à l’intérieur du masque afin de s’assurer qu’il ne bouge pas lors de la décente de deux vérins double effet (Leur rôle consiste à réaliser l’opération du soudage et du découpe) qui provoque la vibration du plateau.</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 méthode suivie n’est pas assez fiable en effet le positionnement de la barrette ainsi que le moyen de mise en poids n'assurent pas une bonne fixation du masque, par conséquence, la déviation de la position de la barrette et par la suite une mauvaise qualité de soudure et découpe. Dans le but d’éviter le problème du mauvais positionnement du masque au niveau de la machine SDS, on propose deux solutions : 1</a:t>
            </a:r>
            <a:r>
              <a:rPr lang="fr-FR" sz="1200" kern="1200" baseline="30000" dirty="0" smtClean="0">
                <a:solidFill>
                  <a:schemeClr val="tx1"/>
                </a:solidFill>
                <a:effectLst/>
                <a:latin typeface="+mn-lt"/>
                <a:ea typeface="+mn-ea"/>
                <a:cs typeface="+mn-cs"/>
              </a:rPr>
              <a:t>er</a:t>
            </a:r>
            <a:r>
              <a:rPr lang="fr-FR" sz="1200" kern="1200" dirty="0" smtClean="0">
                <a:solidFill>
                  <a:schemeClr val="tx1"/>
                </a:solidFill>
                <a:effectLst/>
                <a:latin typeface="+mn-lt"/>
                <a:ea typeface="+mn-ea"/>
                <a:cs typeface="+mn-cs"/>
              </a:rPr>
              <a:t> sol Un moule ayant la même taille ainsi que la même forme que ceux du masque, bien serré dans l’enclume dans le but d’assurer la fixation du masque et qui sert à déterminer la position exacte de la barrette à partir d’une petite extrusion, 2</a:t>
            </a:r>
            <a:r>
              <a:rPr lang="fr-FR" sz="1200" kern="1200" baseline="30000" dirty="0" smtClean="0">
                <a:solidFill>
                  <a:schemeClr val="tx1"/>
                </a:solidFill>
                <a:effectLst/>
                <a:latin typeface="+mn-lt"/>
                <a:ea typeface="+mn-ea"/>
                <a:cs typeface="+mn-cs"/>
              </a:rPr>
              <a:t>ème</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Une petite extrusion ayant la même taille et la même forme de la barrette bien serrée dans l’enclume. Afin d’assurer la fixation de barrette ainsi le contrôle de longueur. Elle plus épais aux côtés et incliné selon la forme du masque pour permettre sa fixation (</a:t>
            </a:r>
            <a:r>
              <a:rPr lang="fr-FR" sz="1200" kern="1200" dirty="0" err="1" smtClean="0">
                <a:solidFill>
                  <a:schemeClr val="tx1"/>
                </a:solidFill>
                <a:effectLst/>
                <a:latin typeface="+mn-lt"/>
                <a:ea typeface="+mn-ea"/>
                <a:cs typeface="+mn-cs"/>
              </a:rPr>
              <a:t>diapot</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hedha</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lezem</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nbdlouh</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lvl="0"/>
            <a:endParaRPr lang="fr-FR" sz="1200" kern="1200" dirty="0" smtClean="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12</a:t>
            </a:fld>
            <a:endParaRPr lang="id-ID"/>
          </a:p>
        </p:txBody>
      </p:sp>
    </p:spTree>
    <p:extLst>
      <p:ext uri="{BB962C8B-B14F-4D97-AF65-F5344CB8AC3E}">
        <p14:creationId xmlns:p14="http://schemas.microsoft.com/office/powerpoint/2010/main" val="4234738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Maintenant on passe à l’adaptation de la machine presse bouton</a:t>
            </a:r>
          </a:p>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89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 </a:t>
            </a:r>
            <a:r>
              <a:rPr lang="fr-FR" dirty="0" err="1" smtClean="0"/>
              <a:t>methode</a:t>
            </a:r>
            <a:r>
              <a:rPr lang="fr-FR" dirty="0" smtClean="0"/>
              <a:t> 5s est une technique de </a:t>
            </a:r>
            <a:r>
              <a:rPr lang="fr-FR" dirty="0" err="1" smtClean="0"/>
              <a:t>managemet</a:t>
            </a:r>
            <a:r>
              <a:rPr lang="fr-FR" baseline="0" dirty="0" smtClean="0"/>
              <a:t> qui fait partie de la </a:t>
            </a:r>
            <a:r>
              <a:rPr lang="fr-FR" baseline="0" dirty="0" err="1" smtClean="0"/>
              <a:t>demarche</a:t>
            </a:r>
            <a:r>
              <a:rPr lang="fr-FR" baseline="0" dirty="0" smtClean="0"/>
              <a:t> qualité elle permet d optimiser en permanence les conditions du travail toute en assurant l organisation la </a:t>
            </a:r>
            <a:r>
              <a:rPr lang="fr-FR" baseline="0" dirty="0" err="1" smtClean="0"/>
              <a:t>propeté</a:t>
            </a:r>
            <a:r>
              <a:rPr lang="fr-FR" baseline="0" dirty="0" smtClean="0"/>
              <a:t> et la sécurité , </a:t>
            </a:r>
          </a:p>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359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0"/>
            <a:r>
              <a:rPr lang="fr-FR" sz="1200" kern="1200" dirty="0" smtClean="0">
                <a:solidFill>
                  <a:schemeClr val="tx1"/>
                </a:solidFill>
                <a:effectLst/>
                <a:latin typeface="+mn-lt"/>
                <a:ea typeface="+mn-ea"/>
                <a:cs typeface="+mn-cs"/>
              </a:rPr>
              <a:t>Lors de l observation de la ligne de production on a remarqué l absence d identifications des </a:t>
            </a:r>
            <a:r>
              <a:rPr lang="fr-FR" sz="1200" kern="1200" dirty="0" err="1" smtClean="0">
                <a:solidFill>
                  <a:schemeClr val="tx1"/>
                </a:solidFill>
                <a:effectLst/>
                <a:latin typeface="+mn-lt"/>
                <a:ea typeface="+mn-ea"/>
                <a:cs typeface="+mn-cs"/>
              </a:rPr>
              <a:t>equipements</a:t>
            </a:r>
            <a:r>
              <a:rPr lang="fr-FR" sz="1200" kern="1200" dirty="0" smtClean="0">
                <a:solidFill>
                  <a:schemeClr val="tx1"/>
                </a:solidFill>
                <a:effectLst/>
                <a:latin typeface="+mn-lt"/>
                <a:ea typeface="+mn-ea"/>
                <a:cs typeface="+mn-cs"/>
              </a:rPr>
              <a:t> du travail et des caisse de remplissage ,</a:t>
            </a:r>
            <a:r>
              <a:rPr lang="fr-FR" sz="1200" kern="1200" baseline="0" dirty="0" smtClean="0">
                <a:solidFill>
                  <a:schemeClr val="tx1"/>
                </a:solidFill>
                <a:effectLst/>
                <a:latin typeface="+mn-lt"/>
                <a:ea typeface="+mn-ea"/>
                <a:cs typeface="+mn-cs"/>
              </a:rPr>
              <a:t> tant que ces derniers </a:t>
            </a:r>
            <a:r>
              <a:rPr lang="fr-FR" sz="1200" kern="1200" baseline="0" dirty="0" err="1" smtClean="0">
                <a:solidFill>
                  <a:schemeClr val="tx1"/>
                </a:solidFill>
                <a:effectLst/>
                <a:latin typeface="+mn-lt"/>
                <a:ea typeface="+mn-ea"/>
                <a:cs typeface="+mn-cs"/>
              </a:rPr>
              <a:t>necessitent</a:t>
            </a:r>
            <a:r>
              <a:rPr lang="fr-FR" sz="1200" kern="1200" baseline="0" dirty="0" smtClean="0">
                <a:solidFill>
                  <a:schemeClr val="tx1"/>
                </a:solidFill>
                <a:effectLst/>
                <a:latin typeface="+mn-lt"/>
                <a:ea typeface="+mn-ea"/>
                <a:cs typeface="+mn-cs"/>
              </a:rPr>
              <a:t> un </a:t>
            </a:r>
            <a:r>
              <a:rPr lang="fr-FR" sz="1200" kern="1200" baseline="0" dirty="0" err="1" smtClean="0">
                <a:solidFill>
                  <a:schemeClr val="tx1"/>
                </a:solidFill>
                <a:effectLst/>
                <a:latin typeface="+mn-lt"/>
                <a:ea typeface="+mn-ea"/>
                <a:cs typeface="+mn-cs"/>
              </a:rPr>
              <a:t>chagement</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repeititf</a:t>
            </a:r>
            <a:r>
              <a:rPr lang="fr-FR" sz="1200" kern="1200" baseline="0" dirty="0" smtClean="0">
                <a:solidFill>
                  <a:schemeClr val="tx1"/>
                </a:solidFill>
                <a:effectLst/>
                <a:latin typeface="+mn-lt"/>
                <a:ea typeface="+mn-ea"/>
                <a:cs typeface="+mn-cs"/>
              </a:rPr>
              <a:t> cela engendre des </a:t>
            </a:r>
            <a:r>
              <a:rPr lang="fr-FR" sz="1200" kern="1200" baseline="0" dirty="0" err="1" smtClean="0">
                <a:solidFill>
                  <a:schemeClr val="tx1"/>
                </a:solidFill>
                <a:effectLst/>
                <a:latin typeface="+mn-lt"/>
                <a:ea typeface="+mn-ea"/>
                <a:cs typeface="+mn-cs"/>
              </a:rPr>
              <a:t>probs</a:t>
            </a:r>
            <a:r>
              <a:rPr lang="fr-FR" sz="1200" kern="1200" baseline="0" dirty="0" smtClean="0">
                <a:solidFill>
                  <a:schemeClr val="tx1"/>
                </a:solidFill>
                <a:effectLst/>
                <a:latin typeface="+mn-lt"/>
                <a:ea typeface="+mn-ea"/>
                <a:cs typeface="+mn-cs"/>
              </a:rPr>
              <a:t> d encombrement et de </a:t>
            </a:r>
            <a:r>
              <a:rPr lang="fr-FR" sz="1200" kern="1200" baseline="0" dirty="0" err="1" smtClean="0">
                <a:solidFill>
                  <a:schemeClr val="tx1"/>
                </a:solidFill>
                <a:effectLst/>
                <a:latin typeface="+mn-lt"/>
                <a:ea typeface="+mn-ea"/>
                <a:cs typeface="+mn-cs"/>
              </a:rPr>
              <a:t>gaspilaage</a:t>
            </a:r>
            <a:r>
              <a:rPr lang="fr-FR" sz="1200" kern="1200" baseline="0" dirty="0" smtClean="0">
                <a:solidFill>
                  <a:schemeClr val="tx1"/>
                </a:solidFill>
                <a:effectLst/>
                <a:latin typeface="+mn-lt"/>
                <a:ea typeface="+mn-ea"/>
                <a:cs typeface="+mn-cs"/>
              </a:rPr>
              <a:t> de temps , ici notre tache était la </a:t>
            </a:r>
            <a:r>
              <a:rPr lang="fr-FR" sz="1200" kern="1200" baseline="0" dirty="0" err="1" smtClean="0">
                <a:solidFill>
                  <a:schemeClr val="tx1"/>
                </a:solidFill>
                <a:effectLst/>
                <a:latin typeface="+mn-lt"/>
                <a:ea typeface="+mn-ea"/>
                <a:cs typeface="+mn-cs"/>
              </a:rPr>
              <a:t>realisation</a:t>
            </a:r>
            <a:r>
              <a:rPr lang="fr-FR" sz="1200" kern="1200" baseline="0" dirty="0" smtClean="0">
                <a:solidFill>
                  <a:schemeClr val="tx1"/>
                </a:solidFill>
                <a:effectLst/>
                <a:latin typeface="+mn-lt"/>
                <a:ea typeface="+mn-ea"/>
                <a:cs typeface="+mn-cs"/>
              </a:rPr>
              <a:t> d </a:t>
            </a:r>
            <a:r>
              <a:rPr lang="fr-FR" sz="1200" kern="1200" baseline="0" dirty="0" err="1" smtClean="0">
                <a:solidFill>
                  <a:schemeClr val="tx1"/>
                </a:solidFill>
                <a:effectLst/>
                <a:latin typeface="+mn-lt"/>
                <a:ea typeface="+mn-ea"/>
                <a:cs typeface="+mn-cs"/>
              </a:rPr>
              <a:t>identifcations</a:t>
            </a:r>
            <a:r>
              <a:rPr lang="fr-FR" sz="1200" kern="1200" baseline="0" dirty="0" smtClean="0">
                <a:solidFill>
                  <a:schemeClr val="tx1"/>
                </a:solidFill>
                <a:effectLst/>
                <a:latin typeface="+mn-lt"/>
                <a:ea typeface="+mn-ea"/>
                <a:cs typeface="+mn-cs"/>
              </a:rPr>
              <a:t> des ces derniers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16</a:t>
            </a:fld>
            <a:endParaRPr lang="id-ID"/>
          </a:p>
        </p:txBody>
      </p:sp>
    </p:spTree>
    <p:extLst>
      <p:ext uri="{BB962C8B-B14F-4D97-AF65-F5344CB8AC3E}">
        <p14:creationId xmlns:p14="http://schemas.microsoft.com/office/powerpoint/2010/main" val="393218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dirty="0" smtClean="0"/>
              <a:t>Pour les caisse du remplissage , voici</a:t>
            </a:r>
            <a:r>
              <a:rPr lang="fr-FR" baseline="0" dirty="0" smtClean="0"/>
              <a:t> le </a:t>
            </a:r>
            <a:r>
              <a:rPr lang="fr-FR" baseline="0" dirty="0" err="1" smtClean="0"/>
              <a:t>modele</a:t>
            </a:r>
            <a:r>
              <a:rPr lang="fr-FR" baseline="0" dirty="0" smtClean="0"/>
              <a:t> d’</a:t>
            </a:r>
            <a:r>
              <a:rPr lang="fr-FR" baseline="0" dirty="0" err="1" smtClean="0"/>
              <a:t>etiqque</a:t>
            </a:r>
            <a:r>
              <a:rPr lang="fr-FR" baseline="0" dirty="0" smtClean="0"/>
              <a:t> qu’ on </a:t>
            </a:r>
            <a:r>
              <a:rPr lang="fr-FR" baseline="0" dirty="0" err="1" smtClean="0"/>
              <a:t>elaborée</a:t>
            </a:r>
            <a:r>
              <a:rPr lang="fr-FR" baseline="0" dirty="0" smtClean="0"/>
              <a:t> et le suivit c un exemple </a:t>
            </a:r>
            <a:r>
              <a:rPr lang="fr-FR" baseline="0" dirty="0" err="1" smtClean="0"/>
              <a:t>dd’etiquette</a:t>
            </a:r>
            <a:r>
              <a:rPr lang="fr-FR" baseline="0" dirty="0" smtClean="0"/>
              <a:t> et a la </a:t>
            </a:r>
            <a:r>
              <a:rPr lang="fr-FR" baseline="0" dirty="0" err="1" smtClean="0"/>
              <a:t>realisaion</a:t>
            </a:r>
            <a:r>
              <a:rPr lang="fr-FR" baseline="0" dirty="0" smtClean="0"/>
              <a:t> on a couvert ces </a:t>
            </a:r>
            <a:r>
              <a:rPr lang="fr-FR" baseline="0" dirty="0" err="1" smtClean="0"/>
              <a:t>etiquette</a:t>
            </a:r>
            <a:r>
              <a:rPr lang="fr-FR" baseline="0" dirty="0" smtClean="0"/>
              <a:t> par une couche de </a:t>
            </a:r>
            <a:r>
              <a:rPr lang="fr-FR" baseline="0" dirty="0" err="1" smtClean="0"/>
              <a:t>plxi</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17</a:t>
            </a:fld>
            <a:endParaRPr lang="id-ID"/>
          </a:p>
        </p:txBody>
      </p:sp>
    </p:spTree>
    <p:extLst>
      <p:ext uri="{BB962C8B-B14F-4D97-AF65-F5344CB8AC3E}">
        <p14:creationId xmlns:p14="http://schemas.microsoft.com/office/powerpoint/2010/main" val="351567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dirty="0" smtClean="0"/>
              <a:t>Pour l </a:t>
            </a:r>
            <a:r>
              <a:rPr lang="fr-FR" dirty="0" err="1" smtClean="0"/>
              <a:t>equipement</a:t>
            </a:r>
            <a:r>
              <a:rPr lang="fr-FR" dirty="0" smtClean="0"/>
              <a:t> du travail</a:t>
            </a:r>
            <a:r>
              <a:rPr lang="fr-FR" baseline="0" dirty="0" smtClean="0"/>
              <a:t> , le </a:t>
            </a:r>
            <a:r>
              <a:rPr lang="fr-FR" baseline="0" dirty="0" err="1" smtClean="0"/>
              <a:t>modele</a:t>
            </a:r>
            <a:r>
              <a:rPr lang="fr-FR" baseline="0" dirty="0" smtClean="0"/>
              <a:t> contient le code et la </a:t>
            </a:r>
            <a:r>
              <a:rPr lang="fr-FR" baseline="0" dirty="0" err="1" smtClean="0"/>
              <a:t>designation</a:t>
            </a:r>
            <a:r>
              <a:rPr lang="fr-FR" baseline="0" dirty="0" smtClean="0"/>
              <a:t> cette codification </a:t>
            </a:r>
            <a:r>
              <a:rPr lang="fr-FR" baseline="0" dirty="0" err="1" smtClean="0"/>
              <a:t>elaborée</a:t>
            </a:r>
            <a:r>
              <a:rPr lang="fr-FR" baseline="0" dirty="0" smtClean="0"/>
              <a:t> par </a:t>
            </a:r>
            <a:r>
              <a:rPr lang="fr-FR" baseline="0" dirty="0" err="1" smtClean="0"/>
              <a:t>noius</a:t>
            </a:r>
            <a:r>
              <a:rPr lang="fr-FR" baseline="0" dirty="0" smtClean="0"/>
              <a:t> </a:t>
            </a:r>
            <a:r>
              <a:rPr lang="fr-FR" baseline="0" dirty="0" err="1" smtClean="0"/>
              <a:t>meme</a:t>
            </a:r>
            <a:r>
              <a:rPr lang="fr-FR" baseline="0" dirty="0" smtClean="0"/>
              <a:t> elle est bien expliquée dans notre rapport , voici un exemple de </a:t>
            </a:r>
            <a:r>
              <a:rPr lang="fr-FR" baseline="0" dirty="0" err="1" smtClean="0"/>
              <a:t>modele</a:t>
            </a:r>
            <a:r>
              <a:rPr lang="fr-FR" baseline="0" dirty="0" smtClean="0"/>
              <a:t> est ces sont des exemple de </a:t>
            </a:r>
            <a:r>
              <a:rPr lang="fr-FR" baseline="0" dirty="0" err="1" smtClean="0"/>
              <a:t>realisation</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18</a:t>
            </a:fld>
            <a:endParaRPr lang="id-ID"/>
          </a:p>
        </p:txBody>
      </p:sp>
    </p:spTree>
    <p:extLst>
      <p:ext uri="{BB962C8B-B14F-4D97-AF65-F5344CB8AC3E}">
        <p14:creationId xmlns:p14="http://schemas.microsoft.com/office/powerpoint/2010/main" val="1172925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 passe maintenant</a:t>
            </a:r>
            <a:r>
              <a:rPr lang="fr-FR" baseline="0" dirty="0" smtClean="0"/>
              <a:t> à la </a:t>
            </a:r>
            <a:r>
              <a:rPr lang="fr-FR" baseline="0" dirty="0" err="1" smtClean="0"/>
              <a:t>theme</a:t>
            </a:r>
            <a:r>
              <a:rPr lang="fr-FR" baseline="0" dirty="0" smtClean="0"/>
              <a:t> </a:t>
            </a:r>
            <a:r>
              <a:rPr lang="fr-FR" baseline="0" dirty="0" err="1" smtClean="0"/>
              <a:t>developpé</a:t>
            </a:r>
            <a:r>
              <a:rPr lang="fr-FR" baseline="0" dirty="0" smtClean="0"/>
              <a:t> , que je voudrais l entamer par la mise en situation</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19</a:t>
            </a:fld>
            <a:endParaRPr lang="id-ID"/>
          </a:p>
        </p:txBody>
      </p:sp>
    </p:spTree>
    <p:extLst>
      <p:ext uri="{BB962C8B-B14F-4D97-AF65-F5344CB8AC3E}">
        <p14:creationId xmlns:p14="http://schemas.microsoft.com/office/powerpoint/2010/main" val="209881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En</a:t>
            </a:r>
            <a:r>
              <a:rPr lang="fr-FR" sz="1200" kern="1200" baseline="0" dirty="0" smtClean="0">
                <a:solidFill>
                  <a:schemeClr val="tx1"/>
                </a:solidFill>
                <a:effectLst/>
                <a:latin typeface="+mn-lt"/>
                <a:ea typeface="+mn-ea"/>
                <a:cs typeface="+mn-cs"/>
              </a:rPr>
              <a:t> effet le processus de </a:t>
            </a:r>
            <a:r>
              <a:rPr lang="fr-FR" sz="1200" kern="1200" baseline="0" dirty="0" err="1" smtClean="0">
                <a:solidFill>
                  <a:schemeClr val="tx1"/>
                </a:solidFill>
                <a:effectLst/>
                <a:latin typeface="+mn-lt"/>
                <a:ea typeface="+mn-ea"/>
                <a:cs typeface="+mn-cs"/>
              </a:rPr>
              <a:t>decoupe</a:t>
            </a:r>
            <a:r>
              <a:rPr lang="fr-FR" sz="1200" kern="1200" baseline="0" dirty="0" smtClean="0">
                <a:solidFill>
                  <a:schemeClr val="tx1"/>
                </a:solidFill>
                <a:effectLst/>
                <a:latin typeface="+mn-lt"/>
                <a:ea typeface="+mn-ea"/>
                <a:cs typeface="+mn-cs"/>
              </a:rPr>
              <a:t> tissu media est une </a:t>
            </a:r>
            <a:r>
              <a:rPr lang="fr-FR" sz="1200" kern="1200" baseline="0" dirty="0" err="1" smtClean="0">
                <a:solidFill>
                  <a:schemeClr val="tx1"/>
                </a:solidFill>
                <a:effectLst/>
                <a:latin typeface="+mn-lt"/>
                <a:ea typeface="+mn-ea"/>
                <a:cs typeface="+mn-cs"/>
              </a:rPr>
              <a:t>etape</a:t>
            </a:r>
            <a:r>
              <a:rPr lang="fr-FR" sz="1200" kern="1200" baseline="0" dirty="0" smtClean="0">
                <a:solidFill>
                  <a:schemeClr val="tx1"/>
                </a:solidFill>
                <a:effectLst/>
                <a:latin typeface="+mn-lt"/>
                <a:ea typeface="+mn-ea"/>
                <a:cs typeface="+mn-cs"/>
              </a:rPr>
              <a:t> fondamentale à la </a:t>
            </a:r>
            <a:r>
              <a:rPr lang="fr-FR" sz="1200" kern="1200" baseline="0" dirty="0" err="1" smtClean="0">
                <a:solidFill>
                  <a:schemeClr val="tx1"/>
                </a:solidFill>
                <a:effectLst/>
                <a:latin typeface="+mn-lt"/>
                <a:ea typeface="+mn-ea"/>
                <a:cs typeface="+mn-cs"/>
              </a:rPr>
              <a:t>pres</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prodcution</a:t>
            </a:r>
            <a:r>
              <a:rPr lang="fr-FR" sz="1200" kern="1200" baseline="0" dirty="0" smtClean="0">
                <a:solidFill>
                  <a:schemeClr val="tx1"/>
                </a:solidFill>
                <a:effectLst/>
                <a:latin typeface="+mn-lt"/>
                <a:ea typeface="+mn-ea"/>
                <a:cs typeface="+mn-cs"/>
              </a:rPr>
              <a:t> qui est le plus </a:t>
            </a:r>
            <a:r>
              <a:rPr lang="fr-FR" sz="1200" kern="1200" baseline="0" dirty="0" err="1" smtClean="0">
                <a:solidFill>
                  <a:schemeClr val="tx1"/>
                </a:solidFill>
                <a:effectLst/>
                <a:latin typeface="+mn-lt"/>
                <a:ea typeface="+mn-ea"/>
                <a:cs typeface="+mn-cs"/>
              </a:rPr>
              <a:t>solicité</a:t>
            </a:r>
            <a:r>
              <a:rPr lang="fr-FR" sz="1200" kern="1200" baseline="0" dirty="0" smtClean="0">
                <a:solidFill>
                  <a:schemeClr val="tx1"/>
                </a:solidFill>
                <a:effectLst/>
                <a:latin typeface="+mn-lt"/>
                <a:ea typeface="+mn-ea"/>
                <a:cs typeface="+mn-cs"/>
              </a:rPr>
              <a:t> en terme des charges à </a:t>
            </a:r>
            <a:r>
              <a:rPr lang="fr-FR" sz="1200" kern="1200" baseline="0" dirty="0" err="1" smtClean="0">
                <a:solidFill>
                  <a:schemeClr val="tx1"/>
                </a:solidFill>
                <a:effectLst/>
                <a:latin typeface="+mn-lt"/>
                <a:ea typeface="+mn-ea"/>
                <a:cs typeface="+mn-cs"/>
              </a:rPr>
              <a:t>honeywell</a:t>
            </a:r>
            <a:r>
              <a:rPr lang="fr-FR" sz="1200" kern="1200" baseline="0" dirty="0" smtClean="0">
                <a:solidFill>
                  <a:schemeClr val="tx1"/>
                </a:solidFill>
                <a:effectLst/>
                <a:latin typeface="+mn-lt"/>
                <a:ea typeface="+mn-ea"/>
                <a:cs typeface="+mn-cs"/>
              </a:rPr>
              <a:t> , </a:t>
            </a:r>
            <a:r>
              <a:rPr lang="fr-FR" sz="1200" kern="1200" baseline="0" dirty="0" err="1" smtClean="0">
                <a:solidFill>
                  <a:schemeClr val="tx1"/>
                </a:solidFill>
                <a:effectLst/>
                <a:latin typeface="+mn-lt"/>
                <a:ea typeface="+mn-ea"/>
                <a:cs typeface="+mn-cs"/>
              </a:rPr>
              <a:t>avannt</a:t>
            </a:r>
            <a:r>
              <a:rPr lang="fr-FR" sz="1200" kern="1200" baseline="0" dirty="0" smtClean="0">
                <a:solidFill>
                  <a:schemeClr val="tx1"/>
                </a:solidFill>
                <a:effectLst/>
                <a:latin typeface="+mn-lt"/>
                <a:ea typeface="+mn-ea"/>
                <a:cs typeface="+mn-cs"/>
              </a:rPr>
              <a:t> de passer sur les lignes de production , les </a:t>
            </a:r>
            <a:r>
              <a:rPr lang="fr-FR" sz="1200" kern="1200" baseline="0" dirty="0" err="1" smtClean="0">
                <a:solidFill>
                  <a:schemeClr val="tx1"/>
                </a:solidFill>
                <a:effectLst/>
                <a:latin typeface="+mn-lt"/>
                <a:ea typeface="+mn-ea"/>
                <a:cs typeface="+mn-cs"/>
              </a:rPr>
              <a:t>commanes</a:t>
            </a:r>
            <a:r>
              <a:rPr lang="fr-FR" sz="1200" kern="1200" baseline="0" dirty="0" smtClean="0">
                <a:solidFill>
                  <a:schemeClr val="tx1"/>
                </a:solidFill>
                <a:effectLst/>
                <a:latin typeface="+mn-lt"/>
                <a:ea typeface="+mn-ea"/>
                <a:cs typeface="+mn-cs"/>
              </a:rPr>
              <a:t> passe par le service de </a:t>
            </a:r>
            <a:r>
              <a:rPr lang="fr-FR" sz="1200" kern="1200" baseline="0" dirty="0" err="1" smtClean="0">
                <a:solidFill>
                  <a:schemeClr val="tx1"/>
                </a:solidFill>
                <a:effectLst/>
                <a:latin typeface="+mn-lt"/>
                <a:ea typeface="+mn-ea"/>
                <a:cs typeface="+mn-cs"/>
              </a:rPr>
              <a:t>decouoe</a:t>
            </a:r>
            <a:r>
              <a:rPr lang="fr-FR" sz="1200" kern="1200" baseline="0" dirty="0" smtClean="0">
                <a:solidFill>
                  <a:schemeClr val="tx1"/>
                </a:solidFill>
                <a:effectLst/>
                <a:latin typeface="+mn-lt"/>
                <a:ea typeface="+mn-ea"/>
                <a:cs typeface="+mn-cs"/>
              </a:rPr>
              <a:t> qui est tenu d </a:t>
            </a:r>
            <a:r>
              <a:rPr lang="fr-FR" sz="1200" kern="1200" baseline="0" dirty="0" err="1" smtClean="0">
                <a:solidFill>
                  <a:schemeClr val="tx1"/>
                </a:solidFill>
                <a:effectLst/>
                <a:latin typeface="+mn-lt"/>
                <a:ea typeface="+mn-ea"/>
                <a:cs typeface="+mn-cs"/>
              </a:rPr>
              <a:t>executer</a:t>
            </a:r>
            <a:r>
              <a:rPr lang="fr-FR" sz="1200" kern="1200" baseline="0" dirty="0" smtClean="0">
                <a:solidFill>
                  <a:schemeClr val="tx1"/>
                </a:solidFill>
                <a:effectLst/>
                <a:latin typeface="+mn-lt"/>
                <a:ea typeface="+mn-ea"/>
                <a:cs typeface="+mn-cs"/>
              </a:rPr>
              <a:t> le plan </a:t>
            </a:r>
            <a:r>
              <a:rPr lang="fr-FR" sz="1200" kern="1200" baseline="0" dirty="0" err="1" smtClean="0">
                <a:solidFill>
                  <a:schemeClr val="tx1"/>
                </a:solidFill>
                <a:effectLst/>
                <a:latin typeface="+mn-lt"/>
                <a:ea typeface="+mn-ea"/>
                <a:cs typeface="+mn-cs"/>
              </a:rPr>
              <a:t>jounaliere</a:t>
            </a:r>
            <a:r>
              <a:rPr lang="fr-FR" sz="1200" kern="1200" baseline="0" dirty="0" smtClean="0">
                <a:solidFill>
                  <a:schemeClr val="tx1"/>
                </a:solidFill>
                <a:effectLst/>
                <a:latin typeface="+mn-lt"/>
                <a:ea typeface="+mn-ea"/>
                <a:cs typeface="+mn-cs"/>
              </a:rPr>
              <a:t> de la production , ce dernier passe par 6 </a:t>
            </a:r>
            <a:r>
              <a:rPr lang="fr-FR" sz="1200" kern="1200" baseline="0" dirty="0" err="1" smtClean="0">
                <a:solidFill>
                  <a:schemeClr val="tx1"/>
                </a:solidFill>
                <a:effectLst/>
                <a:latin typeface="+mn-lt"/>
                <a:ea typeface="+mn-ea"/>
                <a:cs typeface="+mn-cs"/>
              </a:rPr>
              <a:t>etpes</a:t>
            </a:r>
            <a:r>
              <a:rPr lang="fr-FR"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Comme vous voyer que cet poste </a:t>
            </a:r>
            <a:r>
              <a:rPr lang="fr-FR" sz="1200" kern="1200" baseline="0" dirty="0" err="1" smtClean="0">
                <a:solidFill>
                  <a:schemeClr val="tx1"/>
                </a:solidFill>
                <a:effectLst/>
                <a:latin typeface="+mn-lt"/>
                <a:ea typeface="+mn-ea"/>
                <a:cs typeface="+mn-cs"/>
              </a:rPr>
              <a:t>presentes</a:t>
            </a:r>
            <a:r>
              <a:rPr lang="fr-FR" sz="1200" kern="1200" baseline="0" dirty="0" smtClean="0">
                <a:solidFill>
                  <a:schemeClr val="tx1"/>
                </a:solidFill>
                <a:effectLst/>
                <a:latin typeface="+mn-lt"/>
                <a:ea typeface="+mn-ea"/>
                <a:cs typeface="+mn-cs"/>
              </a:rPr>
              <a:t> des nombreux ode de </a:t>
            </a:r>
            <a:r>
              <a:rPr lang="fr-FR" sz="1200" kern="1200" baseline="0" dirty="0" err="1" smtClean="0">
                <a:solidFill>
                  <a:schemeClr val="tx1"/>
                </a:solidFill>
                <a:effectLst/>
                <a:latin typeface="+mn-lt"/>
                <a:ea typeface="+mn-ea"/>
                <a:cs typeface="+mn-cs"/>
              </a:rPr>
              <a:t>féfaillances</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qu</a:t>
            </a:r>
            <a:r>
              <a:rPr lang="fr-FR" sz="1200" kern="1200" baseline="0" dirty="0" smtClean="0">
                <a:solidFill>
                  <a:schemeClr val="tx1"/>
                </a:solidFill>
                <a:effectLst/>
                <a:latin typeface="+mn-lt"/>
                <a:ea typeface="+mn-ea"/>
                <a:cs typeface="+mn-cs"/>
              </a:rPr>
              <a:t> l on a </a:t>
            </a:r>
            <a:r>
              <a:rPr lang="fr-FR" sz="1200" kern="1200" baseline="0" dirty="0" err="1" smtClean="0">
                <a:solidFill>
                  <a:schemeClr val="tx1"/>
                </a:solidFill>
                <a:effectLst/>
                <a:latin typeface="+mn-lt"/>
                <a:ea typeface="+mn-ea"/>
                <a:cs typeface="+mn-cs"/>
              </a:rPr>
              <a:t>degée</a:t>
            </a:r>
            <a:r>
              <a:rPr lang="fr-FR" sz="1200" kern="1200" baseline="0" dirty="0" smtClean="0">
                <a:solidFill>
                  <a:schemeClr val="tx1"/>
                </a:solidFill>
                <a:effectLst/>
                <a:latin typeface="+mn-lt"/>
                <a:ea typeface="+mn-ea"/>
                <a:cs typeface="+mn-cs"/>
              </a:rPr>
              <a:t> d </a:t>
            </a:r>
            <a:r>
              <a:rPr lang="fr-FR" sz="1200" kern="1200" baseline="0" dirty="0" err="1" smtClean="0">
                <a:solidFill>
                  <a:schemeClr val="tx1"/>
                </a:solidFill>
                <a:effectLst/>
                <a:latin typeface="+mn-lt"/>
                <a:ea typeface="+mn-ea"/>
                <a:cs typeface="+mn-cs"/>
              </a:rPr>
              <a:t>apres</a:t>
            </a:r>
            <a:r>
              <a:rPr lang="fr-FR" sz="1200" kern="1200" baseline="0" dirty="0" smtClean="0">
                <a:solidFill>
                  <a:schemeClr val="tx1"/>
                </a:solidFill>
                <a:effectLst/>
                <a:latin typeface="+mn-lt"/>
                <a:ea typeface="+mn-ea"/>
                <a:cs typeface="+mn-cs"/>
              </a:rPr>
              <a:t> la </a:t>
            </a:r>
            <a:r>
              <a:rPr lang="fr-FR" sz="1200" kern="1200" baseline="0" dirty="0" err="1" smtClean="0">
                <a:solidFill>
                  <a:schemeClr val="tx1"/>
                </a:solidFill>
                <a:effectLst/>
                <a:latin typeface="+mn-lt"/>
                <a:ea typeface="+mn-ea"/>
                <a:cs typeface="+mn-cs"/>
              </a:rPr>
              <a:t>methode</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amdec</a:t>
            </a:r>
            <a:r>
              <a:rPr lang="fr-FR" sz="1200" kern="1200" baseline="0" dirty="0" smtClean="0">
                <a:solidFill>
                  <a:schemeClr val="tx1"/>
                </a:solidFill>
                <a:effectLst/>
                <a:latin typeface="+mn-lt"/>
                <a:ea typeface="+mn-ea"/>
                <a:cs typeface="+mn-cs"/>
              </a:rPr>
              <a:t> processus </a:t>
            </a:r>
            <a:endParaRPr lang="fr-FR" dirty="0" smtClean="0"/>
          </a:p>
          <a:p>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20</a:t>
            </a:fld>
            <a:endParaRPr lang="id-ID"/>
          </a:p>
        </p:txBody>
      </p:sp>
    </p:spTree>
    <p:extLst>
      <p:ext uri="{BB962C8B-B14F-4D97-AF65-F5344CB8AC3E}">
        <p14:creationId xmlns:p14="http://schemas.microsoft.com/office/powerpoint/2010/main" val="311133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Par la suite je</a:t>
            </a:r>
            <a:r>
              <a:rPr lang="fr-FR" baseline="0" dirty="0" smtClean="0"/>
              <a:t> vais commencer</a:t>
            </a:r>
            <a:r>
              <a:rPr lang="fr-FR" dirty="0" smtClean="0"/>
              <a:t> par la présentation de notre projet intitulé  Amélioration de ligne de production</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2</a:t>
            </a:fld>
            <a:endParaRPr lang="id-ID"/>
          </a:p>
        </p:txBody>
      </p:sp>
    </p:spTree>
    <p:extLst>
      <p:ext uri="{BB962C8B-B14F-4D97-AF65-F5344CB8AC3E}">
        <p14:creationId xmlns:p14="http://schemas.microsoft.com/office/powerpoint/2010/main" val="1102991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Voici notre </a:t>
            </a:r>
            <a:r>
              <a:rPr lang="fr-FR" dirty="0" err="1" smtClean="0"/>
              <a:t>amdec</a:t>
            </a:r>
            <a:r>
              <a:rPr lang="fr-FR" dirty="0" smtClean="0"/>
              <a:t> , il est bien formulé</a:t>
            </a:r>
            <a:r>
              <a:rPr lang="fr-FR" baseline="0" dirty="0" smtClean="0"/>
              <a:t> dans le rapport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21</a:t>
            </a:fld>
            <a:endParaRPr lang="id-ID"/>
          </a:p>
        </p:txBody>
      </p:sp>
    </p:spTree>
    <p:extLst>
      <p:ext uri="{BB962C8B-B14F-4D97-AF65-F5344CB8AC3E}">
        <p14:creationId xmlns:p14="http://schemas.microsoft.com/office/powerpoint/2010/main" val="83726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D </a:t>
            </a:r>
            <a:r>
              <a:rPr lang="fr-FR" sz="1200" kern="1200" dirty="0" err="1" smtClean="0">
                <a:solidFill>
                  <a:schemeClr val="tx1"/>
                </a:solidFill>
                <a:effectLst/>
                <a:latin typeface="+mn-lt"/>
                <a:ea typeface="+mn-ea"/>
                <a:cs typeface="+mn-cs"/>
              </a:rPr>
              <a:t>apres</a:t>
            </a:r>
            <a:r>
              <a:rPr lang="fr-FR" sz="1200" kern="1200" dirty="0" smtClean="0">
                <a:solidFill>
                  <a:schemeClr val="tx1"/>
                </a:solidFill>
                <a:effectLst/>
                <a:latin typeface="+mn-lt"/>
                <a:ea typeface="+mn-ea"/>
                <a:cs typeface="+mn-cs"/>
              </a:rPr>
              <a:t> cet analyse </a:t>
            </a:r>
            <a:r>
              <a:rPr lang="fr-FR" sz="1200" kern="1200" baseline="0" dirty="0" smtClean="0">
                <a:solidFill>
                  <a:schemeClr val="tx1"/>
                </a:solidFill>
                <a:effectLst/>
                <a:latin typeface="+mn-lt"/>
                <a:ea typeface="+mn-ea"/>
                <a:cs typeface="+mn-cs"/>
              </a:rPr>
              <a:t>on a dégagé que </a:t>
            </a:r>
            <a:r>
              <a:rPr lang="fr-FR" sz="1200" kern="1200" dirty="0" smtClean="0">
                <a:solidFill>
                  <a:schemeClr val="tx1"/>
                </a:solidFill>
                <a:effectLst/>
                <a:latin typeface="+mn-lt"/>
                <a:ea typeface="+mn-ea"/>
                <a:cs typeface="+mn-cs"/>
              </a:rPr>
              <a:t>Ce</a:t>
            </a:r>
            <a:r>
              <a:rPr lang="fr-FR" sz="1200" kern="1200" baseline="0" dirty="0" smtClean="0">
                <a:solidFill>
                  <a:schemeClr val="tx1"/>
                </a:solidFill>
                <a:effectLst/>
                <a:latin typeface="+mn-lt"/>
                <a:ea typeface="+mn-ea"/>
                <a:cs typeface="+mn-cs"/>
              </a:rPr>
              <a:t>t poste présente </a:t>
            </a:r>
            <a:r>
              <a:rPr lang="fr-FR" sz="1200" kern="1200" dirty="0" smtClean="0">
                <a:solidFill>
                  <a:schemeClr val="tx1"/>
                </a:solidFill>
                <a:effectLst/>
                <a:latin typeface="+mn-lt"/>
                <a:ea typeface="+mn-ea"/>
                <a:cs typeface="+mn-cs"/>
              </a:rPr>
              <a:t>des problèmes majeurs sur</a:t>
            </a:r>
            <a:r>
              <a:rPr lang="fr-FR" sz="1200" kern="1200" baseline="0" dirty="0" smtClean="0">
                <a:solidFill>
                  <a:schemeClr val="tx1"/>
                </a:solidFill>
                <a:effectLst/>
                <a:latin typeface="+mn-lt"/>
                <a:ea typeface="+mn-ea"/>
                <a:cs typeface="+mn-cs"/>
              </a:rPr>
              <a:t> le plan technique on trouve  </a:t>
            </a:r>
            <a:r>
              <a:rPr lang="fr-FR" sz="1200" kern="1200" dirty="0" smtClean="0">
                <a:solidFill>
                  <a:schemeClr val="tx1"/>
                </a:solidFill>
                <a:effectLst/>
                <a:latin typeface="+mn-lt"/>
                <a:ea typeface="+mn-ea"/>
                <a:cs typeface="+mn-cs"/>
              </a:rPr>
              <a:t>Pénibilité du poste entrainant la fatigue chez les opérateurs , </a:t>
            </a:r>
            <a:r>
              <a:rPr lang="fr-FR" sz="1200" b="0" u="none" strike="noStrike" kern="1200" dirty="0" smtClean="0">
                <a:solidFill>
                  <a:schemeClr val="tx1"/>
                </a:solidFill>
                <a:effectLst/>
                <a:latin typeface="+mn-lt"/>
                <a:ea typeface="+mn-ea"/>
                <a:cs typeface="+mn-cs"/>
              </a:rPr>
              <a:t>Un</a:t>
            </a:r>
            <a:r>
              <a:rPr lang="fr-FR" sz="1200" b="0" u="none" strike="noStrike" kern="1200" baseline="0" dirty="0" smtClean="0">
                <a:solidFill>
                  <a:schemeClr val="tx1"/>
                </a:solidFill>
                <a:effectLst/>
                <a:latin typeface="+mn-lt"/>
                <a:ea typeface="+mn-ea"/>
                <a:cs typeface="+mn-cs"/>
              </a:rPr>
              <a:t> énorme perte de temps pour </a:t>
            </a:r>
            <a:r>
              <a:rPr lang="fr-FR" sz="1200" b="0" u="none" strike="noStrike" kern="1200" dirty="0" smtClean="0">
                <a:solidFill>
                  <a:schemeClr val="tx1"/>
                </a:solidFill>
                <a:effectLst/>
                <a:latin typeface="+mn-lt"/>
                <a:ea typeface="+mn-ea"/>
                <a:cs typeface="+mn-cs"/>
              </a:rPr>
              <a:t> le plan quantitatif </a:t>
            </a:r>
            <a:r>
              <a:rPr lang="en-US" sz="1200" kern="1200" dirty="0" smtClean="0">
                <a:solidFill>
                  <a:schemeClr val="tx1"/>
                </a:solidFill>
                <a:effectLst/>
                <a:latin typeface="+mn-lt"/>
                <a:ea typeface="+mn-ea"/>
                <a:cs typeface="+mn-cs"/>
              </a:rPr>
              <a:t> ,</a:t>
            </a:r>
            <a:r>
              <a:rPr lang="fr-FR" sz="1200" b="1" u="none" strike="noStrike" kern="1200" dirty="0" smtClean="0">
                <a:solidFill>
                  <a:schemeClr val="tx1"/>
                </a:solidFill>
                <a:effectLst/>
                <a:latin typeface="+mn-lt"/>
                <a:ea typeface="+mn-ea"/>
                <a:cs typeface="+mn-cs"/>
              </a:rPr>
              <a:t> </a:t>
            </a:r>
            <a:r>
              <a:rPr lang="fr-FR" sz="1200" b="0" u="none" strike="noStrike" kern="1200" dirty="0" smtClean="0">
                <a:solidFill>
                  <a:schemeClr val="tx1"/>
                </a:solidFill>
                <a:effectLst/>
                <a:latin typeface="+mn-lt"/>
                <a:ea typeface="+mn-ea"/>
                <a:cs typeface="+mn-cs"/>
              </a:rPr>
              <a:t>on</a:t>
            </a:r>
            <a:r>
              <a:rPr lang="fr-FR" sz="1200" b="0" u="none" strike="noStrike" kern="1200" baseline="0" dirty="0" smtClean="0">
                <a:solidFill>
                  <a:schemeClr val="tx1"/>
                </a:solidFill>
                <a:effectLst/>
                <a:latin typeface="+mn-lt"/>
                <a:ea typeface="+mn-ea"/>
                <a:cs typeface="+mn-cs"/>
              </a:rPr>
              <a:t> n’oublie pas le m</a:t>
            </a:r>
            <a:r>
              <a:rPr lang="fr-FR" sz="1200" kern="1200" dirty="0" smtClean="0">
                <a:solidFill>
                  <a:schemeClr val="tx1"/>
                </a:solidFill>
                <a:effectLst/>
                <a:latin typeface="+mn-lt"/>
                <a:ea typeface="+mn-ea"/>
                <a:cs typeface="+mn-cs"/>
              </a:rPr>
              <a:t>anque de précision de découpe du tissu sur le plan qualitatif.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 pour cet raison qu'on</a:t>
            </a:r>
            <a:r>
              <a:rPr lang="fr-FR" sz="1200" kern="1200" baseline="0" dirty="0" smtClean="0">
                <a:solidFill>
                  <a:schemeClr val="tx1"/>
                </a:solidFill>
                <a:effectLst/>
                <a:latin typeface="+mn-lt"/>
                <a:ea typeface="+mn-ea"/>
                <a:cs typeface="+mn-cs"/>
              </a:rPr>
              <a:t> a décider à concevoir une nouvelle machine de découpe Tissu Média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Et je vous l invite maintenant à suivre avec ma </a:t>
            </a:r>
            <a:r>
              <a:rPr lang="fr-FR" sz="1200" kern="1200" baseline="0" dirty="0" err="1" smtClean="0">
                <a:solidFill>
                  <a:schemeClr val="tx1"/>
                </a:solidFill>
                <a:effectLst/>
                <a:latin typeface="+mn-lt"/>
                <a:ea typeface="+mn-ea"/>
                <a:cs typeface="+mn-cs"/>
              </a:rPr>
              <a:t>collegue</a:t>
            </a:r>
            <a:r>
              <a:rPr lang="fr-FR" sz="1200" kern="1200" baseline="0" dirty="0" smtClean="0">
                <a:solidFill>
                  <a:schemeClr val="tx1"/>
                </a:solidFill>
                <a:effectLst/>
                <a:latin typeface="+mn-lt"/>
                <a:ea typeface="+mn-ea"/>
                <a:cs typeface="+mn-cs"/>
              </a:rPr>
              <a:t> la </a:t>
            </a:r>
            <a:r>
              <a:rPr lang="fr-FR" sz="1200" kern="1200" baseline="0" dirty="0" err="1" smtClean="0">
                <a:solidFill>
                  <a:schemeClr val="tx1"/>
                </a:solidFill>
                <a:effectLst/>
                <a:latin typeface="+mn-lt"/>
                <a:ea typeface="+mn-ea"/>
                <a:cs typeface="+mn-cs"/>
              </a:rPr>
              <a:t>demarche</a:t>
            </a:r>
            <a:r>
              <a:rPr lang="fr-FR" sz="1200" kern="1200" baseline="0" dirty="0" smtClean="0">
                <a:solidFill>
                  <a:schemeClr val="tx1"/>
                </a:solidFill>
                <a:effectLst/>
                <a:latin typeface="+mn-lt"/>
                <a:ea typeface="+mn-ea"/>
                <a:cs typeface="+mn-cs"/>
              </a:rPr>
              <a:t> </a:t>
            </a:r>
            <a:r>
              <a:rPr lang="fr-FR" sz="1200" kern="1200" baseline="0" dirty="0" err="1" smtClean="0">
                <a:solidFill>
                  <a:schemeClr val="tx1"/>
                </a:solidFill>
                <a:effectLst/>
                <a:latin typeface="+mn-lt"/>
                <a:ea typeface="+mn-ea"/>
                <a:cs typeface="+mn-cs"/>
              </a:rPr>
              <a:t>synthetisé</a:t>
            </a: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22</a:t>
            </a:fld>
            <a:endParaRPr lang="id-ID"/>
          </a:p>
        </p:txBody>
      </p:sp>
    </p:spTree>
    <p:extLst>
      <p:ext uri="{BB962C8B-B14F-4D97-AF65-F5344CB8AC3E}">
        <p14:creationId xmlns:p14="http://schemas.microsoft.com/office/powerpoint/2010/main" val="371882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dirty="0" smtClean="0"/>
              <a:t>nous avons essayé de synthétisé notre thème et vous le présenter selon un démarche bien suivi </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23</a:t>
            </a:fld>
            <a:endParaRPr lang="id-ID"/>
          </a:p>
        </p:txBody>
      </p:sp>
    </p:spTree>
    <p:extLst>
      <p:ext uri="{BB962C8B-B14F-4D97-AF65-F5344CB8AC3E}">
        <p14:creationId xmlns:p14="http://schemas.microsoft.com/office/powerpoint/2010/main" val="312651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24</a:t>
            </a:fld>
            <a:endParaRPr lang="id-ID"/>
          </a:p>
        </p:txBody>
      </p:sp>
    </p:spTree>
    <p:extLst>
      <p:ext uri="{BB962C8B-B14F-4D97-AF65-F5344CB8AC3E}">
        <p14:creationId xmlns:p14="http://schemas.microsoft.com/office/powerpoint/2010/main" val="2361632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Cette</a:t>
            </a:r>
            <a:r>
              <a:rPr lang="fr-FR" baseline="0" dirty="0" smtClean="0"/>
              <a:t> analyse </a:t>
            </a:r>
            <a:r>
              <a:rPr lang="fr-FR" dirty="0" smtClean="0"/>
              <a:t>s appuie sur les</a:t>
            </a:r>
            <a:r>
              <a:rPr lang="fr-FR" baseline="0" dirty="0" smtClean="0"/>
              <a:t> outils suivants :, Actigramme A0 , Diagramme S.A.D.T ET , diagramme pieuvre et le  diagramme FAST </a:t>
            </a:r>
            <a:endParaRPr lang="id-ID" dirty="0" smtClean="0"/>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275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Cette</a:t>
            </a:r>
            <a:r>
              <a:rPr lang="fr-FR" baseline="0" dirty="0" smtClean="0"/>
              <a:t> analyse </a:t>
            </a:r>
            <a:r>
              <a:rPr lang="fr-FR" dirty="0" smtClean="0"/>
              <a:t>s appuie sur les</a:t>
            </a:r>
            <a:r>
              <a:rPr lang="fr-FR" baseline="0" dirty="0" smtClean="0"/>
              <a:t> outils suivants :, Actigramme A0 , Diagramme S.A.D.T ET , diagramme pieuvre et le  diagramme FAST </a:t>
            </a:r>
            <a:endParaRPr lang="id-ID" dirty="0" smtClean="0"/>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817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Alors</a:t>
            </a:r>
            <a:r>
              <a:rPr lang="fr-FR" baseline="0" dirty="0" smtClean="0"/>
              <a:t> notre système a pour but d assurer  la fonction de découpe tissu média . Donc il a comme une matière d’</a:t>
            </a:r>
            <a:r>
              <a:rPr lang="fr-FR" baseline="0" dirty="0" err="1" smtClean="0"/>
              <a:t>oeuvre</a:t>
            </a:r>
            <a:r>
              <a:rPr lang="fr-FR" baseline="0" dirty="0" smtClean="0"/>
              <a:t> entrante le tissu média et la matière d’</a:t>
            </a:r>
            <a:r>
              <a:rPr lang="fr-FR" baseline="0" dirty="0" err="1" smtClean="0"/>
              <a:t>oeuvre</a:t>
            </a:r>
            <a:r>
              <a:rPr lang="fr-FR" baseline="0" dirty="0" smtClean="0"/>
              <a:t> sortante c’est tissu media découpé. Pour son fonctionnement le système nécessite l énergie électrique , la commande et un programme</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27</a:t>
            </a:fld>
            <a:endParaRPr lang="id-ID"/>
          </a:p>
        </p:txBody>
      </p:sp>
    </p:spTree>
    <p:extLst>
      <p:ext uri="{BB962C8B-B14F-4D97-AF65-F5344CB8AC3E}">
        <p14:creationId xmlns:p14="http://schemas.microsoft.com/office/powerpoint/2010/main" val="844215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Cette</a:t>
            </a:r>
            <a:r>
              <a:rPr lang="fr-FR" baseline="0" dirty="0" smtClean="0"/>
              <a:t> analyse </a:t>
            </a:r>
            <a:r>
              <a:rPr lang="fr-FR" dirty="0" smtClean="0"/>
              <a:t>s appuie sur les</a:t>
            </a:r>
            <a:r>
              <a:rPr lang="fr-FR" baseline="0" dirty="0" smtClean="0"/>
              <a:t> outils suivants :, Actigramme A0 , Diagramme S.A.D.T ET , diagramme pieuvre et le  diagramme FAST </a:t>
            </a:r>
            <a:endParaRPr lang="id-ID" dirty="0" smtClean="0"/>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909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 diagramme met en évidence les relations entre les différents éléments du milieu environnant et  notre</a:t>
            </a:r>
            <a:r>
              <a:rPr lang="fr-FR" baseline="0" dirty="0" smtClean="0"/>
              <a:t> machine . Donc la fonction principale c’est de découper le tissu Média .la1</a:t>
            </a:r>
            <a:r>
              <a:rPr lang="fr-FR" baseline="30000" dirty="0" smtClean="0"/>
              <a:t>er</a:t>
            </a:r>
            <a:r>
              <a:rPr lang="fr-FR" baseline="0" dirty="0" smtClean="0"/>
              <a:t> fonction de service c’est d être stable et d avoir un encombrement réduit . La 2éme </a:t>
            </a:r>
            <a:r>
              <a:rPr lang="fr-FR" baseline="0" dirty="0" err="1" smtClean="0"/>
              <a:t>fs</a:t>
            </a:r>
            <a:r>
              <a:rPr lang="fr-FR" baseline="0" dirty="0" smtClean="0"/>
              <a:t> Ne pas présenter de danger à l opérateur , ainsi cette machine doit  s'adapter à l'énergie existante  et celle  la 3eme </a:t>
            </a:r>
            <a:r>
              <a:rPr lang="fr-FR" baseline="0" dirty="0" err="1" smtClean="0"/>
              <a:t>Fs</a:t>
            </a:r>
            <a:r>
              <a:rPr lang="fr-FR" baseline="0" dirty="0" smtClean="0"/>
              <a:t> .pour la 4 </a:t>
            </a:r>
            <a:r>
              <a:rPr lang="fr-FR" baseline="0" dirty="0" err="1" smtClean="0"/>
              <a:t>eme</a:t>
            </a:r>
            <a:r>
              <a:rPr lang="fr-FR" baseline="0" dirty="0" smtClean="0"/>
              <a:t> </a:t>
            </a:r>
            <a:r>
              <a:rPr lang="fr-FR" baseline="0" dirty="0" err="1" smtClean="0"/>
              <a:t>Fs</a:t>
            </a:r>
            <a:r>
              <a:rPr lang="fr-FR" baseline="0" dirty="0" smtClean="0"/>
              <a:t> c’est de </a:t>
            </a:r>
            <a:r>
              <a:rPr lang="fr-FR" baseline="0" dirty="0" err="1" smtClean="0"/>
              <a:t>resister</a:t>
            </a:r>
            <a:r>
              <a:rPr lang="fr-FR" baseline="0" dirty="0" smtClean="0"/>
              <a:t> à </a:t>
            </a:r>
            <a:r>
              <a:rPr lang="fr-FR" baseline="0" dirty="0" err="1" smtClean="0"/>
              <a:t>lambiance</a:t>
            </a:r>
            <a:r>
              <a:rPr lang="fr-FR" baseline="0" dirty="0" smtClean="0"/>
              <a:t> </a:t>
            </a:r>
            <a:r>
              <a:rPr lang="fr-FR" baseline="0" dirty="0" err="1" smtClean="0"/>
              <a:t>exterieur</a:t>
            </a:r>
            <a:r>
              <a:rPr lang="fr-FR" baseline="0" dirty="0" smtClean="0"/>
              <a:t> , aussi notre mécanisme doit </a:t>
            </a:r>
            <a:r>
              <a:rPr lang="fr-FR" baseline="0" dirty="0" err="1" smtClean="0"/>
              <a:t>reduire</a:t>
            </a:r>
            <a:r>
              <a:rPr lang="fr-FR" baseline="0" dirty="0" smtClean="0"/>
              <a:t> le cout et respecter le budget comme une 5 </a:t>
            </a:r>
            <a:r>
              <a:rPr lang="fr-FR" baseline="0" dirty="0" err="1" smtClean="0"/>
              <a:t>eme</a:t>
            </a:r>
            <a:r>
              <a:rPr lang="fr-FR" baseline="0" dirty="0" smtClean="0"/>
              <a:t> </a:t>
            </a:r>
            <a:r>
              <a:rPr lang="fr-FR" baseline="0" dirty="0" err="1" smtClean="0"/>
              <a:t>Fs</a:t>
            </a:r>
            <a:r>
              <a:rPr lang="fr-FR" baseline="0" dirty="0" smtClean="0"/>
              <a:t> , et on fini par la 6 </a:t>
            </a:r>
            <a:r>
              <a:rPr lang="fr-FR" baseline="0" dirty="0" err="1" smtClean="0"/>
              <a:t>eme</a:t>
            </a:r>
            <a:r>
              <a:rPr lang="fr-FR" baseline="0" dirty="0" smtClean="0"/>
              <a:t> </a:t>
            </a:r>
            <a:r>
              <a:rPr lang="fr-FR" baseline="0" dirty="0" err="1" smtClean="0"/>
              <a:t>Fs</a:t>
            </a:r>
            <a:r>
              <a:rPr lang="fr-FR" baseline="0" dirty="0" smtClean="0"/>
              <a:t> qui est </a:t>
            </a:r>
            <a:r>
              <a:rPr lang="fr-FR" baseline="0" dirty="0" err="1" smtClean="0"/>
              <a:t>etre</a:t>
            </a:r>
            <a:r>
              <a:rPr lang="fr-FR" baseline="0" dirty="0" smtClean="0"/>
              <a:t> de mise en ouvre  facile .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29</a:t>
            </a:fld>
            <a:endParaRPr lang="id-ID"/>
          </a:p>
        </p:txBody>
      </p:sp>
    </p:spTree>
    <p:extLst>
      <p:ext uri="{BB962C8B-B14F-4D97-AF65-F5344CB8AC3E}">
        <p14:creationId xmlns:p14="http://schemas.microsoft.com/office/powerpoint/2010/main" val="3287134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Cette</a:t>
            </a:r>
            <a:r>
              <a:rPr lang="fr-FR" baseline="0" dirty="0" smtClean="0"/>
              <a:t> analyse </a:t>
            </a:r>
            <a:r>
              <a:rPr lang="fr-FR" dirty="0" smtClean="0"/>
              <a:t>s appuie sur les</a:t>
            </a:r>
            <a:r>
              <a:rPr lang="fr-FR" baseline="0" dirty="0" smtClean="0"/>
              <a:t> outils suivants :, Actigramme A0 , Diagramme S.A.D.T ET , diagramme pieuvre et le  diagramme FAST </a:t>
            </a:r>
            <a:endParaRPr lang="id-ID" dirty="0" smtClean="0"/>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042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Qui comporte après l introduction ,  la présentation de l entreprise , le stage puis l étude de </a:t>
            </a:r>
            <a:r>
              <a:rPr lang="fr-FR" dirty="0" err="1" smtClean="0"/>
              <a:t>theme</a:t>
            </a:r>
            <a:r>
              <a:rPr lang="fr-FR" dirty="0" smtClean="0"/>
              <a:t> </a:t>
            </a:r>
            <a:r>
              <a:rPr lang="fr-FR" dirty="0" err="1" smtClean="0"/>
              <a:t>dévéloppé</a:t>
            </a:r>
            <a:r>
              <a:rPr lang="fr-FR" dirty="0" smtClean="0"/>
              <a:t> qui est la conception d une machine de découpe tissu média</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a:t>
            </a:fld>
            <a:endParaRPr lang="id-ID"/>
          </a:p>
        </p:txBody>
      </p:sp>
    </p:spTree>
    <p:extLst>
      <p:ext uri="{BB962C8B-B14F-4D97-AF65-F5344CB8AC3E}">
        <p14:creationId xmlns:p14="http://schemas.microsoft.com/office/powerpoint/2010/main" val="4067847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diagramme </a:t>
            </a:r>
            <a:r>
              <a:rPr lang="fr-FR" dirty="0" err="1" smtClean="0"/>
              <a:t>fast</a:t>
            </a:r>
            <a:r>
              <a:rPr lang="fr-FR" dirty="0" smtClean="0"/>
              <a:t> présente une décomposition hiérarchisée des fonctions du système allant des fonctions de service et passant par les fonctions techniques jusqu'à l'énoncé des solutions technologique employées. Ces solutions étaient</a:t>
            </a:r>
            <a:r>
              <a:rPr lang="fr-FR" baseline="0" dirty="0" smtClean="0"/>
              <a:t> choisis à  l’aide d’une démarche de valorisation de critères bien définie .</a:t>
            </a:r>
          </a:p>
          <a:p>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31</a:t>
            </a:fld>
            <a:endParaRPr lang="id-ID"/>
          </a:p>
        </p:txBody>
      </p:sp>
    </p:spTree>
    <p:extLst>
      <p:ext uri="{BB962C8B-B14F-4D97-AF65-F5344CB8AC3E}">
        <p14:creationId xmlns:p14="http://schemas.microsoft.com/office/powerpoint/2010/main" val="3896343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Alors</a:t>
            </a:r>
            <a:r>
              <a:rPr lang="fr-FR" baseline="0" dirty="0" smtClean="0"/>
              <a:t> </a:t>
            </a:r>
            <a:r>
              <a:rPr lang="fr-FR" dirty="0" smtClean="0"/>
              <a:t> le</a:t>
            </a:r>
            <a:r>
              <a:rPr lang="fr-FR" baseline="0" dirty="0" smtClean="0"/>
              <a:t> choix des  solutions techniques n est pas suffisant  pour assurer un bon fonctionnement de système tant qu' on réalise pas le calcul nécessaire afin de les  dimensionner .</a:t>
            </a:r>
          </a:p>
          <a:p>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32</a:t>
            </a:fld>
            <a:endParaRPr lang="id-ID"/>
          </a:p>
        </p:txBody>
      </p:sp>
    </p:spTree>
    <p:extLst>
      <p:ext uri="{BB962C8B-B14F-4D97-AF65-F5344CB8AC3E}">
        <p14:creationId xmlns:p14="http://schemas.microsoft.com/office/powerpoint/2010/main" val="396255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Tout d abord on a calculé</a:t>
            </a:r>
            <a:r>
              <a:rPr lang="fr-FR" baseline="0" dirty="0" smtClean="0"/>
              <a:t> l </a:t>
            </a:r>
            <a:r>
              <a:rPr lang="fr-FR" baseline="0" dirty="0" err="1" smtClean="0"/>
              <a:t>acceleration</a:t>
            </a:r>
            <a:r>
              <a:rPr lang="fr-FR" baseline="0" dirty="0" smtClean="0"/>
              <a:t> angulaire à </a:t>
            </a:r>
            <a:r>
              <a:rPr lang="fr-FR" baseline="0" dirty="0" err="1" smtClean="0"/>
              <a:t>traers</a:t>
            </a:r>
            <a:r>
              <a:rPr lang="fr-FR" baseline="0" dirty="0" smtClean="0"/>
              <a:t> la vitesse angulaire et le temps de </a:t>
            </a:r>
            <a:r>
              <a:rPr lang="fr-FR" baseline="0" dirty="0" err="1" smtClean="0"/>
              <a:t>demarrage</a:t>
            </a:r>
            <a:r>
              <a:rPr lang="fr-FR" baseline="0" dirty="0" smtClean="0"/>
              <a:t> , et on calculé le moment d inertie , </a:t>
            </a:r>
            <a:r>
              <a:rPr lang="fr-FR" baseline="0" dirty="0" err="1" smtClean="0"/>
              <a:t>ddes</a:t>
            </a:r>
            <a:r>
              <a:rPr lang="fr-FR" baseline="0" dirty="0" smtClean="0"/>
              <a:t> ces derniers on a </a:t>
            </a:r>
            <a:r>
              <a:rPr lang="fr-FR" baseline="0" dirty="0" err="1" smtClean="0"/>
              <a:t>touvé</a:t>
            </a:r>
            <a:r>
              <a:rPr lang="fr-FR" baseline="0" dirty="0" smtClean="0"/>
              <a:t> le couple de </a:t>
            </a:r>
            <a:r>
              <a:rPr lang="fr-FR" baseline="0" dirty="0" err="1" smtClean="0"/>
              <a:t>demarrage</a:t>
            </a:r>
            <a:r>
              <a:rPr lang="fr-FR" baseline="0" dirty="0" smtClean="0"/>
              <a:t> , et on trouver le couple de frottement d </a:t>
            </a:r>
            <a:r>
              <a:rPr lang="fr-FR" baseline="0" dirty="0" err="1" smtClean="0"/>
              <a:t>apres</a:t>
            </a:r>
            <a:r>
              <a:rPr lang="fr-FR" baseline="0" dirty="0" smtClean="0"/>
              <a:t> la force de </a:t>
            </a:r>
            <a:r>
              <a:rPr lang="fr-FR" baseline="0" dirty="0" err="1" smtClean="0"/>
              <a:t>fortemment</a:t>
            </a:r>
            <a:r>
              <a:rPr lang="fr-FR" baseline="0" dirty="0" smtClean="0"/>
              <a:t> et le </a:t>
            </a:r>
            <a:r>
              <a:rPr lang="fr-FR" baseline="0" dirty="0" err="1" smtClean="0"/>
              <a:t>diametre</a:t>
            </a:r>
            <a:r>
              <a:rPr lang="fr-FR" baseline="0" dirty="0" smtClean="0"/>
              <a:t> de la bobines , ces des couple nous ont donnée le couple totale qui vaut 12Nm et la </a:t>
            </a:r>
            <a:r>
              <a:rPr lang="fr-FR" baseline="0" dirty="0" err="1" smtClean="0"/>
              <a:t>puiissance</a:t>
            </a:r>
            <a:r>
              <a:rPr lang="fr-FR" baseline="0" dirty="0" smtClean="0"/>
              <a:t> 0,6Kw</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33</a:t>
            </a:fld>
            <a:endParaRPr lang="id-ID"/>
          </a:p>
        </p:txBody>
      </p:sp>
    </p:spTree>
    <p:extLst>
      <p:ext uri="{BB962C8B-B14F-4D97-AF65-F5344CB8AC3E}">
        <p14:creationId xmlns:p14="http://schemas.microsoft.com/office/powerpoint/2010/main" val="232906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le </a:t>
            </a:r>
            <a:r>
              <a:rPr lang="fr-FR" dirty="0" err="1" smtClean="0"/>
              <a:t>reducteur</a:t>
            </a:r>
            <a:r>
              <a:rPr lang="fr-FR" dirty="0" smtClean="0"/>
              <a:t> de vitesse on a calculer le rapport </a:t>
            </a:r>
            <a:r>
              <a:rPr lang="fr-FR" dirty="0" err="1" smtClean="0"/>
              <a:t>dde</a:t>
            </a:r>
            <a:r>
              <a:rPr lang="fr-FR" dirty="0" smtClean="0"/>
              <a:t> </a:t>
            </a:r>
            <a:r>
              <a:rPr lang="fr-FR" dirty="0" err="1" smtClean="0"/>
              <a:t>reduction</a:t>
            </a:r>
            <a:r>
              <a:rPr lang="fr-FR" dirty="0" smtClean="0"/>
              <a:t> a travers les vitesse angulaires entrante et </a:t>
            </a:r>
            <a:r>
              <a:rPr lang="fr-FR" dirty="0" err="1" smtClean="0"/>
              <a:t>dortante</a:t>
            </a:r>
            <a:r>
              <a:rPr lang="fr-FR" dirty="0" smtClean="0"/>
              <a:t> et d </a:t>
            </a:r>
            <a:r>
              <a:rPr lang="fr-FR" dirty="0" err="1" smtClean="0"/>
              <a:t>apres</a:t>
            </a:r>
            <a:r>
              <a:rPr lang="fr-FR" dirty="0" smtClean="0"/>
              <a:t> le </a:t>
            </a:r>
            <a:r>
              <a:rPr lang="fr-FR" dirty="0" err="1" smtClean="0"/>
              <a:t>diametre</a:t>
            </a:r>
            <a:r>
              <a:rPr lang="fr-FR" baseline="0" dirty="0" smtClean="0"/>
              <a:t> de poulie motrice et l entraxe on trouve le </a:t>
            </a:r>
            <a:r>
              <a:rPr lang="fr-FR" baseline="0" dirty="0" err="1" smtClean="0"/>
              <a:t>diametre</a:t>
            </a:r>
            <a:r>
              <a:rPr lang="fr-FR" baseline="0" dirty="0" smtClean="0"/>
              <a:t> de poulie </a:t>
            </a:r>
            <a:r>
              <a:rPr lang="fr-FR" baseline="0" dirty="0" err="1" smtClean="0"/>
              <a:t>receptrice</a:t>
            </a:r>
            <a:r>
              <a:rPr lang="fr-FR" baseline="0" dirty="0" smtClean="0"/>
              <a:t> et le longueur de </a:t>
            </a:r>
            <a:r>
              <a:rPr lang="fr-FR" baseline="0" dirty="0" err="1" smtClean="0"/>
              <a:t>courroir</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34</a:t>
            </a:fld>
            <a:endParaRPr lang="id-ID"/>
          </a:p>
        </p:txBody>
      </p:sp>
    </p:spTree>
    <p:extLst>
      <p:ext uri="{BB962C8B-B14F-4D97-AF65-F5344CB8AC3E}">
        <p14:creationId xmlns:p14="http://schemas.microsoft.com/office/powerpoint/2010/main" val="2132218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Et d </a:t>
            </a:r>
            <a:r>
              <a:rPr lang="fr-FR" dirty="0" err="1" smtClean="0"/>
              <a:t>apres</a:t>
            </a:r>
            <a:r>
              <a:rPr lang="fr-FR" dirty="0" smtClean="0"/>
              <a:t> le guide </a:t>
            </a:r>
            <a:r>
              <a:rPr lang="fr-FR" dirty="0" err="1" smtClean="0"/>
              <a:t>ditinataire</a:t>
            </a:r>
            <a:r>
              <a:rPr lang="fr-FR" dirty="0" smtClean="0"/>
              <a:t> on a </a:t>
            </a:r>
            <a:r>
              <a:rPr lang="fr-FR" dirty="0" err="1" smtClean="0"/>
              <a:t>choisiti</a:t>
            </a:r>
            <a:r>
              <a:rPr lang="fr-FR" dirty="0" smtClean="0"/>
              <a:t> le section de courroie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35</a:t>
            </a:fld>
            <a:endParaRPr lang="id-ID"/>
          </a:p>
        </p:txBody>
      </p:sp>
    </p:spTree>
    <p:extLst>
      <p:ext uri="{BB962C8B-B14F-4D97-AF65-F5344CB8AC3E}">
        <p14:creationId xmlns:p14="http://schemas.microsoft.com/office/powerpoint/2010/main" val="1128581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le moteur d entrainement du rouleau tendeur on a suivit le </a:t>
            </a:r>
            <a:r>
              <a:rPr lang="fr-FR" baseline="0" dirty="0" err="1" smtClean="0"/>
              <a:t>meme</a:t>
            </a:r>
            <a:r>
              <a:rPr lang="fr-FR" baseline="0" dirty="0" smtClean="0"/>
              <a:t> </a:t>
            </a:r>
            <a:r>
              <a:rPr lang="fr-FR" baseline="0" dirty="0" err="1" smtClean="0"/>
              <a:t>demarche</a:t>
            </a:r>
            <a:r>
              <a:rPr lang="fr-FR" baseline="0" dirty="0" smtClean="0"/>
              <a:t> de moteur d </a:t>
            </a:r>
            <a:r>
              <a:rPr lang="fr-FR" baseline="0" dirty="0" err="1" smtClean="0"/>
              <a:t>entrainemen</a:t>
            </a:r>
            <a:r>
              <a:rPr lang="fr-FR" baseline="0" dirty="0" smtClean="0"/>
              <a:t> </a:t>
            </a:r>
            <a:r>
              <a:rPr lang="fr-FR" baseline="0" dirty="0" err="1" smtClean="0"/>
              <a:t>tde</a:t>
            </a:r>
            <a:r>
              <a:rPr lang="fr-FR" baseline="0" dirty="0" smtClean="0"/>
              <a:t> </a:t>
            </a:r>
            <a:r>
              <a:rPr lang="fr-FR" baseline="0" dirty="0" err="1" smtClean="0"/>
              <a:t>derouleur</a:t>
            </a:r>
            <a:r>
              <a:rPr lang="fr-FR" baseline="0" dirty="0" smtClean="0"/>
              <a:t> et on aboutir enfin à le couple totale qui </a:t>
            </a:r>
            <a:r>
              <a:rPr lang="fr-FR" baseline="0" dirty="0" err="1" smtClean="0"/>
              <a:t>vvaut</a:t>
            </a:r>
            <a:r>
              <a:rPr lang="fr-FR" baseline="0" dirty="0" smtClean="0"/>
              <a:t> 0,4Nm et la puissance qui </a:t>
            </a:r>
            <a:r>
              <a:rPr lang="fr-FR" baseline="0" dirty="0" err="1" smtClean="0"/>
              <a:t>vut</a:t>
            </a:r>
            <a:r>
              <a:rPr lang="fr-FR" baseline="0" dirty="0" smtClean="0"/>
              <a:t> 0,046Kw</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36</a:t>
            </a:fld>
            <a:endParaRPr lang="id-ID"/>
          </a:p>
        </p:txBody>
      </p:sp>
    </p:spTree>
    <p:extLst>
      <p:ext uri="{BB962C8B-B14F-4D97-AF65-F5344CB8AC3E}">
        <p14:creationId xmlns:p14="http://schemas.microsoft.com/office/powerpoint/2010/main" val="3854945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le moteur d entrainement de sous </a:t>
            </a:r>
            <a:r>
              <a:rPr lang="fr-FR" dirty="0" err="1" smtClean="0"/>
              <a:t>sytene</a:t>
            </a:r>
            <a:r>
              <a:rPr lang="fr-FR" dirty="0" smtClean="0"/>
              <a:t> de </a:t>
            </a:r>
            <a:r>
              <a:rPr lang="fr-FR" dirty="0" err="1" smtClean="0"/>
              <a:t>ecoupe</a:t>
            </a:r>
            <a:r>
              <a:rPr lang="fr-FR" dirty="0" smtClean="0"/>
              <a:t> in a </a:t>
            </a:r>
            <a:r>
              <a:rPr lang="fr-FR" dirty="0" err="1" smtClean="0"/>
              <a:t>caluculé</a:t>
            </a:r>
            <a:r>
              <a:rPr lang="fr-FR" baseline="0" dirty="0" smtClean="0"/>
              <a:t> le course de piston la vitesse </a:t>
            </a:r>
            <a:r>
              <a:rPr lang="fr-FR" baseline="0" dirty="0" err="1" smtClean="0"/>
              <a:t>angilaire</a:t>
            </a:r>
            <a:r>
              <a:rPr lang="fr-FR" baseline="0" dirty="0" smtClean="0"/>
              <a:t> et la vitesse de </a:t>
            </a:r>
            <a:r>
              <a:rPr lang="fr-FR" baseline="0" dirty="0" err="1" smtClean="0"/>
              <a:t>etotaion</a:t>
            </a:r>
            <a:r>
              <a:rPr lang="fr-FR" baseline="0" dirty="0" smtClean="0"/>
              <a:t> e t on a la </a:t>
            </a:r>
            <a:r>
              <a:rPr lang="fr-FR" baseline="0" dirty="0" err="1" smtClean="0"/>
              <a:t>forece</a:t>
            </a:r>
            <a:r>
              <a:rPr lang="fr-FR" baseline="0" dirty="0" smtClean="0"/>
              <a:t> </a:t>
            </a:r>
            <a:r>
              <a:rPr lang="fr-FR" baseline="0" dirty="0" err="1" smtClean="0"/>
              <a:t>nesseiares</a:t>
            </a:r>
            <a:r>
              <a:rPr lang="fr-FR" baseline="0" dirty="0" smtClean="0"/>
              <a:t> des ces derniers on obtenue le couple </a:t>
            </a:r>
            <a:r>
              <a:rPr lang="fr-FR" baseline="0" dirty="0" err="1" smtClean="0"/>
              <a:t>necessaire</a:t>
            </a:r>
            <a:r>
              <a:rPr lang="fr-FR" baseline="0" dirty="0" smtClean="0"/>
              <a:t> 0,35Nm et la puissance 2,10-3 </a:t>
            </a:r>
            <a:r>
              <a:rPr lang="fr-FR" baseline="0" dirty="0" err="1" smtClean="0"/>
              <a:t>kw</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37</a:t>
            </a:fld>
            <a:endParaRPr lang="id-ID"/>
          </a:p>
        </p:txBody>
      </p:sp>
    </p:spTree>
    <p:extLst>
      <p:ext uri="{BB962C8B-B14F-4D97-AF65-F5344CB8AC3E}">
        <p14:creationId xmlns:p14="http://schemas.microsoft.com/office/powerpoint/2010/main" val="27512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le </a:t>
            </a:r>
            <a:r>
              <a:rPr lang="fr-FR" dirty="0" err="1" smtClean="0"/>
              <a:t>mutiliplicateur</a:t>
            </a:r>
            <a:r>
              <a:rPr lang="fr-FR" dirty="0" smtClean="0"/>
              <a:t> de vitesse on suivit le </a:t>
            </a:r>
            <a:r>
              <a:rPr lang="fr-FR" dirty="0" err="1" smtClean="0"/>
              <a:t>meme</a:t>
            </a:r>
            <a:r>
              <a:rPr lang="fr-FR" dirty="0" smtClean="0"/>
              <a:t> </a:t>
            </a:r>
            <a:r>
              <a:rPr lang="fr-FR" dirty="0" err="1" smtClean="0"/>
              <a:t>demarche</a:t>
            </a:r>
            <a:r>
              <a:rPr lang="fr-FR" dirty="0" smtClean="0"/>
              <a:t> de calcule de </a:t>
            </a:r>
            <a:r>
              <a:rPr lang="fr-FR" dirty="0" err="1" smtClean="0"/>
              <a:t>reducteur</a:t>
            </a:r>
            <a:r>
              <a:rPr lang="fr-FR" dirty="0" smtClean="0"/>
              <a:t> de vitesse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38</a:t>
            </a:fld>
            <a:endParaRPr lang="id-ID"/>
          </a:p>
        </p:txBody>
      </p:sp>
    </p:spTree>
    <p:extLst>
      <p:ext uri="{BB962C8B-B14F-4D97-AF65-F5344CB8AC3E}">
        <p14:creationId xmlns:p14="http://schemas.microsoft.com/office/powerpoint/2010/main" val="305655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Et on choisit aussi la section du courroie d </a:t>
            </a:r>
            <a:r>
              <a:rPr lang="fr-FR" dirty="0" err="1" smtClean="0"/>
              <a:t>apres</a:t>
            </a:r>
            <a:r>
              <a:rPr lang="fr-FR" dirty="0" smtClean="0"/>
              <a:t> le guide</a:t>
            </a:r>
            <a:r>
              <a:rPr lang="fr-FR" baseline="0" dirty="0" smtClean="0"/>
              <a:t> </a:t>
            </a:r>
            <a:r>
              <a:rPr lang="fr-FR" baseline="0" dirty="0" err="1" smtClean="0"/>
              <a:t>ditinataire</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39</a:t>
            </a:fld>
            <a:endParaRPr lang="id-ID"/>
          </a:p>
        </p:txBody>
      </p:sp>
    </p:spTree>
    <p:extLst>
      <p:ext uri="{BB962C8B-B14F-4D97-AF65-F5344CB8AC3E}">
        <p14:creationId xmlns:p14="http://schemas.microsoft.com/office/powerpoint/2010/main" val="835389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le choix du </a:t>
            </a:r>
            <a:r>
              <a:rPr lang="fr-FR" baseline="0" dirty="0" err="1" smtClean="0"/>
              <a:t>matéraiux</a:t>
            </a:r>
            <a:r>
              <a:rPr lang="fr-FR" baseline="0" dirty="0" smtClean="0"/>
              <a:t> , d </a:t>
            </a:r>
            <a:r>
              <a:rPr lang="fr-FR" baseline="0" dirty="0" err="1" smtClean="0"/>
              <a:t>apres</a:t>
            </a:r>
            <a:r>
              <a:rPr lang="fr-FR" baseline="0" dirty="0" smtClean="0"/>
              <a:t> la </a:t>
            </a:r>
            <a:r>
              <a:rPr lang="fr-FR" baseline="0" dirty="0" err="1" smtClean="0"/>
              <a:t>modelisation</a:t>
            </a:r>
            <a:r>
              <a:rPr lang="fr-FR" baseline="0" dirty="0" smtClean="0"/>
              <a:t> de module de </a:t>
            </a:r>
            <a:r>
              <a:rPr lang="fr-FR" baseline="0" dirty="0" err="1" smtClean="0"/>
              <a:t>young</a:t>
            </a:r>
            <a:r>
              <a:rPr lang="fr-FR" baseline="0" dirty="0" smtClean="0"/>
              <a:t> en </a:t>
            </a:r>
            <a:r>
              <a:rPr lang="fr-FR" baseline="0" dirty="0" err="1" smtClean="0"/>
              <a:t>fct</a:t>
            </a:r>
            <a:r>
              <a:rPr lang="fr-FR" baseline="0" dirty="0" smtClean="0"/>
              <a:t> de dureté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40</a:t>
            </a:fld>
            <a:endParaRPr lang="id-ID"/>
          </a:p>
        </p:txBody>
      </p:sp>
    </p:spTree>
    <p:extLst>
      <p:ext uri="{BB962C8B-B14F-4D97-AF65-F5344CB8AC3E}">
        <p14:creationId xmlns:p14="http://schemas.microsoft.com/office/powerpoint/2010/main" val="291558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Maintenant</a:t>
            </a:r>
            <a:r>
              <a:rPr lang="fr-FR" baseline="0" dirty="0" smtClean="0"/>
              <a:t> je vous laisse avec ma collègue qu' elle vous mettra en cadre de ce projet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4</a:t>
            </a:fld>
            <a:endParaRPr lang="id-ID"/>
          </a:p>
        </p:txBody>
      </p:sp>
    </p:spTree>
    <p:extLst>
      <p:ext uri="{BB962C8B-B14F-4D97-AF65-F5344CB8AC3E}">
        <p14:creationId xmlns:p14="http://schemas.microsoft.com/office/powerpoint/2010/main" val="2254102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Et le module de </a:t>
            </a:r>
            <a:r>
              <a:rPr lang="fr-FR" dirty="0" err="1" smtClean="0"/>
              <a:t>young</a:t>
            </a:r>
            <a:r>
              <a:rPr lang="fr-FR" dirty="0" smtClean="0"/>
              <a:t> en </a:t>
            </a:r>
            <a:r>
              <a:rPr lang="fr-FR" dirty="0" err="1" smtClean="0"/>
              <a:t>fct</a:t>
            </a:r>
            <a:r>
              <a:rPr lang="fr-FR" dirty="0" smtClean="0"/>
              <a:t> des</a:t>
            </a:r>
            <a:r>
              <a:rPr lang="fr-FR" baseline="0" dirty="0" smtClean="0"/>
              <a:t> prix on choisit l acier </a:t>
            </a:r>
            <a:r>
              <a:rPr lang="fr-FR" baseline="0" dirty="0" err="1" smtClean="0"/>
              <a:t>faibelemtn</a:t>
            </a:r>
            <a:r>
              <a:rPr lang="fr-FR" baseline="0" dirty="0" smtClean="0"/>
              <a:t> alliée pour les </a:t>
            </a:r>
            <a:r>
              <a:rPr lang="fr-FR" baseline="0" dirty="0" err="1" smtClean="0"/>
              <a:t>pieces</a:t>
            </a:r>
            <a:r>
              <a:rPr lang="fr-FR" baseline="0" dirty="0" smtClean="0"/>
              <a:t> le plus vulnérable comme la lame et le </a:t>
            </a:r>
            <a:r>
              <a:rPr lang="fr-FR" baseline="0" dirty="0" err="1" smtClean="0"/>
              <a:t>derouleur</a:t>
            </a:r>
            <a:r>
              <a:rPr lang="fr-FR" baseline="0" dirty="0" smtClean="0"/>
              <a:t> et comme nuance on choisit le 41 Cr 4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41</a:t>
            </a:fld>
            <a:endParaRPr lang="id-ID"/>
          </a:p>
        </p:txBody>
      </p:sp>
    </p:spTree>
    <p:extLst>
      <p:ext uri="{BB962C8B-B14F-4D97-AF65-F5344CB8AC3E}">
        <p14:creationId xmlns:p14="http://schemas.microsoft.com/office/powerpoint/2010/main" val="4246286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Après</a:t>
            </a:r>
            <a:r>
              <a:rPr lang="fr-FR" baseline="0" dirty="0" smtClean="0"/>
              <a:t> l analyse des contraintes on a trouvé que la lame peut </a:t>
            </a:r>
            <a:r>
              <a:rPr lang="fr-FR" baseline="0" dirty="0" err="1" smtClean="0"/>
              <a:t>resister</a:t>
            </a:r>
            <a:r>
              <a:rPr lang="fr-FR" baseline="0" dirty="0" smtClean="0"/>
              <a:t> au chargement appliqué qui vaut 6,8 N et la </a:t>
            </a:r>
            <a:r>
              <a:rPr lang="fr-FR" baseline="0" dirty="0" err="1" smtClean="0"/>
              <a:t>meme</a:t>
            </a:r>
            <a:r>
              <a:rPr lang="fr-FR" baseline="0" dirty="0" smtClean="0"/>
              <a:t> chose pour le dérouleur qui </a:t>
            </a:r>
            <a:r>
              <a:rPr lang="fr-FR" baseline="0" dirty="0" err="1" smtClean="0"/>
              <a:t>suppoerte</a:t>
            </a:r>
            <a:r>
              <a:rPr lang="fr-FR" baseline="0" dirty="0" smtClean="0"/>
              <a:t> une charge de 70N </a:t>
            </a:r>
          </a:p>
          <a:p>
            <a:r>
              <a:rPr lang="fr-FR" baseline="0" dirty="0" err="1" smtClean="0"/>
              <a:t>Maintenet</a:t>
            </a:r>
            <a:r>
              <a:rPr lang="fr-FR" baseline="0" dirty="0" smtClean="0"/>
              <a:t> je donne le parole à ma </a:t>
            </a:r>
            <a:r>
              <a:rPr lang="fr-FR" baseline="0" dirty="0" err="1" smtClean="0"/>
              <a:t>collegue</a:t>
            </a:r>
            <a:r>
              <a:rPr lang="fr-FR" baseline="0" dirty="0" smtClean="0"/>
              <a:t> </a:t>
            </a:r>
            <a:r>
              <a:rPr lang="fr-FR" baseline="0" dirty="0" err="1" smtClean="0"/>
              <a:t>qu</a:t>
            </a:r>
            <a:r>
              <a:rPr lang="fr-FR" baseline="0" dirty="0" smtClean="0"/>
              <a:t> elle va </a:t>
            </a:r>
            <a:r>
              <a:rPr lang="fr-FR" baseline="0" dirty="0" err="1" smtClean="0"/>
              <a:t>vou</a:t>
            </a:r>
            <a:r>
              <a:rPr lang="fr-FR" baseline="0" dirty="0" smtClean="0"/>
              <a:t> </a:t>
            </a:r>
            <a:r>
              <a:rPr lang="fr-FR" baseline="0" dirty="0" err="1" smtClean="0"/>
              <a:t>presnentez</a:t>
            </a:r>
            <a:r>
              <a:rPr lang="fr-FR" baseline="0" dirty="0" smtClean="0"/>
              <a:t> l exigences et plan de </a:t>
            </a:r>
            <a:r>
              <a:rPr lang="fr-FR" baseline="0" dirty="0" err="1" smtClean="0"/>
              <a:t>maintanance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42</a:t>
            </a:fld>
            <a:endParaRPr lang="id-ID"/>
          </a:p>
        </p:txBody>
      </p:sp>
    </p:spTree>
    <p:extLst>
      <p:ext uri="{BB962C8B-B14F-4D97-AF65-F5344CB8AC3E}">
        <p14:creationId xmlns:p14="http://schemas.microsoft.com/office/powerpoint/2010/main" val="1728913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43</a:t>
            </a:fld>
            <a:endParaRPr lang="id-ID"/>
          </a:p>
        </p:txBody>
      </p:sp>
    </p:spTree>
    <p:extLst>
      <p:ext uri="{BB962C8B-B14F-4D97-AF65-F5344CB8AC3E}">
        <p14:creationId xmlns:p14="http://schemas.microsoft.com/office/powerpoint/2010/main" val="367971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L’installation d’une nouvelle machine doit respecter des exigences particulières, afin d’être aptes à assurer leur fonction, à être réglées et entretenue sans que les ouvriers soient exposés à un risque. </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44</a:t>
            </a:fld>
            <a:endParaRPr lang="id-ID"/>
          </a:p>
        </p:txBody>
      </p:sp>
    </p:spTree>
    <p:extLst>
      <p:ext uri="{BB962C8B-B14F-4D97-AF65-F5344CB8AC3E}">
        <p14:creationId xmlns:p14="http://schemas.microsoft.com/office/powerpoint/2010/main" val="2668732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46</a:t>
            </a:fld>
            <a:endParaRPr lang="id-ID"/>
          </a:p>
        </p:txBody>
      </p:sp>
    </p:spTree>
    <p:extLst>
      <p:ext uri="{BB962C8B-B14F-4D97-AF65-F5344CB8AC3E}">
        <p14:creationId xmlns:p14="http://schemas.microsoft.com/office/powerpoint/2010/main" val="1676668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50</a:t>
            </a:fld>
            <a:endParaRPr lang="id-ID"/>
          </a:p>
        </p:txBody>
      </p:sp>
    </p:spTree>
    <p:extLst>
      <p:ext uri="{BB962C8B-B14F-4D97-AF65-F5344CB8AC3E}">
        <p14:creationId xmlns:p14="http://schemas.microsoft.com/office/powerpoint/2010/main" val="2224407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Dans cette partie on a estimé le</a:t>
            </a:r>
            <a:r>
              <a:rPr lang="fr-FR" baseline="0" dirty="0" smtClean="0"/>
              <a:t> prix de </a:t>
            </a:r>
            <a:r>
              <a:rPr lang="fr-FR" baseline="0" dirty="0" err="1" smtClean="0"/>
              <a:t>differentes</a:t>
            </a:r>
            <a:r>
              <a:rPr lang="fr-FR" baseline="0" dirty="0" smtClean="0"/>
              <a:t> composantes de la machine le cout de </a:t>
            </a:r>
            <a:r>
              <a:rPr lang="fr-FR" baseline="0" dirty="0" err="1" smtClean="0"/>
              <a:t>fbrication</a:t>
            </a:r>
            <a:r>
              <a:rPr lang="fr-FR" baseline="0" dirty="0" smtClean="0"/>
              <a:t> n est pas inclus , et voici notre estimations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51</a:t>
            </a:fld>
            <a:endParaRPr lang="id-ID"/>
          </a:p>
        </p:txBody>
      </p:sp>
    </p:spTree>
    <p:extLst>
      <p:ext uri="{BB962C8B-B14F-4D97-AF65-F5344CB8AC3E}">
        <p14:creationId xmlns:p14="http://schemas.microsoft.com/office/powerpoint/2010/main" val="4059607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 </a:t>
            </a:r>
            <a:r>
              <a:rPr lang="fr-FR" dirty="0" err="1" smtClean="0"/>
              <a:t>evaluation</a:t>
            </a:r>
            <a:r>
              <a:rPr lang="fr-FR" dirty="0" smtClean="0"/>
              <a:t> du gain , le budget de </a:t>
            </a:r>
            <a:r>
              <a:rPr lang="fr-FR" dirty="0" err="1" smtClean="0"/>
              <a:t>ent</a:t>
            </a:r>
            <a:r>
              <a:rPr lang="fr-FR" dirty="0" smtClean="0"/>
              <a:t> c est ,</a:t>
            </a:r>
            <a:r>
              <a:rPr lang="fr-FR" baseline="0" dirty="0" smtClean="0"/>
              <a:t> On a</a:t>
            </a:r>
            <a:r>
              <a:rPr lang="fr-FR" dirty="0" smtClean="0"/>
              <a:t> calculer le ROI  d </a:t>
            </a:r>
            <a:r>
              <a:rPr lang="fr-FR" dirty="0" err="1" smtClean="0"/>
              <a:t>apres</a:t>
            </a:r>
            <a:r>
              <a:rPr lang="fr-FR" dirty="0" smtClean="0"/>
              <a:t> le gain d </a:t>
            </a:r>
            <a:r>
              <a:rPr lang="fr-FR" dirty="0" err="1" smtClean="0"/>
              <a:t>investisement</a:t>
            </a:r>
            <a:r>
              <a:rPr lang="fr-FR" dirty="0" smtClean="0"/>
              <a:t> et le cout d investissement on a </a:t>
            </a:r>
            <a:r>
              <a:rPr lang="fr-FR" dirty="0" err="1" smtClean="0"/>
              <a:t>touvé</a:t>
            </a:r>
            <a:r>
              <a:rPr lang="fr-FR" dirty="0" smtClean="0"/>
              <a:t> 37,22% </a:t>
            </a:r>
          </a:p>
          <a:p>
            <a:r>
              <a:rPr lang="fr-FR" dirty="0" smtClean="0"/>
              <a:t>Et le temps de ROI c est 2ans</a:t>
            </a:r>
            <a:r>
              <a:rPr lang="fr-FR" baseline="0" dirty="0" smtClean="0"/>
              <a:t> et 10mois</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52</a:t>
            </a:fld>
            <a:endParaRPr lang="id-ID"/>
          </a:p>
        </p:txBody>
      </p:sp>
    </p:spTree>
    <p:extLst>
      <p:ext uri="{BB962C8B-B14F-4D97-AF65-F5344CB8AC3E}">
        <p14:creationId xmlns:p14="http://schemas.microsoft.com/office/powerpoint/2010/main" val="2942295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dirty="0" err="1" smtClean="0"/>
              <a:t>Maintenat</a:t>
            </a:r>
            <a:r>
              <a:rPr lang="fr-FR" dirty="0" smtClean="0"/>
              <a:t> je passe</a:t>
            </a:r>
            <a:r>
              <a:rPr lang="fr-FR" baseline="0" dirty="0" smtClean="0"/>
              <a:t> à vous expliquer la partie conception </a:t>
            </a:r>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pPr/>
              <a:t>53</a:t>
            </a:fld>
            <a:endParaRPr lang="id-ID"/>
          </a:p>
        </p:txBody>
      </p:sp>
    </p:spTree>
    <p:extLst>
      <p:ext uri="{BB962C8B-B14F-4D97-AF65-F5344CB8AC3E}">
        <p14:creationId xmlns:p14="http://schemas.microsoft.com/office/powerpoint/2010/main" val="1174552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a:t>
            </a:r>
            <a:r>
              <a:rPr lang="fr-FR" baseline="0" dirty="0" smtClean="0"/>
              <a:t> rotation du moteur Mt1 provoque la rotation de dérouleur à l’aide du système poulie courroie et par la suite l’entrainement de la bobine,  la rotation du moteur Mt2 provoque la rotation du rouleau tendeur pour effectuer l’entrainement du tissu et en suivant les rouleaux de guidage pour faciliter l opération du matelassage , et le moteur MT3 provoque la rotation su système bielle manivelle à l’aide de système poulie courroie et par la suite provoque le mouvement de va et vient de la lame pour assurer l’opération de découpage enfin le tissu media découpée sera évacuer a travers un convoyeur à bande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54</a:t>
            </a:fld>
            <a:endParaRPr lang="id-ID"/>
          </a:p>
        </p:txBody>
      </p:sp>
    </p:spTree>
    <p:extLst>
      <p:ext uri="{BB962C8B-B14F-4D97-AF65-F5344CB8AC3E}">
        <p14:creationId xmlns:p14="http://schemas.microsoft.com/office/powerpoint/2010/main" val="1229004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Dans le contexte économique présent, le secteur industriel est soumis à une pression concurrentielle très forte. Pour cette raison, dans le cadre d’une politique générale, Honeywell SPT a visé l’ancrage des méthodes d’amélioration continue et de fiabilisation dans les différentes lignes de production afin de garder sa place dans le marché pour obtenir les résultats attendus et répondre aux exigences . Ce dans ce cadre s’inscrit notre projet de fin d’</a:t>
            </a:r>
            <a:r>
              <a:rPr lang="fr-FR" dirty="0" err="1" smtClean="0"/>
              <a:t>etude</a:t>
            </a:r>
            <a:r>
              <a:rPr lang="fr-FR" dirty="0" smtClean="0"/>
              <a:t> : Amélioration</a:t>
            </a:r>
            <a:r>
              <a:rPr lang="fr-FR" baseline="0" dirty="0" smtClean="0"/>
              <a:t> de ligne de production.</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2324743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56</a:t>
            </a:fld>
            <a:endParaRPr lang="id-ID"/>
          </a:p>
        </p:txBody>
      </p:sp>
    </p:spTree>
    <p:extLst>
      <p:ext uri="{BB962C8B-B14F-4D97-AF65-F5344CB8AC3E}">
        <p14:creationId xmlns:p14="http://schemas.microsoft.com/office/powerpoint/2010/main" val="2055598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a:t>
            </a:r>
            <a:r>
              <a:rPr lang="fr-FR" baseline="0" dirty="0" smtClean="0"/>
              <a:t> rotation du moteur Mt1 provoque la rotation de dérouleur à l’aide du système poulie courroie et par la suite l’entrainement de la bobine,  la rotation du moteur Mt2 provoque la rotation du rouleau tendeur pour effectuer l’entrainement du tissu et en suivant les rouleaux de guidage pour faciliter l opération du matelassage , et le moteur MT3 provoque la rotation su système bielle manivelle qui par la suite provoque le mouvement de va et vient de la lame pour assurer l’opération de découpage </a:t>
            </a:r>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60</a:t>
            </a:fld>
            <a:endParaRPr lang="id-ID"/>
          </a:p>
        </p:txBody>
      </p:sp>
    </p:spTree>
    <p:extLst>
      <p:ext uri="{BB962C8B-B14F-4D97-AF65-F5344CB8AC3E}">
        <p14:creationId xmlns:p14="http://schemas.microsoft.com/office/powerpoint/2010/main" val="311991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6</a:t>
            </a:fld>
            <a:endParaRPr lang="id-ID"/>
          </a:p>
        </p:txBody>
      </p:sp>
    </p:spTree>
    <p:extLst>
      <p:ext uri="{BB962C8B-B14F-4D97-AF65-F5344CB8AC3E}">
        <p14:creationId xmlns:p14="http://schemas.microsoft.com/office/powerpoint/2010/main" val="353992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200000"/>
              </a:lnSpc>
              <a:buFont typeface="Arial" panose="020B0604020202020204" pitchFamily="34" charset="0"/>
              <a:buNone/>
            </a:pPr>
            <a:r>
              <a:rPr lang="fr-FR" sz="1200" dirty="0" smtClean="0">
                <a:latin typeface="Calibri" panose="020F0502020204030204" pitchFamily="34" charset="0"/>
                <a:cs typeface="Calibri" panose="020F0502020204030204" pitchFamily="34" charset="0"/>
              </a:rPr>
              <a:t>Honeywell </a:t>
            </a:r>
            <a:r>
              <a:rPr lang="fr-FR" sz="1200" dirty="0" err="1" smtClean="0">
                <a:latin typeface="Calibri" panose="020F0502020204030204" pitchFamily="34" charset="0"/>
                <a:cs typeface="Calibri" panose="020F0502020204030204" pitchFamily="34" charset="0"/>
              </a:rPr>
              <a:t>Safety</a:t>
            </a:r>
            <a:r>
              <a:rPr lang="fr-FR" sz="1200" dirty="0" smtClean="0">
                <a:latin typeface="Calibri" panose="020F0502020204030204" pitchFamily="34" charset="0"/>
                <a:cs typeface="Calibri" panose="020F0502020204030204" pitchFamily="34" charset="0"/>
              </a:rPr>
              <a:t> </a:t>
            </a:r>
            <a:r>
              <a:rPr lang="fr-FR" sz="1200" dirty="0" err="1" smtClean="0">
                <a:latin typeface="Calibri" panose="020F0502020204030204" pitchFamily="34" charset="0"/>
                <a:cs typeface="Calibri" panose="020F0502020204030204" pitchFamily="34" charset="0"/>
              </a:rPr>
              <a:t>Products</a:t>
            </a:r>
            <a:r>
              <a:rPr lang="fr-FR" sz="1200" dirty="0" smtClean="0">
                <a:latin typeface="Calibri" panose="020F0502020204030204" pitchFamily="34" charset="0"/>
                <a:cs typeface="Calibri" panose="020F0502020204030204" pitchFamily="34" charset="0"/>
              </a:rPr>
              <a:t> Tunisie a était crée en  02 Mars 1987 par Mr Christian Dalloz.</a:t>
            </a:r>
          </a:p>
          <a:p>
            <a:pPr marL="0" indent="0">
              <a:lnSpc>
                <a:spcPct val="200000"/>
              </a:lnSpc>
              <a:buFont typeface="Arial" panose="020B0604020202020204" pitchFamily="34" charset="0"/>
              <a:buNone/>
            </a:pPr>
            <a:r>
              <a:rPr lang="fr-FR" sz="1200" dirty="0" smtClean="0">
                <a:latin typeface="Calibri" panose="020F0502020204030204" pitchFamily="34" charset="0"/>
                <a:cs typeface="Calibri" panose="020F0502020204030204" pitchFamily="34" charset="0"/>
              </a:rPr>
              <a:t>Elle représente un site de fabrication et de production des équipements de protection individuelle (EPI).Honeywell comprend environ 300  employés .</a:t>
            </a:r>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7</a:t>
            </a:fld>
            <a:endParaRPr lang="id-ID"/>
          </a:p>
        </p:txBody>
      </p:sp>
    </p:spTree>
    <p:extLst>
      <p:ext uri="{BB962C8B-B14F-4D97-AF65-F5344CB8AC3E}">
        <p14:creationId xmlns:p14="http://schemas.microsoft.com/office/powerpoint/2010/main" val="105114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HSPT est constituée de 4 ateliers : SPT</a:t>
            </a:r>
            <a:r>
              <a:rPr lang="fr-FR" baseline="0" dirty="0" smtClean="0"/>
              <a:t> est </a:t>
            </a:r>
            <a:r>
              <a:rPr lang="fr-FR" dirty="0" smtClean="0"/>
              <a:t>Spécialisé dans les masques respiratoires, il représente 90% de l’activité de HSPT, il offre une gamme de produits variée selon l’utilisation du masque : Industrie chimique, construction, abattoirs.</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SPC</a:t>
            </a:r>
            <a:r>
              <a:rPr lang="fr-FR" baseline="0" dirty="0" smtClean="0"/>
              <a:t> </a:t>
            </a:r>
            <a:r>
              <a:rPr lang="fr-FR" sz="1200" kern="1200" baseline="0" dirty="0" smtClean="0">
                <a:solidFill>
                  <a:schemeClr val="tx1"/>
                </a:solidFill>
                <a:effectLst/>
                <a:latin typeface="+mn-lt"/>
                <a:ea typeface="+mn-ea"/>
                <a:cs typeface="+mn-cs"/>
              </a:rPr>
              <a:t>s</a:t>
            </a:r>
            <a:r>
              <a:rPr lang="fr-FR" sz="1200" kern="1200" dirty="0" smtClean="0">
                <a:solidFill>
                  <a:schemeClr val="tx1"/>
                </a:solidFill>
                <a:effectLst/>
                <a:latin typeface="+mn-lt"/>
                <a:ea typeface="+mn-ea"/>
                <a:cs typeface="+mn-cs"/>
              </a:rPr>
              <a:t>pécialisé dans la fabrication des pantalons de protection pour le secteur du nucléaire, Il offre une large gamme des produits et représente environ 6% de l’activité de l’entreprise. Ses produits ont pour but principal de protéger l’utilisateur contre l’irradiation.</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Bio-S-Cap</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Il s’agit d’un sac permettant de contenir un dispositif </a:t>
            </a:r>
            <a:r>
              <a:rPr lang="fr-FR" sz="1200" kern="1200" dirty="0" err="1" smtClean="0">
                <a:solidFill>
                  <a:schemeClr val="tx1"/>
                </a:solidFill>
                <a:effectLst/>
                <a:latin typeface="+mn-lt"/>
                <a:ea typeface="+mn-ea"/>
                <a:cs typeface="+mn-cs"/>
              </a:rPr>
              <a:t>respiratoire.Il</a:t>
            </a:r>
            <a:r>
              <a:rPr lang="fr-FR" sz="1200" kern="1200" dirty="0" smtClean="0">
                <a:solidFill>
                  <a:schemeClr val="tx1"/>
                </a:solidFill>
                <a:effectLst/>
                <a:latin typeface="+mn-lt"/>
                <a:ea typeface="+mn-ea"/>
                <a:cs typeface="+mn-cs"/>
              </a:rPr>
              <a:t> représente 4% de l’activité de HSPT. </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Harnais IL s’agit d’une ceinture de protection antichute</a:t>
            </a:r>
            <a:r>
              <a:rPr lang="fr-FR" sz="1200" kern="1200" baseline="0" dirty="0" smtClean="0">
                <a:solidFill>
                  <a:schemeClr val="tx1"/>
                </a:solidFill>
                <a:effectLst/>
                <a:latin typeface="+mn-lt"/>
                <a:ea typeface="+mn-ea"/>
                <a:cs typeface="+mn-cs"/>
              </a:rPr>
              <a:t> et </a:t>
            </a:r>
            <a:r>
              <a:rPr lang="fr-FR" sz="1200" kern="1200" dirty="0" smtClean="0">
                <a:solidFill>
                  <a:schemeClr val="tx1"/>
                </a:solidFill>
                <a:effectLst/>
                <a:latin typeface="+mn-lt"/>
                <a:ea typeface="+mn-ea"/>
                <a:cs typeface="+mn-cs"/>
              </a:rPr>
              <a:t>il représente 1% de l’activité de HSPT. </a:t>
            </a:r>
            <a:endParaRPr lang="fr-FR" dirty="0" smtClean="0"/>
          </a:p>
          <a:p>
            <a:r>
              <a:rPr lang="fr-FR" dirty="0" smtClean="0"/>
              <a:t>Ces</a:t>
            </a:r>
            <a:r>
              <a:rPr lang="fr-FR" baseline="0" dirty="0" smtClean="0"/>
              <a:t> ateliers souffres des certaines problèmes qui encombrent en quelques sortes le déroulement de cycle de production et qu' elles doivent être résolu .</a:t>
            </a:r>
          </a:p>
          <a:p>
            <a:endParaRPr lang="fr-FR" dirty="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8</a:t>
            </a:fld>
            <a:endParaRPr lang="id-ID"/>
          </a:p>
        </p:txBody>
      </p:sp>
    </p:spTree>
    <p:extLst>
      <p:ext uri="{BB962C8B-B14F-4D97-AF65-F5344CB8AC3E}">
        <p14:creationId xmlns:p14="http://schemas.microsoft.com/office/powerpoint/2010/main" val="1285307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Et</a:t>
            </a:r>
            <a:r>
              <a:rPr lang="fr-FR" baseline="0" dirty="0" smtClean="0"/>
              <a:t> cela nous amène à la partie suivante qui décrie brièvement le déroulement de notre stage  afin de résoudre les différentes problèmes menées les lignes de production .</a:t>
            </a:r>
            <a:endParaRPr lang="fr-FR" dirty="0" smtClean="0"/>
          </a:p>
          <a:p>
            <a:endParaRPr lang="fr-FR" dirty="0" smtClean="0"/>
          </a:p>
        </p:txBody>
      </p:sp>
      <p:sp>
        <p:nvSpPr>
          <p:cNvPr id="4" name="Espace réservé du numéro de diapositive 3"/>
          <p:cNvSpPr>
            <a:spLocks noGrp="1"/>
          </p:cNvSpPr>
          <p:nvPr>
            <p:ph type="sldNum" sz="quarter" idx="10"/>
          </p:nvPr>
        </p:nvSpPr>
        <p:spPr/>
        <p:txBody>
          <a:bodyPr/>
          <a:lstStyle/>
          <a:p>
            <a:fld id="{55C38DD1-33AA-4996-977A-42B26A155BBE}" type="slidenum">
              <a:rPr lang="id-ID" smtClean="0"/>
              <a:pPr/>
              <a:t>9</a:t>
            </a:fld>
            <a:endParaRPr lang="id-ID"/>
          </a:p>
        </p:txBody>
      </p:sp>
    </p:spTree>
    <p:extLst>
      <p:ext uri="{BB962C8B-B14F-4D97-AF65-F5344CB8AC3E}">
        <p14:creationId xmlns:p14="http://schemas.microsoft.com/office/powerpoint/2010/main" val="405746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6176DFD3-2AF0-4B06-81C8-CF1C6F54D29C}" type="slidenum">
              <a:rPr lang="id-ID" smtClean="0"/>
              <a:pPr/>
              <a:t>‹N°›</a:t>
            </a:fld>
            <a:endParaRPr lang="id-ID"/>
          </a:p>
        </p:txBody>
      </p:sp>
    </p:spTree>
    <p:extLst>
      <p:ext uri="{BB962C8B-B14F-4D97-AF65-F5344CB8AC3E}">
        <p14:creationId xmlns:p14="http://schemas.microsoft.com/office/powerpoint/2010/main" val="102573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2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1" y="1585511"/>
            <a:ext cx="1025128" cy="1026000"/>
          </a:xfrm>
          <a:prstGeom prst="ellipse">
            <a:avLst/>
          </a:prstGeom>
          <a:ln w="57150">
            <a:solidFill>
              <a:schemeClr val="accent2"/>
            </a:solidFill>
          </a:ln>
        </p:spPr>
        <p:txBody>
          <a:bodyPr>
            <a:normAutofit/>
          </a:bodyPr>
          <a:lstStyle>
            <a:lvl1pPr>
              <a:defRPr sz="1050">
                <a:solidFill>
                  <a:schemeClr val="accent5"/>
                </a:solidFill>
              </a:defRPr>
            </a:lvl1pPr>
          </a:lstStyle>
          <a:p>
            <a:endParaRPr lang="id-ID" dirty="0"/>
          </a:p>
        </p:txBody>
      </p:sp>
      <p:sp>
        <p:nvSpPr>
          <p:cNvPr id="10" name="Picture Placeholder 3"/>
          <p:cNvSpPr>
            <a:spLocks noGrp="1"/>
          </p:cNvSpPr>
          <p:nvPr>
            <p:ph type="pic" sz="quarter" idx="13"/>
          </p:nvPr>
        </p:nvSpPr>
        <p:spPr>
          <a:xfrm>
            <a:off x="7146794" y="2565225"/>
            <a:ext cx="1025128" cy="1026000"/>
          </a:xfrm>
          <a:prstGeom prst="ellipse">
            <a:avLst/>
          </a:prstGeom>
          <a:ln w="57150">
            <a:solidFill>
              <a:schemeClr val="accent3"/>
            </a:solidFill>
          </a:ln>
        </p:spPr>
        <p:txBody>
          <a:bodyPr>
            <a:normAutofit/>
          </a:bodyPr>
          <a:lstStyle>
            <a:lvl1pPr>
              <a:defRPr sz="1050">
                <a:solidFill>
                  <a:schemeClr val="accent2"/>
                </a:solidFill>
              </a:defRPr>
            </a:lvl1pPr>
          </a:lstStyle>
          <a:p>
            <a:endParaRPr lang="id-ID" dirty="0"/>
          </a:p>
        </p:txBody>
      </p:sp>
      <p:grpSp>
        <p:nvGrpSpPr>
          <p:cNvPr id="24" name="Group 23"/>
          <p:cNvGrpSpPr/>
          <p:nvPr userDrawn="1"/>
        </p:nvGrpSpPr>
        <p:grpSpPr>
          <a:xfrm>
            <a:off x="260564" y="6409324"/>
            <a:ext cx="16806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6409324"/>
            <a:ext cx="16806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Rectangle 17"/>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TextBox 18"/>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21410532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50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94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Rectangle 7"/>
          <p:cNvSpPr/>
          <p:nvPr userDrawn="1"/>
        </p:nvSpPr>
        <p:spPr>
          <a:xfrm>
            <a:off x="0" y="-1"/>
            <a:ext cx="9144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Rectangle 1"/>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Rectangle 4"/>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grpSp>
        <p:nvGrpSpPr>
          <p:cNvPr id="16" name="Group 15"/>
          <p:cNvGrpSpPr/>
          <p:nvPr userDrawn="1"/>
        </p:nvGrpSpPr>
        <p:grpSpPr>
          <a:xfrm>
            <a:off x="260564" y="6409324"/>
            <a:ext cx="16806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9" name="Group 18"/>
          <p:cNvGrpSpPr/>
          <p:nvPr userDrawn="1"/>
        </p:nvGrpSpPr>
        <p:grpSpPr>
          <a:xfrm flipH="1">
            <a:off x="700282" y="6409324"/>
            <a:ext cx="16806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2" name="Straight Connector 21"/>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10"/>
          </p:nvPr>
        </p:nvSpPr>
        <p:spPr>
          <a:xfrm>
            <a:off x="3949305" y="1547493"/>
            <a:ext cx="1245394" cy="1245600"/>
          </a:xfrm>
          <a:prstGeom prst="ellipse">
            <a:avLst/>
          </a:prstGeom>
        </p:spPr>
        <p:txBody>
          <a:bodyPr>
            <a:normAutofit/>
          </a:bodyPr>
          <a:lstStyle>
            <a:lvl1pPr>
              <a:defRPr sz="1200">
                <a:solidFill>
                  <a:schemeClr val="accent2"/>
                </a:solidFill>
              </a:defRPr>
            </a:lvl1pPr>
          </a:lstStyle>
          <a:p>
            <a:endParaRPr lang="id-ID" dirty="0"/>
          </a:p>
        </p:txBody>
      </p:sp>
    </p:spTree>
    <p:extLst>
      <p:ext uri="{BB962C8B-B14F-4D97-AF65-F5344CB8AC3E}">
        <p14:creationId xmlns:p14="http://schemas.microsoft.com/office/powerpoint/2010/main" val="4856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2556934"/>
            <a:ext cx="3727308" cy="2827577"/>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2556934"/>
            <a:ext cx="3727308" cy="2827577"/>
          </a:xfrm>
        </p:spPr>
        <p:txBody>
          <a:bodyPr>
            <a:normAutofit/>
          </a:bodyPr>
          <a:lstStyle>
            <a:lvl1pPr>
              <a:defRPr sz="1350">
                <a:solidFill>
                  <a:schemeClr val="accent2"/>
                </a:solidFill>
              </a:defRPr>
            </a:lvl1pPr>
          </a:lstStyle>
          <a:p>
            <a:endParaRPr lang="id-ID"/>
          </a:p>
        </p:txBody>
      </p:sp>
      <p:grpSp>
        <p:nvGrpSpPr>
          <p:cNvPr id="24" name="Group 23"/>
          <p:cNvGrpSpPr/>
          <p:nvPr userDrawn="1"/>
        </p:nvGrpSpPr>
        <p:grpSpPr>
          <a:xfrm>
            <a:off x="260564" y="6409324"/>
            <a:ext cx="16806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6409324"/>
            <a:ext cx="16806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Rectangle 17"/>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TextBox 18"/>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789155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1" y="3494942"/>
            <a:ext cx="1025128" cy="1026000"/>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4" y="4457840"/>
            <a:ext cx="1025128" cy="1026000"/>
          </a:xfrm>
          <a:prstGeom prst="ellipse">
            <a:avLst/>
          </a:prstGeom>
          <a:ln w="57150">
            <a:solidFill>
              <a:schemeClr val="accent2"/>
            </a:solidFill>
          </a:ln>
        </p:spPr>
        <p:txBody>
          <a:bodyPr>
            <a:normAutofit/>
          </a:bodyPr>
          <a:lstStyle>
            <a:lvl1pPr>
              <a:defRPr sz="1050">
                <a:solidFill>
                  <a:schemeClr val="accent5"/>
                </a:solidFill>
              </a:defRPr>
            </a:lvl1pPr>
          </a:lstStyle>
          <a:p>
            <a:endParaRPr lang="id-ID" dirty="0"/>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8" name="Group 27"/>
          <p:cNvGrpSpPr/>
          <p:nvPr userDrawn="1"/>
        </p:nvGrpSpPr>
        <p:grpSpPr>
          <a:xfrm flipH="1">
            <a:off x="700282"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1" name="Straight Connector 30"/>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TextBox 17"/>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37530272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Rectangle 5"/>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Rectangle 7"/>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9" name="TextBox 8"/>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grpSp>
        <p:nvGrpSpPr>
          <p:cNvPr id="10" name="Group 9"/>
          <p:cNvGrpSpPr/>
          <p:nvPr userDrawn="1"/>
        </p:nvGrpSpPr>
        <p:grpSpPr>
          <a:xfrm>
            <a:off x="260564" y="6409324"/>
            <a:ext cx="168062" cy="221156"/>
            <a:chOff x="4328868" y="5502988"/>
            <a:chExt cx="500307" cy="493774"/>
          </a:xfrm>
        </p:grpSpPr>
        <p:sp>
          <p:nvSpPr>
            <p:cNvPr id="11" name="Freeform 10">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2" name="Freeform 11">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3" name="Group 12"/>
          <p:cNvGrpSpPr/>
          <p:nvPr userDrawn="1"/>
        </p:nvGrpSpPr>
        <p:grpSpPr>
          <a:xfrm flipH="1">
            <a:off x="700282" y="6409324"/>
            <a:ext cx="168062" cy="221156"/>
            <a:chOff x="4328868" y="5502988"/>
            <a:chExt cx="500307" cy="493774"/>
          </a:xfrm>
        </p:grpSpPr>
        <p:sp>
          <p:nvSpPr>
            <p:cNvPr id="14" name="Freeform 13">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5" name="Freeform 14">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16" name="Straight Connector 15"/>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4724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399088"/>
          </a:xfrm>
        </p:spPr>
        <p:txBody>
          <a:bodyPr>
            <a:normAutofit/>
          </a:bodyPr>
          <a:lstStyle>
            <a:lvl1pPr>
              <a:defRPr sz="2700">
                <a:solidFill>
                  <a:schemeClr val="accent2"/>
                </a:solidFill>
              </a:defRPr>
            </a:lvl1pPr>
          </a:lstStyle>
          <a:p>
            <a:endParaRPr lang="id-ID"/>
          </a:p>
        </p:txBody>
      </p:sp>
      <p:grpSp>
        <p:nvGrpSpPr>
          <p:cNvPr id="24" name="Group 23"/>
          <p:cNvGrpSpPr/>
          <p:nvPr userDrawn="1"/>
        </p:nvGrpSpPr>
        <p:grpSpPr>
          <a:xfrm>
            <a:off x="260564" y="6409324"/>
            <a:ext cx="16806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6409324"/>
            <a:ext cx="16806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TextBox 17"/>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13193597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sp>
        <p:nvSpPr>
          <p:cNvPr id="11" name="Picture Placeholder 3"/>
          <p:cNvSpPr>
            <a:spLocks noGrp="1"/>
          </p:cNvSpPr>
          <p:nvPr>
            <p:ph type="pic" sz="quarter" idx="12"/>
          </p:nvPr>
        </p:nvSpPr>
        <p:spPr>
          <a:xfrm>
            <a:off x="0" y="2352185"/>
            <a:ext cx="9144000" cy="1984560"/>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6409324"/>
            <a:ext cx="16806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8" name="Group 17"/>
          <p:cNvGrpSpPr/>
          <p:nvPr userDrawn="1"/>
        </p:nvGrpSpPr>
        <p:grpSpPr>
          <a:xfrm flipH="1">
            <a:off x="700282" y="6409324"/>
            <a:ext cx="16806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1" name="Straight Connector 20"/>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Rectangle 13"/>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TextBox 21"/>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33369086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1" y="2570959"/>
            <a:ext cx="1273385" cy="1274400"/>
          </a:xfrm>
          <a:prstGeom prst="rect">
            <a:avLst/>
          </a:prstGeom>
        </p:spPr>
        <p:txBody>
          <a:bodyPr>
            <a:normAutofit/>
          </a:bodyPr>
          <a:lstStyle>
            <a:lvl1pPr>
              <a:defRPr sz="1200">
                <a:solidFill>
                  <a:schemeClr val="accent2"/>
                </a:solidFill>
              </a:defRPr>
            </a:lvl1pPr>
          </a:lstStyle>
          <a:p>
            <a:endParaRPr lang="id-ID" dirty="0"/>
          </a:p>
        </p:txBody>
      </p:sp>
      <p:sp>
        <p:nvSpPr>
          <p:cNvPr id="8" name="Picture Placeholder 3"/>
          <p:cNvSpPr>
            <a:spLocks noGrp="1"/>
          </p:cNvSpPr>
          <p:nvPr>
            <p:ph type="pic" sz="quarter" idx="11"/>
          </p:nvPr>
        </p:nvSpPr>
        <p:spPr>
          <a:xfrm>
            <a:off x="2978899" y="2570959"/>
            <a:ext cx="1273385" cy="1274400"/>
          </a:xfrm>
          <a:prstGeom prst="rect">
            <a:avLst/>
          </a:prstGeom>
        </p:spPr>
        <p:txBody>
          <a:bodyPr>
            <a:normAutofit/>
          </a:bodyPr>
          <a:lstStyle>
            <a:lvl1pPr>
              <a:defRPr sz="1200">
                <a:solidFill>
                  <a:schemeClr val="accent2"/>
                </a:solidFill>
              </a:defRPr>
            </a:lvl1pPr>
          </a:lstStyle>
          <a:p>
            <a:endParaRPr lang="id-ID" dirty="0"/>
          </a:p>
        </p:txBody>
      </p:sp>
      <p:sp>
        <p:nvSpPr>
          <p:cNvPr id="9" name="Picture Placeholder 3"/>
          <p:cNvSpPr>
            <a:spLocks noGrp="1"/>
          </p:cNvSpPr>
          <p:nvPr>
            <p:ph type="pic" sz="quarter" idx="12"/>
          </p:nvPr>
        </p:nvSpPr>
        <p:spPr>
          <a:xfrm>
            <a:off x="4881590" y="2570959"/>
            <a:ext cx="1273385" cy="1274400"/>
          </a:xfrm>
          <a:prstGeom prst="rect">
            <a:avLst/>
          </a:prstGeom>
        </p:spPr>
        <p:txBody>
          <a:bodyPr>
            <a:normAutofit/>
          </a:bodyPr>
          <a:lstStyle>
            <a:lvl1pPr>
              <a:defRPr sz="1200">
                <a:solidFill>
                  <a:schemeClr val="accent2"/>
                </a:solidFill>
              </a:defRPr>
            </a:lvl1pPr>
          </a:lstStyle>
          <a:p>
            <a:endParaRPr lang="id-ID" dirty="0"/>
          </a:p>
        </p:txBody>
      </p:sp>
      <p:sp>
        <p:nvSpPr>
          <p:cNvPr id="10" name="Picture Placeholder 3"/>
          <p:cNvSpPr>
            <a:spLocks noGrp="1"/>
          </p:cNvSpPr>
          <p:nvPr>
            <p:ph type="pic" sz="quarter" idx="13"/>
          </p:nvPr>
        </p:nvSpPr>
        <p:spPr>
          <a:xfrm>
            <a:off x="6772857" y="2570959"/>
            <a:ext cx="1273385" cy="1274400"/>
          </a:xfrm>
          <a:prstGeom prst="rect">
            <a:avLst/>
          </a:prstGeom>
        </p:spPr>
        <p:txBody>
          <a:bodyPr>
            <a:normAutofit/>
          </a:bodyPr>
          <a:lstStyle>
            <a:lvl1pPr>
              <a:defRPr sz="1200">
                <a:solidFill>
                  <a:schemeClr val="accent2"/>
                </a:solidFill>
              </a:defRPr>
            </a:lvl1pPr>
          </a:lstStyle>
          <a:p>
            <a:endParaRPr lang="id-ID"/>
          </a:p>
        </p:txBody>
      </p:sp>
      <p:grpSp>
        <p:nvGrpSpPr>
          <p:cNvPr id="26" name="Group 25"/>
          <p:cNvGrpSpPr/>
          <p:nvPr userDrawn="1"/>
        </p:nvGrpSpPr>
        <p:grpSpPr>
          <a:xfrm>
            <a:off x="260564" y="6409324"/>
            <a:ext cx="16806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9" name="Group 28"/>
          <p:cNvGrpSpPr/>
          <p:nvPr userDrawn="1"/>
        </p:nvGrpSpPr>
        <p:grpSpPr>
          <a:xfrm flipH="1">
            <a:off x="700282" y="6409324"/>
            <a:ext cx="16806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2" name="Straight Connector 31"/>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Rectangle 18"/>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TextBox 19"/>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1391772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1778002"/>
            <a:ext cx="1771650" cy="2445905"/>
          </a:xfrm>
        </p:spPr>
        <p:txBody>
          <a:bodyPr>
            <a:normAutofit/>
          </a:bodyPr>
          <a:lstStyle>
            <a:lvl1pPr>
              <a:defRPr sz="1200">
                <a:solidFill>
                  <a:schemeClr val="accent2"/>
                </a:solidFill>
              </a:defRPr>
            </a:lvl1pPr>
          </a:lstStyle>
          <a:p>
            <a:endParaRPr lang="id-ID" dirty="0"/>
          </a:p>
        </p:txBody>
      </p:sp>
      <p:grpSp>
        <p:nvGrpSpPr>
          <p:cNvPr id="23" name="Group 22"/>
          <p:cNvGrpSpPr/>
          <p:nvPr userDrawn="1"/>
        </p:nvGrpSpPr>
        <p:grpSpPr>
          <a:xfrm>
            <a:off x="260564" y="6409324"/>
            <a:ext cx="16806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6" name="Group 25"/>
          <p:cNvGrpSpPr/>
          <p:nvPr userDrawn="1"/>
        </p:nvGrpSpPr>
        <p:grpSpPr>
          <a:xfrm flipH="1">
            <a:off x="700282" y="6409324"/>
            <a:ext cx="16806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9" name="Straight Connector 28"/>
          <p:cNvCxnSpPr/>
          <p:nvPr userDrawn="1"/>
        </p:nvCxnSpPr>
        <p:spPr>
          <a:xfrm>
            <a:off x="414532" y="6522684"/>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8646738" y="273543"/>
            <a:ext cx="346436" cy="34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Rectangle 14"/>
          <p:cNvSpPr/>
          <p:nvPr userDrawn="1"/>
        </p:nvSpPr>
        <p:spPr>
          <a:xfrm>
            <a:off x="8646738" y="573426"/>
            <a:ext cx="346436"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 name="TextBox 15"/>
          <p:cNvSpPr txBox="1"/>
          <p:nvPr userDrawn="1"/>
        </p:nvSpPr>
        <p:spPr>
          <a:xfrm>
            <a:off x="8613809" y="305131"/>
            <a:ext cx="412293"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a:t>
            </a:fld>
            <a:endParaRPr lang="id-ID" sz="1050" dirty="0">
              <a:solidFill>
                <a:schemeClr val="bg1"/>
              </a:solidFill>
            </a:endParaRPr>
          </a:p>
        </p:txBody>
      </p:sp>
    </p:spTree>
    <p:extLst>
      <p:ext uri="{BB962C8B-B14F-4D97-AF65-F5344CB8AC3E}">
        <p14:creationId xmlns:p14="http://schemas.microsoft.com/office/powerpoint/2010/main" val="23834019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pPr/>
              <a:t>‹N°›</a:t>
            </a:fld>
            <a:endParaRPr lang="id-ID"/>
          </a:p>
        </p:txBody>
      </p:sp>
    </p:spTree>
    <p:extLst>
      <p:ext uri="{BB962C8B-B14F-4D97-AF65-F5344CB8AC3E}">
        <p14:creationId xmlns:p14="http://schemas.microsoft.com/office/powerpoint/2010/main" val="2883610756"/>
      </p:ext>
    </p:extLst>
  </p:cSld>
  <p:clrMap bg1="lt1" tx1="dk1" bg2="lt2" tx2="dk2" accent1="accent1" accent2="accent2" accent3="accent3" accent4="accent4" accent5="accent5" accent6="accent6" hlink="hlink" folHlink="folHlink"/>
  <p:sldLayoutIdLst>
    <p:sldLayoutId id="2147483682" r:id="rId1"/>
    <p:sldLayoutId id="2147483690" r:id="rId2"/>
    <p:sldLayoutId id="2147483699" r:id="rId3"/>
    <p:sldLayoutId id="2147483707" r:id="rId4"/>
    <p:sldLayoutId id="2147483711" r:id="rId5"/>
    <p:sldLayoutId id="2147483742" r:id="rId6"/>
    <p:sldLayoutId id="2147483653" r:id="rId7"/>
    <p:sldLayoutId id="2147483657" r:id="rId8"/>
    <p:sldLayoutId id="2147483658" r:id="rId9"/>
    <p:sldLayoutId id="2147483669" r:id="rId10"/>
    <p:sldLayoutId id="21474837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16663"/>
      </p:ext>
    </p:extLst>
  </p:cSld>
  <p:clrMap bg1="lt1" tx1="dk1" bg2="lt2" tx2="dk2" accent1="accent1" accent2="accent2" accent3="accent3" accent4="accent4" accent5="accent5" accent6="accent6" hlink="hlink" folHlink="folHlink"/>
  <p:sldLayoutIdLst>
    <p:sldLayoutId id="2147483744"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5.xml"/><Relationship Id="rId4" Type="http://schemas.openxmlformats.org/officeDocument/2006/relationships/image" Target="../media/image49.gif"/></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hart" Target="../charts/chart1.xml"/><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10.png"/><Relationship Id="rId4" Type="http://schemas.openxmlformats.org/officeDocument/2006/relationships/chart" Target="../charts/chart2.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B9507AB-3C37-4D88-B35B-F394E88D376E}"/>
              </a:ext>
            </a:extLst>
          </p:cNvPr>
          <p:cNvSpPr/>
          <p:nvPr/>
        </p:nvSpPr>
        <p:spPr>
          <a:xfrm>
            <a:off x="2284851" y="1236827"/>
            <a:ext cx="154384" cy="153578"/>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a:endParaRPr>
          </a:p>
        </p:txBody>
      </p:sp>
      <p:sp>
        <p:nvSpPr>
          <p:cNvPr id="66" name="ZoneTexte 65"/>
          <p:cNvSpPr txBox="1"/>
          <p:nvPr/>
        </p:nvSpPr>
        <p:spPr>
          <a:xfrm>
            <a:off x="3311488" y="3615390"/>
            <a:ext cx="1663130" cy="416461"/>
          </a:xfrm>
          <a:prstGeom prst="rect">
            <a:avLst/>
          </a:prstGeom>
          <a:noFill/>
        </p:spPr>
        <p:txBody>
          <a:bodyPr wrap="square" rtlCol="0">
            <a:spAutoFit/>
          </a:bodyPr>
          <a:lstStyle/>
          <a:p>
            <a:pPr defTabSz="685800">
              <a:lnSpc>
                <a:spcPct val="150000"/>
              </a:lnSpc>
            </a:pPr>
            <a:r>
              <a:rPr lang="fr-FR" sz="1600" b="1" dirty="0">
                <a:solidFill>
                  <a:prstClr val="black"/>
                </a:solidFill>
                <a:latin typeface="Trebuchet MS" panose="020B0603020202020204" pitchFamily="34" charset="0"/>
                <a:cs typeface="Calibri" panose="020F0502020204030204" pitchFamily="34" charset="0"/>
              </a:rPr>
              <a:t>Elaboré par </a:t>
            </a:r>
            <a:r>
              <a:rPr lang="fr-FR" sz="1600" b="1" dirty="0" smtClean="0">
                <a:solidFill>
                  <a:prstClr val="black"/>
                </a:solidFill>
                <a:latin typeface="Trebuchet MS" panose="020B0603020202020204" pitchFamily="34" charset="0"/>
                <a:cs typeface="Calibri" panose="020F0502020204030204" pitchFamily="34" charset="0"/>
              </a:rPr>
              <a:t>:</a:t>
            </a:r>
            <a:endParaRPr lang="fr-FR" sz="1600" b="1" dirty="0">
              <a:solidFill>
                <a:prstClr val="black"/>
              </a:solidFill>
              <a:latin typeface="Trebuchet MS" panose="020B0603020202020204" pitchFamily="34" charset="0"/>
              <a:cs typeface="Calibri" panose="020F0502020204030204" pitchFamily="34" charset="0"/>
            </a:endParaRPr>
          </a:p>
        </p:txBody>
      </p:sp>
      <p:sp>
        <p:nvSpPr>
          <p:cNvPr id="67" name="ZoneTexte 66"/>
          <p:cNvSpPr txBox="1"/>
          <p:nvPr/>
        </p:nvSpPr>
        <p:spPr>
          <a:xfrm>
            <a:off x="3311488" y="4521471"/>
            <a:ext cx="1759316" cy="416461"/>
          </a:xfrm>
          <a:prstGeom prst="rect">
            <a:avLst/>
          </a:prstGeom>
          <a:noFill/>
        </p:spPr>
        <p:txBody>
          <a:bodyPr wrap="square" rtlCol="0">
            <a:spAutoFit/>
          </a:bodyPr>
          <a:lstStyle/>
          <a:p>
            <a:pPr defTabSz="685800">
              <a:lnSpc>
                <a:spcPct val="150000"/>
              </a:lnSpc>
            </a:pPr>
            <a:r>
              <a:rPr lang="fr-FR" sz="1600" b="1" dirty="0">
                <a:solidFill>
                  <a:prstClr val="black"/>
                </a:solidFill>
                <a:latin typeface="Trebuchet MS" panose="020B0603020202020204" pitchFamily="34" charset="0"/>
                <a:cs typeface="Calibri" panose="020F0502020204030204" pitchFamily="34" charset="0"/>
              </a:rPr>
              <a:t>Encadré par </a:t>
            </a:r>
            <a:r>
              <a:rPr lang="fr-FR" sz="1600" b="1" dirty="0" smtClean="0">
                <a:solidFill>
                  <a:prstClr val="black"/>
                </a:solidFill>
                <a:latin typeface="Trebuchet MS" panose="020B0603020202020204" pitchFamily="34" charset="0"/>
                <a:cs typeface="Calibri" panose="020F0502020204030204" pitchFamily="34" charset="0"/>
              </a:rPr>
              <a:t>:</a:t>
            </a:r>
            <a:endParaRPr lang="fr-FR" sz="1600" b="1" dirty="0">
              <a:solidFill>
                <a:prstClr val="black"/>
              </a:solidFill>
              <a:latin typeface="Trebuchet MS" panose="020B0603020202020204" pitchFamily="34" charset="0"/>
              <a:cs typeface="Calibri" panose="020F0502020204030204" pitchFamily="34" charset="0"/>
            </a:endParaRPr>
          </a:p>
        </p:txBody>
      </p:sp>
      <p:pic>
        <p:nvPicPr>
          <p:cNvPr id="2" name="Image 1"/>
          <p:cNvPicPr>
            <a:picLocks noChangeAspect="1"/>
          </p:cNvPicPr>
          <p:nvPr/>
        </p:nvPicPr>
        <p:blipFill>
          <a:blip r:embed="rId3"/>
          <a:stretch>
            <a:fillRect/>
          </a:stretch>
        </p:blipFill>
        <p:spPr>
          <a:xfrm>
            <a:off x="7287955" y="140331"/>
            <a:ext cx="1469636" cy="944036"/>
          </a:xfrm>
          <a:prstGeom prst="rect">
            <a:avLst/>
          </a:prstGeom>
        </p:spPr>
      </p:pic>
      <p:pic>
        <p:nvPicPr>
          <p:cNvPr id="3" name="Image 2"/>
          <p:cNvPicPr>
            <a:picLocks noChangeAspect="1"/>
          </p:cNvPicPr>
          <p:nvPr/>
        </p:nvPicPr>
        <p:blipFill>
          <a:blip r:embed="rId4"/>
          <a:stretch>
            <a:fillRect/>
          </a:stretch>
        </p:blipFill>
        <p:spPr>
          <a:xfrm>
            <a:off x="278333" y="227296"/>
            <a:ext cx="1623201" cy="586112"/>
          </a:xfrm>
          <a:prstGeom prst="rect">
            <a:avLst/>
          </a:prstGeom>
        </p:spPr>
      </p:pic>
      <p:sp>
        <p:nvSpPr>
          <p:cNvPr id="6" name="ZoneTexte 5"/>
          <p:cNvSpPr txBox="1"/>
          <p:nvPr/>
        </p:nvSpPr>
        <p:spPr>
          <a:xfrm>
            <a:off x="3311488" y="1294771"/>
            <a:ext cx="3010702" cy="461665"/>
          </a:xfrm>
          <a:prstGeom prst="rect">
            <a:avLst/>
          </a:prstGeom>
          <a:noFill/>
        </p:spPr>
        <p:txBody>
          <a:bodyPr wrap="square" rtlCol="0">
            <a:spAutoFit/>
          </a:bodyPr>
          <a:lstStyle/>
          <a:p>
            <a:pPr defTabSz="685800"/>
            <a:r>
              <a:rPr lang="fr-FR" sz="2400" dirty="0">
                <a:solidFill>
                  <a:prstClr val="black"/>
                </a:solidFill>
                <a:latin typeface="Footlight MT Light" panose="0204060206030A020304" pitchFamily="18" charset="0"/>
              </a:rPr>
              <a:t>Stage De Fin D’études</a:t>
            </a:r>
          </a:p>
        </p:txBody>
      </p:sp>
      <p:sp>
        <p:nvSpPr>
          <p:cNvPr id="13" name="ZoneTexte 12"/>
          <p:cNvSpPr txBox="1"/>
          <p:nvPr/>
        </p:nvSpPr>
        <p:spPr>
          <a:xfrm>
            <a:off x="561891" y="2502709"/>
            <a:ext cx="7864357" cy="1016881"/>
          </a:xfrm>
          <a:prstGeom prst="rect">
            <a:avLst/>
          </a:prstGeom>
          <a:noFill/>
          <a:ln w="25400" cmpd="sng">
            <a:solidFill>
              <a:schemeClr val="tx1">
                <a:alpha val="72000"/>
              </a:schemeClr>
            </a:solidFill>
          </a:ln>
        </p:spPr>
        <p:txBody>
          <a:bodyPr wrap="square" rtlCol="0">
            <a:spAutoFit/>
          </a:bodyPr>
          <a:lstStyle/>
          <a:p>
            <a:pPr algn="ctr" defTabSz="685800">
              <a:lnSpc>
                <a:spcPct val="150000"/>
              </a:lnSpc>
            </a:pPr>
            <a:r>
              <a:rPr lang="fr-FR" sz="2000" dirty="0">
                <a:ln>
                  <a:solidFill>
                    <a:schemeClr val="tx1"/>
                  </a:solidFill>
                </a:ln>
                <a:solidFill>
                  <a:prstClr val="black"/>
                </a:solidFill>
                <a:latin typeface="Footlight MT Light" panose="0204060206030A020304" pitchFamily="18" charset="0"/>
              </a:rPr>
              <a:t>  </a:t>
            </a:r>
            <a:r>
              <a:rPr lang="fr-FR" sz="2400" dirty="0">
                <a:ln>
                  <a:solidFill>
                    <a:schemeClr val="tx1"/>
                  </a:solidFill>
                </a:ln>
                <a:solidFill>
                  <a:prstClr val="black"/>
                </a:solidFill>
                <a:latin typeface="Footlight MT Light" panose="0204060206030A020304" pitchFamily="18" charset="0"/>
              </a:rPr>
              <a:t>Amélioration De La Ligne De Production : </a:t>
            </a:r>
            <a:endParaRPr lang="fr-FR" sz="2400" dirty="0" smtClean="0">
              <a:ln>
                <a:solidFill>
                  <a:schemeClr val="tx1"/>
                </a:solidFill>
              </a:ln>
              <a:solidFill>
                <a:prstClr val="black"/>
              </a:solidFill>
              <a:latin typeface="Footlight MT Light" panose="0204060206030A020304" pitchFamily="18" charset="0"/>
            </a:endParaRPr>
          </a:p>
          <a:p>
            <a:pPr algn="ctr" defTabSz="685800">
              <a:lnSpc>
                <a:spcPct val="150000"/>
              </a:lnSpc>
            </a:pPr>
            <a:r>
              <a:rPr lang="fr-FR" dirty="0">
                <a:ln>
                  <a:solidFill>
                    <a:schemeClr val="tx1"/>
                  </a:solidFill>
                </a:ln>
                <a:solidFill>
                  <a:prstClr val="black"/>
                </a:solidFill>
                <a:latin typeface="Footlight MT Light" panose="0204060206030A020304" pitchFamily="18" charset="0"/>
              </a:rPr>
              <a:t>Etude Et Conception D’une Machine De Découpe Tissu Media </a:t>
            </a:r>
          </a:p>
        </p:txBody>
      </p:sp>
      <p:sp>
        <p:nvSpPr>
          <p:cNvPr id="14" name="ZoneTexte 13"/>
          <p:cNvSpPr txBox="1"/>
          <p:nvPr/>
        </p:nvSpPr>
        <p:spPr>
          <a:xfrm>
            <a:off x="2251722" y="1898648"/>
            <a:ext cx="5928757" cy="430887"/>
          </a:xfrm>
          <a:prstGeom prst="rect">
            <a:avLst/>
          </a:prstGeom>
          <a:noFill/>
        </p:spPr>
        <p:txBody>
          <a:bodyPr wrap="square" rtlCol="0">
            <a:spAutoFit/>
          </a:bodyPr>
          <a:lstStyle/>
          <a:p>
            <a:pPr defTabSz="685800"/>
            <a:r>
              <a:rPr lang="fr-FR" sz="2000" b="1" dirty="0">
                <a:solidFill>
                  <a:prstClr val="black"/>
                </a:solidFill>
                <a:latin typeface="Trebuchet MS" panose="020B0603020202020204" pitchFamily="34" charset="0"/>
              </a:rPr>
              <a:t>Effectué à </a:t>
            </a:r>
            <a:r>
              <a:rPr lang="fr-FR" sz="2000" dirty="0">
                <a:solidFill>
                  <a:prstClr val="black"/>
                </a:solidFill>
                <a:latin typeface="Trebuchet MS" panose="020B0603020202020204" pitchFamily="34" charset="0"/>
              </a:rPr>
              <a:t>: </a:t>
            </a:r>
            <a:r>
              <a:rPr lang="fr-FR" sz="2200" dirty="0">
                <a:solidFill>
                  <a:prstClr val="black"/>
                </a:solidFill>
                <a:latin typeface="Footlight MT Light" panose="0204060206030A020304" pitchFamily="18" charset="0"/>
              </a:rPr>
              <a:t>Honeywell Safety Products Tunisie</a:t>
            </a:r>
          </a:p>
        </p:txBody>
      </p:sp>
      <p:sp>
        <p:nvSpPr>
          <p:cNvPr id="15" name="ZoneTexte 14"/>
          <p:cNvSpPr txBox="1"/>
          <p:nvPr/>
        </p:nvSpPr>
        <p:spPr>
          <a:xfrm>
            <a:off x="2676787" y="6098640"/>
            <a:ext cx="3634563" cy="369332"/>
          </a:xfrm>
          <a:prstGeom prst="rect">
            <a:avLst/>
          </a:prstGeom>
          <a:noFill/>
        </p:spPr>
        <p:txBody>
          <a:bodyPr wrap="square" rtlCol="0">
            <a:spAutoFit/>
          </a:bodyPr>
          <a:lstStyle/>
          <a:p>
            <a:pPr defTabSz="685800"/>
            <a:r>
              <a:rPr lang="fr-FR" sz="1600" b="1" dirty="0" smtClean="0">
                <a:solidFill>
                  <a:prstClr val="black"/>
                </a:solidFill>
                <a:latin typeface="Trebuchet MS" panose="020B0603020202020204" pitchFamily="34" charset="0"/>
              </a:rPr>
              <a:t>Année universitaire </a:t>
            </a:r>
            <a:r>
              <a:rPr lang="fr-FR" sz="1600" b="1" dirty="0">
                <a:solidFill>
                  <a:prstClr val="black"/>
                </a:solidFill>
                <a:latin typeface="Trebuchet MS" panose="020B0603020202020204" pitchFamily="34" charset="0"/>
              </a:rPr>
              <a:t>:</a:t>
            </a:r>
            <a:r>
              <a:rPr lang="fr-FR" sz="1600" dirty="0">
                <a:solidFill>
                  <a:prstClr val="black"/>
                </a:solidFill>
                <a:latin typeface="Trebuchet MS" panose="020B0603020202020204" pitchFamily="34" charset="0"/>
              </a:rPr>
              <a:t> </a:t>
            </a:r>
            <a:r>
              <a:rPr lang="fr-FR" dirty="0" smtClean="0">
                <a:solidFill>
                  <a:prstClr val="black"/>
                </a:solidFill>
                <a:latin typeface="Footlight MT Light" panose="0204060206030A020304" pitchFamily="18" charset="0"/>
              </a:rPr>
              <a:t>2019-2020</a:t>
            </a:r>
            <a:endParaRPr lang="fr-FR" dirty="0">
              <a:solidFill>
                <a:prstClr val="black"/>
              </a:solidFill>
              <a:latin typeface="Footlight MT Light" panose="0204060206030A020304" pitchFamily="18" charset="0"/>
            </a:endParaRPr>
          </a:p>
        </p:txBody>
      </p:sp>
      <p:sp>
        <p:nvSpPr>
          <p:cNvPr id="52" name="Oval 32">
            <a:extLst>
              <a:ext uri="{FF2B5EF4-FFF2-40B4-BE49-F238E27FC236}">
                <a16:creationId xmlns:a16="http://schemas.microsoft.com/office/drawing/2014/main" id="{4E1D1415-C04D-4B04-894B-0DACAB00CF83}"/>
              </a:ext>
            </a:extLst>
          </p:cNvPr>
          <p:cNvSpPr/>
          <p:nvPr/>
        </p:nvSpPr>
        <p:spPr>
          <a:xfrm>
            <a:off x="2337310" y="1294771"/>
            <a:ext cx="45719" cy="4571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a:endParaRPr>
          </a:p>
        </p:txBody>
      </p:sp>
      <p:sp>
        <p:nvSpPr>
          <p:cNvPr id="5" name="ZoneTexte 4"/>
          <p:cNvSpPr txBox="1"/>
          <p:nvPr/>
        </p:nvSpPr>
        <p:spPr>
          <a:xfrm>
            <a:off x="2123628" y="4094158"/>
            <a:ext cx="5386421" cy="369332"/>
          </a:xfrm>
          <a:prstGeom prst="rect">
            <a:avLst/>
          </a:prstGeom>
          <a:noFill/>
        </p:spPr>
        <p:txBody>
          <a:bodyPr wrap="square" rtlCol="0">
            <a:spAutoFit/>
          </a:bodyPr>
          <a:lstStyle/>
          <a:p>
            <a:r>
              <a:rPr lang="fr-FR" dirty="0" err="1" smtClean="0">
                <a:latin typeface="Footlight MT Light" panose="0204060206030A020304" pitchFamily="18" charset="0"/>
              </a:rPr>
              <a:t>Dridi</a:t>
            </a:r>
            <a:r>
              <a:rPr lang="fr-FR" dirty="0" smtClean="0">
                <a:latin typeface="Footlight MT Light" panose="0204060206030A020304" pitchFamily="18" charset="0"/>
              </a:rPr>
              <a:t> </a:t>
            </a:r>
            <a:r>
              <a:rPr lang="fr-FR" dirty="0" err="1" smtClean="0">
                <a:latin typeface="Footlight MT Light" panose="0204060206030A020304" pitchFamily="18" charset="0"/>
              </a:rPr>
              <a:t>Ikram</a:t>
            </a:r>
            <a:r>
              <a:rPr lang="fr-FR" dirty="0" smtClean="0">
                <a:latin typeface="Footlight MT Light" panose="0204060206030A020304" pitchFamily="18" charset="0"/>
              </a:rPr>
              <a:t>               &amp;           </a:t>
            </a:r>
            <a:r>
              <a:rPr lang="fr-FR" dirty="0" err="1" smtClean="0">
                <a:latin typeface="Footlight MT Light" panose="0204060206030A020304" pitchFamily="18" charset="0"/>
              </a:rPr>
              <a:t>Hmaoui</a:t>
            </a:r>
            <a:r>
              <a:rPr lang="fr-FR" dirty="0" smtClean="0">
                <a:latin typeface="Footlight MT Light" panose="0204060206030A020304" pitchFamily="18" charset="0"/>
              </a:rPr>
              <a:t> </a:t>
            </a:r>
            <a:r>
              <a:rPr lang="fr-FR" dirty="0" err="1" smtClean="0">
                <a:latin typeface="Footlight MT Light" panose="0204060206030A020304" pitchFamily="18" charset="0"/>
              </a:rPr>
              <a:t>Marwa</a:t>
            </a:r>
            <a:r>
              <a:rPr lang="fr-FR" dirty="0" smtClean="0">
                <a:latin typeface="Footlight MT Light" panose="0204060206030A020304" pitchFamily="18" charset="0"/>
              </a:rPr>
              <a:t> </a:t>
            </a:r>
            <a:endParaRPr lang="fr-FR" dirty="0">
              <a:latin typeface="Footlight MT Light" panose="0204060206030A020304" pitchFamily="18" charset="0"/>
            </a:endParaRPr>
          </a:p>
        </p:txBody>
      </p:sp>
      <p:sp>
        <p:nvSpPr>
          <p:cNvPr id="7" name="ZoneTexte 6"/>
          <p:cNvSpPr txBox="1"/>
          <p:nvPr/>
        </p:nvSpPr>
        <p:spPr>
          <a:xfrm>
            <a:off x="1147324" y="4962484"/>
            <a:ext cx="2890104" cy="923330"/>
          </a:xfrm>
          <a:prstGeom prst="rect">
            <a:avLst/>
          </a:prstGeom>
          <a:noFill/>
        </p:spPr>
        <p:txBody>
          <a:bodyPr wrap="square" rtlCol="0">
            <a:spAutoFit/>
          </a:bodyPr>
          <a:lstStyle/>
          <a:p>
            <a:pPr>
              <a:lnSpc>
                <a:spcPct val="150000"/>
              </a:lnSpc>
            </a:pPr>
            <a:r>
              <a:rPr lang="fr-FR" dirty="0" smtClean="0">
                <a:latin typeface="Footlight MT Light" panose="0204060206030A020304" pitchFamily="18" charset="0"/>
              </a:rPr>
              <a:t>    Encadreur pédagogique : </a:t>
            </a:r>
          </a:p>
          <a:p>
            <a:pPr algn="ctr">
              <a:lnSpc>
                <a:spcPct val="150000"/>
              </a:lnSpc>
            </a:pPr>
            <a:r>
              <a:rPr lang="fr-FR" dirty="0" smtClean="0">
                <a:latin typeface="Footlight MT Light" panose="0204060206030A020304" pitchFamily="18" charset="0"/>
              </a:rPr>
              <a:t>Mr </a:t>
            </a:r>
            <a:r>
              <a:rPr lang="fr-FR" dirty="0" err="1" smtClean="0">
                <a:latin typeface="Footlight MT Light" panose="0204060206030A020304" pitchFamily="18" charset="0"/>
              </a:rPr>
              <a:t>Zribi</a:t>
            </a:r>
            <a:r>
              <a:rPr lang="fr-FR" dirty="0" smtClean="0">
                <a:latin typeface="Footlight MT Light" panose="0204060206030A020304" pitchFamily="18" charset="0"/>
              </a:rPr>
              <a:t> </a:t>
            </a:r>
            <a:r>
              <a:rPr lang="fr-FR" dirty="0" err="1" smtClean="0">
                <a:latin typeface="Footlight MT Light" panose="0204060206030A020304" pitchFamily="18" charset="0"/>
              </a:rPr>
              <a:t>Tmim</a:t>
            </a:r>
            <a:endParaRPr lang="fr-FR" dirty="0">
              <a:latin typeface="Footlight MT Light" panose="0204060206030A020304" pitchFamily="18" charset="0"/>
            </a:endParaRPr>
          </a:p>
        </p:txBody>
      </p:sp>
      <p:sp>
        <p:nvSpPr>
          <p:cNvPr id="8" name="ZoneTexte 7"/>
          <p:cNvSpPr txBox="1"/>
          <p:nvPr/>
        </p:nvSpPr>
        <p:spPr>
          <a:xfrm>
            <a:off x="4563403" y="5007280"/>
            <a:ext cx="2724552" cy="923330"/>
          </a:xfrm>
          <a:prstGeom prst="rect">
            <a:avLst/>
          </a:prstGeom>
          <a:noFill/>
        </p:spPr>
        <p:txBody>
          <a:bodyPr wrap="square" rtlCol="0">
            <a:spAutoFit/>
          </a:bodyPr>
          <a:lstStyle/>
          <a:p>
            <a:pPr>
              <a:lnSpc>
                <a:spcPct val="150000"/>
              </a:lnSpc>
            </a:pPr>
            <a:r>
              <a:rPr lang="fr-FR" dirty="0" smtClean="0">
                <a:latin typeface="Footlight MT Light" panose="0204060206030A020304" pitchFamily="18" charset="0"/>
              </a:rPr>
              <a:t>   Encadreur entreprise :</a:t>
            </a:r>
          </a:p>
          <a:p>
            <a:pPr algn="ctr">
              <a:lnSpc>
                <a:spcPct val="150000"/>
              </a:lnSpc>
            </a:pPr>
            <a:r>
              <a:rPr lang="fr-FR" dirty="0" smtClean="0">
                <a:latin typeface="Footlight MT Light" panose="0204060206030A020304" pitchFamily="18" charset="0"/>
              </a:rPr>
              <a:t> </a:t>
            </a:r>
            <a:r>
              <a:rPr lang="fr-FR" dirty="0" err="1" smtClean="0">
                <a:latin typeface="Footlight MT Light" panose="0204060206030A020304" pitchFamily="18" charset="0"/>
              </a:rPr>
              <a:t>Antit</a:t>
            </a:r>
            <a:r>
              <a:rPr lang="fr-FR" dirty="0" smtClean="0">
                <a:latin typeface="Footlight MT Light" panose="0204060206030A020304" pitchFamily="18" charset="0"/>
              </a:rPr>
              <a:t> </a:t>
            </a:r>
            <a:r>
              <a:rPr lang="fr-FR" dirty="0" err="1" smtClean="0">
                <a:latin typeface="Footlight MT Light" panose="0204060206030A020304" pitchFamily="18" charset="0"/>
              </a:rPr>
              <a:t>Aymen</a:t>
            </a:r>
            <a:r>
              <a:rPr lang="fr-FR" dirty="0" smtClean="0">
                <a:latin typeface="Footlight MT Light" panose="0204060206030A020304" pitchFamily="18" charset="0"/>
              </a:rPr>
              <a:t> </a:t>
            </a:r>
            <a:endParaRPr lang="fr-FR" dirty="0">
              <a:latin typeface="Footlight MT Light" panose="0204060206030A020304" pitchFamily="18" charset="0"/>
            </a:endParaRPr>
          </a:p>
        </p:txBody>
      </p:sp>
      <p:pic>
        <p:nvPicPr>
          <p:cNvPr id="16" name="Picture 31"/>
          <p:cNvPicPr>
            <a:picLocks noChangeAspect="1" noChangeArrowheads="1"/>
          </p:cNvPicPr>
          <p:nvPr/>
        </p:nvPicPr>
        <p:blipFill rotWithShape="1">
          <a:blip r:embed="rId5" cstate="print"/>
          <a:srcRect t="13513" b="17092"/>
          <a:stretch/>
        </p:blipFill>
        <p:spPr bwMode="auto">
          <a:xfrm>
            <a:off x="511576" y="1096569"/>
            <a:ext cx="1575857" cy="1017522"/>
          </a:xfrm>
          <a:prstGeom prst="rect">
            <a:avLst/>
          </a:prstGeom>
          <a:noFill/>
          <a:ln w="9525">
            <a:noFill/>
            <a:miter lim="800000"/>
            <a:headEnd/>
            <a:tailEnd/>
          </a:ln>
        </p:spPr>
      </p:pic>
    </p:spTree>
    <p:extLst>
      <p:ext uri="{BB962C8B-B14F-4D97-AF65-F5344CB8AC3E}">
        <p14:creationId xmlns:p14="http://schemas.microsoft.com/office/powerpoint/2010/main" val="1031750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p:cTn id="33" dur="500" fill="hold"/>
                                        <p:tgtEl>
                                          <p:spTgt spid="67"/>
                                        </p:tgtEl>
                                        <p:attrNameLst>
                                          <p:attrName>ppt_w</p:attrName>
                                        </p:attrNameLst>
                                      </p:cBhvr>
                                      <p:tavLst>
                                        <p:tav tm="0">
                                          <p:val>
                                            <p:fltVal val="0"/>
                                          </p:val>
                                        </p:tav>
                                        <p:tav tm="100000">
                                          <p:val>
                                            <p:strVal val="#ppt_w"/>
                                          </p:val>
                                        </p:tav>
                                      </p:tavLst>
                                    </p:anim>
                                    <p:anim calcmode="lin" valueType="num">
                                      <p:cBhvr>
                                        <p:cTn id="34" dur="500" fill="hold"/>
                                        <p:tgtEl>
                                          <p:spTgt spid="67"/>
                                        </p:tgtEl>
                                        <p:attrNameLst>
                                          <p:attrName>ppt_h</p:attrName>
                                        </p:attrNameLst>
                                      </p:cBhvr>
                                      <p:tavLst>
                                        <p:tav tm="0">
                                          <p:val>
                                            <p:fltVal val="0"/>
                                          </p:val>
                                        </p:tav>
                                        <p:tav tm="100000">
                                          <p:val>
                                            <p:strVal val="#ppt_h"/>
                                          </p:val>
                                        </p:tav>
                                      </p:tavLst>
                                    </p:anim>
                                    <p:animEffect transition="in" filter="fade">
                                      <p:cBhvr>
                                        <p:cTn id="35" dur="500"/>
                                        <p:tgtEl>
                                          <p:spTgt spid="6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arn(inVertical)">
                                      <p:cBhvr>
                                        <p:cTn id="49" dur="500"/>
                                        <p:tgtEl>
                                          <p:spTgt spid="3"/>
                                        </p:tgtEl>
                                      </p:cBhvr>
                                    </p:animEffect>
                                  </p:childTnLst>
                                </p:cTn>
                              </p:par>
                              <p:par>
                                <p:cTn id="50" presetID="16" presetClass="entr" presetSubtype="21"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 grpId="0"/>
      <p:bldP spid="13" grpId="0" animBg="1"/>
      <p:bldP spid="14" grpId="0"/>
      <p:bldP spid="15" grpId="0"/>
      <p:bldP spid="5"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159337" y="848880"/>
            <a:ext cx="2603854" cy="523220"/>
          </a:xfrm>
          <a:prstGeom prst="rect">
            <a:avLst/>
          </a:prstGeom>
          <a:noFill/>
        </p:spPr>
        <p:txBody>
          <a:bodyPr wrap="none" rtlCol="0">
            <a:spAutoFit/>
          </a:bodyPr>
          <a:lstStyle/>
          <a:p>
            <a:pPr algn="ctr"/>
            <a:r>
              <a:rPr lang="fr-FR" sz="2800" b="1" dirty="0" smtClean="0">
                <a:latin typeface="Footlight MT Light" panose="0204060206030A020304" pitchFamily="18" charset="0"/>
              </a:rPr>
              <a:t>Taches réalisées </a:t>
            </a:r>
            <a:endParaRPr lang="en-US" sz="2800" b="1" dirty="0">
              <a:latin typeface="Footlight MT Light" panose="0204060206030A020304" pitchFamily="18" charset="0"/>
            </a:endParaRPr>
          </a:p>
        </p:txBody>
      </p:sp>
      <p:sp>
        <p:nvSpPr>
          <p:cNvPr id="4" name="Freeform 239"/>
          <p:cNvSpPr>
            <a:spLocks noEditPoints="1"/>
          </p:cNvSpPr>
          <p:nvPr/>
        </p:nvSpPr>
        <p:spPr bwMode="auto">
          <a:xfrm>
            <a:off x="3721883" y="2800382"/>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 name="Freeform 240"/>
          <p:cNvSpPr>
            <a:spLocks noEditPoints="1"/>
          </p:cNvSpPr>
          <p:nvPr/>
        </p:nvSpPr>
        <p:spPr bwMode="auto">
          <a:xfrm>
            <a:off x="2255034" y="3735193"/>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6" name="Freeform 241"/>
          <p:cNvSpPr>
            <a:spLocks noEditPoints="1"/>
          </p:cNvSpPr>
          <p:nvPr/>
        </p:nvSpPr>
        <p:spPr bwMode="auto">
          <a:xfrm>
            <a:off x="1156554" y="3367816"/>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 name="Freeform 247"/>
          <p:cNvSpPr>
            <a:spLocks noEditPoints="1"/>
          </p:cNvSpPr>
          <p:nvPr/>
        </p:nvSpPr>
        <p:spPr bwMode="auto">
          <a:xfrm>
            <a:off x="2888448" y="4369794"/>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248"/>
          <p:cNvSpPr>
            <a:spLocks noEditPoints="1"/>
          </p:cNvSpPr>
          <p:nvPr/>
        </p:nvSpPr>
        <p:spPr bwMode="auto">
          <a:xfrm>
            <a:off x="4461264" y="3529047"/>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249"/>
          <p:cNvSpPr>
            <a:spLocks noEditPoints="1"/>
          </p:cNvSpPr>
          <p:nvPr/>
        </p:nvSpPr>
        <p:spPr bwMode="auto">
          <a:xfrm>
            <a:off x="1617324" y="3829776"/>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10" name="Group 9"/>
          <p:cNvGrpSpPr/>
          <p:nvPr/>
        </p:nvGrpSpPr>
        <p:grpSpPr>
          <a:xfrm>
            <a:off x="1009868" y="3187742"/>
            <a:ext cx="1032449" cy="1710042"/>
            <a:chOff x="1498443" y="3296141"/>
            <a:chExt cx="1376598" cy="2280056"/>
          </a:xfrm>
          <a:solidFill>
            <a:schemeClr val="bg1">
              <a:lumMod val="85000"/>
            </a:schemeClr>
          </a:solidFill>
        </p:grpSpPr>
        <p:grpSp>
          <p:nvGrpSpPr>
            <p:cNvPr id="11" name="Group 10"/>
            <p:cNvGrpSpPr/>
            <p:nvPr/>
          </p:nvGrpSpPr>
          <p:grpSpPr>
            <a:xfrm rot="20700000">
              <a:off x="1498443" y="3464825"/>
              <a:ext cx="1055686" cy="2111372"/>
              <a:chOff x="1480457" y="3328209"/>
              <a:chExt cx="1055686" cy="2111372"/>
            </a:xfrm>
            <a:grpFill/>
          </p:grpSpPr>
          <p:sp>
            <p:nvSpPr>
              <p:cNvPr id="14" name="Freeform 5"/>
              <p:cNvSpPr>
                <a:spLocks/>
              </p:cNvSpPr>
              <p:nvPr/>
            </p:nvSpPr>
            <p:spPr bwMode="auto">
              <a:xfrm>
                <a:off x="1480457" y="3328209"/>
                <a:ext cx="1055686" cy="1055686"/>
              </a:xfrm>
              <a:custGeom>
                <a:avLst/>
                <a:gdLst>
                  <a:gd name="T0" fmla="*/ 482 w 482"/>
                  <a:gd name="T1" fmla="*/ 36 h 482"/>
                  <a:gd name="T2" fmla="*/ 482 w 482"/>
                  <a:gd name="T3" fmla="*/ 0 h 482"/>
                  <a:gd name="T4" fmla="*/ 0 w 482"/>
                  <a:gd name="T5" fmla="*/ 482 h 482"/>
                  <a:gd name="T6" fmla="*/ 36 w 482"/>
                  <a:gd name="T7" fmla="*/ 482 h 482"/>
                  <a:gd name="T8" fmla="*/ 482 w 482"/>
                  <a:gd name="T9" fmla="*/ 36 h 482"/>
                </a:gdLst>
                <a:ahLst/>
                <a:cxnLst>
                  <a:cxn ang="0">
                    <a:pos x="T0" y="T1"/>
                  </a:cxn>
                  <a:cxn ang="0">
                    <a:pos x="T2" y="T3"/>
                  </a:cxn>
                  <a:cxn ang="0">
                    <a:pos x="T4" y="T5"/>
                  </a:cxn>
                  <a:cxn ang="0">
                    <a:pos x="T6" y="T7"/>
                  </a:cxn>
                  <a:cxn ang="0">
                    <a:pos x="T8" y="T9"/>
                  </a:cxn>
                </a:cxnLst>
                <a:rect l="0" t="0" r="r" b="b"/>
                <a:pathLst>
                  <a:path w="482" h="482">
                    <a:moveTo>
                      <a:pt x="482" y="36"/>
                    </a:moveTo>
                    <a:cubicBezTo>
                      <a:pt x="482" y="0"/>
                      <a:pt x="482" y="0"/>
                      <a:pt x="482" y="0"/>
                    </a:cubicBezTo>
                    <a:cubicBezTo>
                      <a:pt x="216" y="0"/>
                      <a:pt x="0" y="216"/>
                      <a:pt x="0" y="482"/>
                    </a:cubicBezTo>
                    <a:cubicBezTo>
                      <a:pt x="36" y="482"/>
                      <a:pt x="36" y="482"/>
                      <a:pt x="36" y="482"/>
                    </a:cubicBezTo>
                    <a:cubicBezTo>
                      <a:pt x="36" y="236"/>
                      <a:pt x="235" y="36"/>
                      <a:pt x="482" y="3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6"/>
              <p:cNvSpPr>
                <a:spLocks/>
              </p:cNvSpPr>
              <p:nvPr/>
            </p:nvSpPr>
            <p:spPr bwMode="auto">
              <a:xfrm>
                <a:off x="1480457" y="4383895"/>
                <a:ext cx="1055686" cy="1055686"/>
              </a:xfrm>
              <a:custGeom>
                <a:avLst/>
                <a:gdLst>
                  <a:gd name="T0" fmla="*/ 36 w 482"/>
                  <a:gd name="T1" fmla="*/ 0 h 482"/>
                  <a:gd name="T2" fmla="*/ 36 w 482"/>
                  <a:gd name="T3" fmla="*/ 0 h 482"/>
                  <a:gd name="T4" fmla="*/ 0 w 482"/>
                  <a:gd name="T5" fmla="*/ 0 h 482"/>
                  <a:gd name="T6" fmla="*/ 482 w 482"/>
                  <a:gd name="T7" fmla="*/ 482 h 482"/>
                  <a:gd name="T8" fmla="*/ 482 w 482"/>
                  <a:gd name="T9" fmla="*/ 447 h 482"/>
                  <a:gd name="T10" fmla="*/ 36 w 482"/>
                  <a:gd name="T11" fmla="*/ 0 h 482"/>
                </a:gdLst>
                <a:ahLst/>
                <a:cxnLst>
                  <a:cxn ang="0">
                    <a:pos x="T0" y="T1"/>
                  </a:cxn>
                  <a:cxn ang="0">
                    <a:pos x="T2" y="T3"/>
                  </a:cxn>
                  <a:cxn ang="0">
                    <a:pos x="T4" y="T5"/>
                  </a:cxn>
                  <a:cxn ang="0">
                    <a:pos x="T6" y="T7"/>
                  </a:cxn>
                  <a:cxn ang="0">
                    <a:pos x="T8" y="T9"/>
                  </a:cxn>
                  <a:cxn ang="0">
                    <a:pos x="T10" y="T11"/>
                  </a:cxn>
                </a:cxnLst>
                <a:rect l="0" t="0" r="r" b="b"/>
                <a:pathLst>
                  <a:path w="482" h="482">
                    <a:moveTo>
                      <a:pt x="36" y="0"/>
                    </a:moveTo>
                    <a:cubicBezTo>
                      <a:pt x="36" y="0"/>
                      <a:pt x="36" y="0"/>
                      <a:pt x="36" y="0"/>
                    </a:cubicBezTo>
                    <a:cubicBezTo>
                      <a:pt x="0" y="0"/>
                      <a:pt x="0" y="0"/>
                      <a:pt x="0" y="0"/>
                    </a:cubicBezTo>
                    <a:cubicBezTo>
                      <a:pt x="0" y="267"/>
                      <a:pt x="216" y="482"/>
                      <a:pt x="482" y="482"/>
                    </a:cubicBezTo>
                    <a:cubicBezTo>
                      <a:pt x="482" y="447"/>
                      <a:pt x="482" y="447"/>
                      <a:pt x="482" y="447"/>
                    </a:cubicBezTo>
                    <a:cubicBezTo>
                      <a:pt x="235" y="447"/>
                      <a:pt x="36" y="247"/>
                      <a:pt x="36"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12" name="Oval 11"/>
            <p:cNvSpPr/>
            <p:nvPr/>
          </p:nvSpPr>
          <p:spPr>
            <a:xfrm>
              <a:off x="2221301" y="329614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Oval 12"/>
            <p:cNvSpPr/>
            <p:nvPr/>
          </p:nvSpPr>
          <p:spPr>
            <a:xfrm>
              <a:off x="2700869" y="528287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20" name="TextBox 19"/>
          <p:cNvSpPr txBox="1"/>
          <p:nvPr/>
        </p:nvSpPr>
        <p:spPr>
          <a:xfrm>
            <a:off x="5768350" y="1835918"/>
            <a:ext cx="2670255" cy="461665"/>
          </a:xfrm>
          <a:prstGeom prst="rect">
            <a:avLst/>
          </a:prstGeom>
          <a:noFill/>
        </p:spPr>
        <p:txBody>
          <a:bodyPr wrap="square" rtlCol="0">
            <a:spAutoFit/>
          </a:bodyPr>
          <a:lstStyle/>
          <a:p>
            <a:pPr>
              <a:lnSpc>
                <a:spcPct val="150000"/>
              </a:lnSpc>
            </a:pPr>
            <a:r>
              <a:rPr lang="en-US" sz="1600" b="1" dirty="0" smtClean="0"/>
              <a:t>Adaptations des machines</a:t>
            </a:r>
            <a:endParaRPr lang="en-US" sz="1600" b="1" dirty="0"/>
          </a:p>
        </p:txBody>
      </p:sp>
      <p:sp>
        <p:nvSpPr>
          <p:cNvPr id="23" name="TextBox 22"/>
          <p:cNvSpPr txBox="1"/>
          <p:nvPr/>
        </p:nvSpPr>
        <p:spPr>
          <a:xfrm>
            <a:off x="5850737" y="3105598"/>
            <a:ext cx="2021026" cy="423449"/>
          </a:xfrm>
          <a:prstGeom prst="rect">
            <a:avLst/>
          </a:prstGeom>
          <a:noFill/>
        </p:spPr>
        <p:txBody>
          <a:bodyPr wrap="square" rtlCol="0">
            <a:spAutoFit/>
          </a:bodyPr>
          <a:lstStyle/>
          <a:p>
            <a:pPr>
              <a:lnSpc>
                <a:spcPct val="150000"/>
              </a:lnSpc>
            </a:pPr>
            <a:r>
              <a:rPr lang="fr-FR" sz="1600" b="1" dirty="0" smtClean="0"/>
              <a:t>Application 5S</a:t>
            </a:r>
            <a:endParaRPr lang="en-US" sz="1600" b="1" dirty="0"/>
          </a:p>
        </p:txBody>
      </p:sp>
      <p:sp>
        <p:nvSpPr>
          <p:cNvPr id="24" name="TextBox 23"/>
          <p:cNvSpPr txBox="1"/>
          <p:nvPr/>
        </p:nvSpPr>
        <p:spPr>
          <a:xfrm>
            <a:off x="6087898" y="2319196"/>
            <a:ext cx="2656098" cy="382092"/>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fr-FR" sz="1400" dirty="0" smtClean="0">
                <a:solidFill>
                  <a:schemeClr val="accent2">
                    <a:lumMod val="75000"/>
                  </a:schemeClr>
                </a:solidFill>
                <a:latin typeface="+mj-lt"/>
              </a:rPr>
              <a:t>Machine SDS</a:t>
            </a:r>
            <a:endParaRPr lang="id-ID" sz="1400" dirty="0">
              <a:solidFill>
                <a:schemeClr val="accent2">
                  <a:lumMod val="75000"/>
                </a:schemeClr>
              </a:solidFill>
              <a:latin typeface="+mj-lt"/>
            </a:endParaRPr>
          </a:p>
        </p:txBody>
      </p:sp>
      <p:cxnSp>
        <p:nvCxnSpPr>
          <p:cNvPr id="25" name="Straight Connector 24"/>
          <p:cNvCxnSpPr/>
          <p:nvPr/>
        </p:nvCxnSpPr>
        <p:spPr>
          <a:xfrm>
            <a:off x="4065816" y="5151528"/>
            <a:ext cx="1784921" cy="0"/>
          </a:xfrm>
          <a:prstGeom prst="line">
            <a:avLst/>
          </a:prstGeom>
          <a:ln w="28575">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TextBox 23"/>
          <p:cNvSpPr txBox="1"/>
          <p:nvPr/>
        </p:nvSpPr>
        <p:spPr>
          <a:xfrm>
            <a:off x="6087898" y="2672950"/>
            <a:ext cx="2656098" cy="382092"/>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fr-FR" sz="1400" dirty="0" smtClean="0">
                <a:solidFill>
                  <a:schemeClr val="accent2">
                    <a:lumMod val="75000"/>
                  </a:schemeClr>
                </a:solidFill>
                <a:latin typeface="+mj-lt"/>
              </a:rPr>
              <a:t>Machine presse bouton</a:t>
            </a:r>
            <a:endParaRPr lang="id-ID" sz="1400" dirty="0">
              <a:solidFill>
                <a:schemeClr val="accent2">
                  <a:lumMod val="75000"/>
                </a:schemeClr>
              </a:solidFill>
              <a:latin typeface="+mj-lt"/>
            </a:endParaRPr>
          </a:p>
        </p:txBody>
      </p:sp>
      <p:sp>
        <p:nvSpPr>
          <p:cNvPr id="22" name="TextBox 23"/>
          <p:cNvSpPr txBox="1"/>
          <p:nvPr/>
        </p:nvSpPr>
        <p:spPr>
          <a:xfrm>
            <a:off x="5946665" y="3707000"/>
            <a:ext cx="2656098" cy="1061829"/>
          </a:xfrm>
          <a:prstGeom prst="rect">
            <a:avLst/>
          </a:prstGeom>
          <a:noFill/>
        </p:spPr>
        <p:txBody>
          <a:bodyPr wrap="square" rtlCol="0">
            <a:spAutoFit/>
          </a:bodyPr>
          <a:lstStyle/>
          <a:p>
            <a:pPr marL="171450" lvl="0" indent="-171450" algn="just">
              <a:lnSpc>
                <a:spcPct val="150000"/>
              </a:lnSpc>
              <a:buFont typeface="Wingdings" panose="05000000000000000000" pitchFamily="2" charset="2"/>
              <a:buChar char="§"/>
              <a:defRPr/>
            </a:pPr>
            <a:r>
              <a:rPr lang="fr-FR" sz="1400" dirty="0">
                <a:solidFill>
                  <a:srgbClr val="16A085">
                    <a:lumMod val="75000"/>
                  </a:srgbClr>
                </a:solidFill>
                <a:latin typeface="Calibri Light"/>
              </a:rPr>
              <a:t>Identification des caisses de remplissage et des équipements de travail</a:t>
            </a:r>
            <a:endParaRPr lang="id-ID" sz="1400" dirty="0">
              <a:solidFill>
                <a:srgbClr val="16A085">
                  <a:lumMod val="75000"/>
                </a:srgbClr>
              </a:solidFill>
              <a:latin typeface="Calibri Light"/>
            </a:endParaRPr>
          </a:p>
        </p:txBody>
      </p:sp>
    </p:spTree>
    <p:extLst>
      <p:ext uri="{BB962C8B-B14F-4D97-AF65-F5344CB8AC3E}">
        <p14:creationId xmlns:p14="http://schemas.microsoft.com/office/powerpoint/2010/main" val="59591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 calcmode="lin" valueType="num">
                                      <p:cBhvr additive="base">
                                        <p:cTn id="7"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1"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8" presetClass="emph" presetSubtype="0" fill="hold" grpId="0" nodeType="withEffect">
                                  <p:stCondLst>
                                    <p:cond delay="0"/>
                                  </p:stCondLst>
                                  <p:childTnLst>
                                    <p:animRot by="21600000">
                                      <p:cBhvr>
                                        <p:cTn id="40" dur="1000" fill="hold"/>
                                        <p:tgtEl>
                                          <p:spTgt spid="5"/>
                                        </p:tgtEl>
                                        <p:attrNameLst>
                                          <p:attrName>r</p:attrName>
                                        </p:attrNameLst>
                                      </p:cBhvr>
                                    </p:animRot>
                                  </p:childTnLst>
                                </p:cTn>
                              </p:par>
                              <p:par>
                                <p:cTn id="41" presetID="8" presetClass="emph" presetSubtype="0" fill="hold" grpId="0" nodeType="withEffect">
                                  <p:stCondLst>
                                    <p:cond delay="0"/>
                                  </p:stCondLst>
                                  <p:childTnLst>
                                    <p:animRot by="-21600000">
                                      <p:cBhvr>
                                        <p:cTn id="42" dur="1000" fill="hold"/>
                                        <p:tgtEl>
                                          <p:spTgt spid="6"/>
                                        </p:tgtEl>
                                        <p:attrNameLst>
                                          <p:attrName>r</p:attrName>
                                        </p:attrNameLst>
                                      </p:cBhvr>
                                    </p:animRot>
                                  </p:childTnLst>
                                </p:cTn>
                              </p:par>
                              <p:par>
                                <p:cTn id="43" presetID="8" presetClass="emph" presetSubtype="0" fill="hold" grpId="0" nodeType="withEffect">
                                  <p:stCondLst>
                                    <p:cond delay="0"/>
                                  </p:stCondLst>
                                  <p:childTnLst>
                                    <p:animRot by="-21600000">
                                      <p:cBhvr>
                                        <p:cTn id="44" dur="1000" fill="hold"/>
                                        <p:tgtEl>
                                          <p:spTgt spid="4"/>
                                        </p:tgtEl>
                                        <p:attrNameLst>
                                          <p:attrName>r</p:attrName>
                                        </p:attrNameLst>
                                      </p:cBhvr>
                                    </p:animRot>
                                  </p:childTnLst>
                                </p:cTn>
                              </p:par>
                            </p:childTnLst>
                          </p:cTn>
                        </p:par>
                        <p:par>
                          <p:cTn id="45" fill="hold">
                            <p:stCondLst>
                              <p:cond delay="1000"/>
                            </p:stCondLst>
                            <p:childTnLst>
                              <p:par>
                                <p:cTn id="46" presetID="22" presetClass="entr" presetSubtype="4"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par>
                          <p:cTn id="57" fill="hold">
                            <p:stCondLst>
                              <p:cond delay="2500"/>
                            </p:stCondLst>
                            <p:childTnLst>
                              <p:par>
                                <p:cTn id="58" presetID="22" presetClass="entr" presetSubtype="1" fill="hold" nodeType="afterEffect">
                                  <p:stCondLst>
                                    <p:cond delay="0"/>
                                  </p:stCondLst>
                                  <p:childTnLst>
                                    <p:set>
                                      <p:cBhvr>
                                        <p:cTn id="59" dur="1" fill="hold">
                                          <p:stCondLst>
                                            <p:cond delay="0"/>
                                          </p:stCondLst>
                                        </p:cTn>
                                        <p:tgtEl>
                                          <p:spTgt spid="24">
                                            <p:txEl>
                                              <p:pRg st="0" end="0"/>
                                            </p:txEl>
                                          </p:spTgt>
                                        </p:tgtEl>
                                        <p:attrNameLst>
                                          <p:attrName>style.visibility</p:attrName>
                                        </p:attrNameLst>
                                      </p:cBhvr>
                                      <p:to>
                                        <p:strVal val="visible"/>
                                      </p:to>
                                    </p:set>
                                    <p:animEffect transition="in" filter="wipe(up)">
                                      <p:cBhvr>
                                        <p:cTn id="60" dur="500"/>
                                        <p:tgtEl>
                                          <p:spTgt spid="24">
                                            <p:txEl>
                                              <p:pRg st="0" end="0"/>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up)">
                                      <p:cBhvr>
                                        <p:cTn id="63" dur="500"/>
                                        <p:tgtEl>
                                          <p:spTgt spid="26"/>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8" grpId="0" animBg="1"/>
      <p:bldP spid="9" grpId="0" animBg="1"/>
      <p:bldP spid="20" grpId="0"/>
      <p:bldP spid="23" grpId="0"/>
      <p:bldP spid="26"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159337" y="848880"/>
            <a:ext cx="26038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smtClean="0">
                <a:ln>
                  <a:noFill/>
                </a:ln>
                <a:solidFill>
                  <a:prstClr val="black"/>
                </a:solidFill>
                <a:effectLst/>
                <a:uLnTx/>
                <a:uFillTx/>
                <a:latin typeface="Footlight MT Light" panose="0204060206030A020304" pitchFamily="18" charset="0"/>
                <a:ea typeface="+mn-ea"/>
                <a:cs typeface="+mn-cs"/>
              </a:rPr>
              <a:t>Taches réalisées </a:t>
            </a:r>
            <a:endPar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endParaRPr>
          </a:p>
        </p:txBody>
      </p:sp>
      <p:sp>
        <p:nvSpPr>
          <p:cNvPr id="4" name="Freeform 239"/>
          <p:cNvSpPr>
            <a:spLocks noEditPoints="1"/>
          </p:cNvSpPr>
          <p:nvPr/>
        </p:nvSpPr>
        <p:spPr bwMode="auto">
          <a:xfrm>
            <a:off x="3721883" y="2800382"/>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240"/>
          <p:cNvSpPr>
            <a:spLocks noEditPoints="1"/>
          </p:cNvSpPr>
          <p:nvPr/>
        </p:nvSpPr>
        <p:spPr bwMode="auto">
          <a:xfrm>
            <a:off x="2255034" y="3735193"/>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241"/>
          <p:cNvSpPr>
            <a:spLocks noEditPoints="1"/>
          </p:cNvSpPr>
          <p:nvPr/>
        </p:nvSpPr>
        <p:spPr bwMode="auto">
          <a:xfrm>
            <a:off x="1156554" y="3367816"/>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247"/>
          <p:cNvSpPr>
            <a:spLocks noEditPoints="1"/>
          </p:cNvSpPr>
          <p:nvPr/>
        </p:nvSpPr>
        <p:spPr bwMode="auto">
          <a:xfrm>
            <a:off x="2888448" y="4369794"/>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248"/>
          <p:cNvSpPr>
            <a:spLocks noEditPoints="1"/>
          </p:cNvSpPr>
          <p:nvPr/>
        </p:nvSpPr>
        <p:spPr bwMode="auto">
          <a:xfrm>
            <a:off x="4461264" y="3529047"/>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249"/>
          <p:cNvSpPr>
            <a:spLocks noEditPoints="1"/>
          </p:cNvSpPr>
          <p:nvPr/>
        </p:nvSpPr>
        <p:spPr bwMode="auto">
          <a:xfrm>
            <a:off x="1617324" y="3829776"/>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9"/>
          <p:cNvGrpSpPr/>
          <p:nvPr/>
        </p:nvGrpSpPr>
        <p:grpSpPr>
          <a:xfrm>
            <a:off x="1009868" y="3187742"/>
            <a:ext cx="1032449" cy="1710042"/>
            <a:chOff x="1498443" y="3296141"/>
            <a:chExt cx="1376598" cy="2280056"/>
          </a:xfrm>
          <a:solidFill>
            <a:schemeClr val="bg1">
              <a:lumMod val="85000"/>
            </a:schemeClr>
          </a:solidFill>
        </p:grpSpPr>
        <p:grpSp>
          <p:nvGrpSpPr>
            <p:cNvPr id="11" name="Group 10"/>
            <p:cNvGrpSpPr/>
            <p:nvPr/>
          </p:nvGrpSpPr>
          <p:grpSpPr>
            <a:xfrm rot="20700000">
              <a:off x="1498443" y="3464825"/>
              <a:ext cx="1055686" cy="2111372"/>
              <a:chOff x="1480457" y="3328209"/>
              <a:chExt cx="1055686" cy="2111372"/>
            </a:xfrm>
            <a:grpFill/>
          </p:grpSpPr>
          <p:sp>
            <p:nvSpPr>
              <p:cNvPr id="14" name="Freeform 5"/>
              <p:cNvSpPr>
                <a:spLocks/>
              </p:cNvSpPr>
              <p:nvPr/>
            </p:nvSpPr>
            <p:spPr bwMode="auto">
              <a:xfrm>
                <a:off x="1480457" y="3328209"/>
                <a:ext cx="1055686" cy="1055686"/>
              </a:xfrm>
              <a:custGeom>
                <a:avLst/>
                <a:gdLst>
                  <a:gd name="T0" fmla="*/ 482 w 482"/>
                  <a:gd name="T1" fmla="*/ 36 h 482"/>
                  <a:gd name="T2" fmla="*/ 482 w 482"/>
                  <a:gd name="T3" fmla="*/ 0 h 482"/>
                  <a:gd name="T4" fmla="*/ 0 w 482"/>
                  <a:gd name="T5" fmla="*/ 482 h 482"/>
                  <a:gd name="T6" fmla="*/ 36 w 482"/>
                  <a:gd name="T7" fmla="*/ 482 h 482"/>
                  <a:gd name="T8" fmla="*/ 482 w 482"/>
                  <a:gd name="T9" fmla="*/ 36 h 482"/>
                </a:gdLst>
                <a:ahLst/>
                <a:cxnLst>
                  <a:cxn ang="0">
                    <a:pos x="T0" y="T1"/>
                  </a:cxn>
                  <a:cxn ang="0">
                    <a:pos x="T2" y="T3"/>
                  </a:cxn>
                  <a:cxn ang="0">
                    <a:pos x="T4" y="T5"/>
                  </a:cxn>
                  <a:cxn ang="0">
                    <a:pos x="T6" y="T7"/>
                  </a:cxn>
                  <a:cxn ang="0">
                    <a:pos x="T8" y="T9"/>
                  </a:cxn>
                </a:cxnLst>
                <a:rect l="0" t="0" r="r" b="b"/>
                <a:pathLst>
                  <a:path w="482" h="482">
                    <a:moveTo>
                      <a:pt x="482" y="36"/>
                    </a:moveTo>
                    <a:cubicBezTo>
                      <a:pt x="482" y="0"/>
                      <a:pt x="482" y="0"/>
                      <a:pt x="482" y="0"/>
                    </a:cubicBezTo>
                    <a:cubicBezTo>
                      <a:pt x="216" y="0"/>
                      <a:pt x="0" y="216"/>
                      <a:pt x="0" y="482"/>
                    </a:cubicBezTo>
                    <a:cubicBezTo>
                      <a:pt x="36" y="482"/>
                      <a:pt x="36" y="482"/>
                      <a:pt x="36" y="482"/>
                    </a:cubicBezTo>
                    <a:cubicBezTo>
                      <a:pt x="36" y="236"/>
                      <a:pt x="235" y="36"/>
                      <a:pt x="482" y="3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6"/>
              <p:cNvSpPr>
                <a:spLocks/>
              </p:cNvSpPr>
              <p:nvPr/>
            </p:nvSpPr>
            <p:spPr bwMode="auto">
              <a:xfrm>
                <a:off x="1480457" y="4383895"/>
                <a:ext cx="1055686" cy="1055686"/>
              </a:xfrm>
              <a:custGeom>
                <a:avLst/>
                <a:gdLst>
                  <a:gd name="T0" fmla="*/ 36 w 482"/>
                  <a:gd name="T1" fmla="*/ 0 h 482"/>
                  <a:gd name="T2" fmla="*/ 36 w 482"/>
                  <a:gd name="T3" fmla="*/ 0 h 482"/>
                  <a:gd name="T4" fmla="*/ 0 w 482"/>
                  <a:gd name="T5" fmla="*/ 0 h 482"/>
                  <a:gd name="T6" fmla="*/ 482 w 482"/>
                  <a:gd name="T7" fmla="*/ 482 h 482"/>
                  <a:gd name="T8" fmla="*/ 482 w 482"/>
                  <a:gd name="T9" fmla="*/ 447 h 482"/>
                  <a:gd name="T10" fmla="*/ 36 w 482"/>
                  <a:gd name="T11" fmla="*/ 0 h 482"/>
                </a:gdLst>
                <a:ahLst/>
                <a:cxnLst>
                  <a:cxn ang="0">
                    <a:pos x="T0" y="T1"/>
                  </a:cxn>
                  <a:cxn ang="0">
                    <a:pos x="T2" y="T3"/>
                  </a:cxn>
                  <a:cxn ang="0">
                    <a:pos x="T4" y="T5"/>
                  </a:cxn>
                  <a:cxn ang="0">
                    <a:pos x="T6" y="T7"/>
                  </a:cxn>
                  <a:cxn ang="0">
                    <a:pos x="T8" y="T9"/>
                  </a:cxn>
                  <a:cxn ang="0">
                    <a:pos x="T10" y="T11"/>
                  </a:cxn>
                </a:cxnLst>
                <a:rect l="0" t="0" r="r" b="b"/>
                <a:pathLst>
                  <a:path w="482" h="482">
                    <a:moveTo>
                      <a:pt x="36" y="0"/>
                    </a:moveTo>
                    <a:cubicBezTo>
                      <a:pt x="36" y="0"/>
                      <a:pt x="36" y="0"/>
                      <a:pt x="36" y="0"/>
                    </a:cubicBezTo>
                    <a:cubicBezTo>
                      <a:pt x="0" y="0"/>
                      <a:pt x="0" y="0"/>
                      <a:pt x="0" y="0"/>
                    </a:cubicBezTo>
                    <a:cubicBezTo>
                      <a:pt x="0" y="267"/>
                      <a:pt x="216" y="482"/>
                      <a:pt x="482" y="482"/>
                    </a:cubicBezTo>
                    <a:cubicBezTo>
                      <a:pt x="482" y="447"/>
                      <a:pt x="482" y="447"/>
                      <a:pt x="482" y="447"/>
                    </a:cubicBezTo>
                    <a:cubicBezTo>
                      <a:pt x="235" y="447"/>
                      <a:pt x="36" y="247"/>
                      <a:pt x="36"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val 11"/>
            <p:cNvSpPr/>
            <p:nvPr/>
          </p:nvSpPr>
          <p:spPr>
            <a:xfrm>
              <a:off x="2221301" y="329614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700869" y="528287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Box 19"/>
          <p:cNvSpPr txBox="1"/>
          <p:nvPr/>
        </p:nvSpPr>
        <p:spPr>
          <a:xfrm>
            <a:off x="5768351" y="1835918"/>
            <a:ext cx="2539626" cy="461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Calibri"/>
                <a:ea typeface="+mn-ea"/>
                <a:cs typeface="+mn-cs"/>
              </a:rPr>
              <a:t>Adaptations des machines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5850737" y="3105598"/>
            <a:ext cx="2021026" cy="42344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Calibri"/>
                <a:ea typeface="+mn-ea"/>
                <a:cs typeface="+mn-cs"/>
              </a:rPr>
              <a:t>Application 5S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p:cNvSpPr txBox="1"/>
          <p:nvPr/>
        </p:nvSpPr>
        <p:spPr>
          <a:xfrm>
            <a:off x="6087898" y="2319196"/>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SDS</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cxnSp>
        <p:nvCxnSpPr>
          <p:cNvPr id="25" name="Straight Connector 24"/>
          <p:cNvCxnSpPr/>
          <p:nvPr/>
        </p:nvCxnSpPr>
        <p:spPr>
          <a:xfrm>
            <a:off x="4065816" y="5151528"/>
            <a:ext cx="1784921" cy="0"/>
          </a:xfrm>
          <a:prstGeom prst="line">
            <a:avLst/>
          </a:prstGeom>
          <a:ln w="28575">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TextBox 23"/>
          <p:cNvSpPr txBox="1"/>
          <p:nvPr/>
        </p:nvSpPr>
        <p:spPr>
          <a:xfrm>
            <a:off x="6087898" y="2672950"/>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presse bouton</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sp>
        <p:nvSpPr>
          <p:cNvPr id="22" name="TextBox 23"/>
          <p:cNvSpPr txBox="1"/>
          <p:nvPr/>
        </p:nvSpPr>
        <p:spPr>
          <a:xfrm>
            <a:off x="5946665" y="3707000"/>
            <a:ext cx="2656098" cy="1061829"/>
          </a:xfrm>
          <a:prstGeom prst="rect">
            <a:avLst/>
          </a:prstGeom>
          <a:noFill/>
        </p:spPr>
        <p:txBody>
          <a:bodyPr wrap="square" rtlCol="0">
            <a:spAutoFit/>
          </a:bodyPr>
          <a:lstStyle/>
          <a:p>
            <a:pPr marL="171450" lvl="0" indent="-171450" algn="just">
              <a:lnSpc>
                <a:spcPct val="150000"/>
              </a:lnSpc>
              <a:buFont typeface="Wingdings" panose="05000000000000000000" pitchFamily="2" charset="2"/>
              <a:buChar char="§"/>
              <a:defRPr/>
            </a:pPr>
            <a:r>
              <a:rPr lang="fr-FR" sz="1400" dirty="0">
                <a:solidFill>
                  <a:srgbClr val="16A085">
                    <a:lumMod val="75000"/>
                  </a:srgbClr>
                </a:solidFill>
                <a:latin typeface="Calibri Light"/>
              </a:rPr>
              <a:t>Identification des caisses de remplissage et des équipements de travail</a:t>
            </a:r>
            <a:endParaRPr lang="id-ID" sz="1400" dirty="0">
              <a:solidFill>
                <a:srgbClr val="16A085">
                  <a:lumMod val="75000"/>
                </a:srgbClr>
              </a:solidFill>
              <a:latin typeface="Calibri Light"/>
            </a:endParaRPr>
          </a:p>
        </p:txBody>
      </p:sp>
    </p:spTree>
    <p:extLst>
      <p:ext uri="{BB962C8B-B14F-4D97-AF65-F5344CB8AC3E}">
        <p14:creationId xmlns:p14="http://schemas.microsoft.com/office/powerpoint/2010/main" val="95074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20"/>
                                        </p:tgtEl>
                                      </p:cBhvr>
                                    </p:animEffect>
                                    <p:animScale>
                                      <p:cBhvr>
                                        <p:cTn id="7" dur="1000" autoRev="1" fill="hold"/>
                                        <p:tgtEl>
                                          <p:spTgt spid="20"/>
                                        </p:tgtEl>
                                      </p:cBhvr>
                                      <p:by x="105000" y="105000"/>
                                    </p:animScale>
                                  </p:childTnLst>
                                </p:cTn>
                              </p:par>
                              <p:par>
                                <p:cTn id="8" presetID="26" presetClass="emph" presetSubtype="0" fill="hold" grpId="0" nodeType="withEffect">
                                  <p:stCondLst>
                                    <p:cond delay="0"/>
                                  </p:stCondLst>
                                  <p:childTnLst>
                                    <p:animEffect transition="out" filter="fade">
                                      <p:cBhvr>
                                        <p:cTn id="9" dur="2000" tmFilter="0, 0; .2, .5; .8, .5; 1, 0"/>
                                        <p:tgtEl>
                                          <p:spTgt spid="24"/>
                                        </p:tgtEl>
                                      </p:cBhvr>
                                    </p:animEffect>
                                    <p:animScale>
                                      <p:cBhvr>
                                        <p:cTn id="10" dur="1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reeform 13"/>
          <p:cNvSpPr>
            <a:spLocks/>
          </p:cNvSpPr>
          <p:nvPr/>
        </p:nvSpPr>
        <p:spPr bwMode="auto">
          <a:xfrm>
            <a:off x="7623376" y="4222626"/>
            <a:ext cx="1520624" cy="1111867"/>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35" name="Freeform 14"/>
          <p:cNvSpPr>
            <a:spLocks noEditPoints="1"/>
          </p:cNvSpPr>
          <p:nvPr/>
        </p:nvSpPr>
        <p:spPr bwMode="auto">
          <a:xfrm>
            <a:off x="6120443" y="3453811"/>
            <a:ext cx="1526583" cy="1878137"/>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36" name="Freeform 15"/>
          <p:cNvSpPr>
            <a:spLocks/>
          </p:cNvSpPr>
          <p:nvPr/>
        </p:nvSpPr>
        <p:spPr bwMode="auto">
          <a:xfrm>
            <a:off x="4573789" y="3919926"/>
            <a:ext cx="1523007" cy="1421711"/>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37" name="Freeform 16"/>
          <p:cNvSpPr>
            <a:spLocks/>
          </p:cNvSpPr>
          <p:nvPr/>
        </p:nvSpPr>
        <p:spPr bwMode="auto">
          <a:xfrm>
            <a:off x="3053162" y="3645829"/>
            <a:ext cx="1520624" cy="1695806"/>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38" name="Freeform 17"/>
          <p:cNvSpPr>
            <a:spLocks/>
          </p:cNvSpPr>
          <p:nvPr/>
        </p:nvSpPr>
        <p:spPr bwMode="auto">
          <a:xfrm>
            <a:off x="1526583" y="3283549"/>
            <a:ext cx="1526583" cy="2058086"/>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39" name="Freeform 18"/>
          <p:cNvSpPr>
            <a:spLocks noEditPoints="1"/>
          </p:cNvSpPr>
          <p:nvPr/>
        </p:nvSpPr>
        <p:spPr bwMode="auto">
          <a:xfrm>
            <a:off x="2381" y="3350285"/>
            <a:ext cx="1524200" cy="1991350"/>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2305368" y="695078"/>
            <a:ext cx="3969676" cy="461665"/>
          </a:xfrm>
          <a:prstGeom prst="rect">
            <a:avLst/>
          </a:prstGeom>
          <a:noFill/>
        </p:spPr>
        <p:txBody>
          <a:bodyPr wrap="none" rtlCol="0">
            <a:spAutoFit/>
          </a:bodyPr>
          <a:lstStyle/>
          <a:p>
            <a:pPr algn="ctr"/>
            <a:r>
              <a:rPr lang="fr-FR" sz="2400" b="1" dirty="0" smtClean="0">
                <a:latin typeface="Footlight MT Light" panose="0204060206030A020304" pitchFamily="18" charset="0"/>
              </a:rPr>
              <a:t>Adaptation de la machine SDS</a:t>
            </a:r>
            <a:endParaRPr lang="en-US" sz="2400" b="1" dirty="0">
              <a:latin typeface="Footlight MT Light" panose="0204060206030A020304" pitchFamily="18" charset="0"/>
            </a:endParaRPr>
          </a:p>
        </p:txBody>
      </p:sp>
      <p:sp>
        <p:nvSpPr>
          <p:cNvPr id="90" name="Rectangle 89"/>
          <p:cNvSpPr/>
          <p:nvPr/>
        </p:nvSpPr>
        <p:spPr>
          <a:xfrm>
            <a:off x="0" y="5337285"/>
            <a:ext cx="9144000" cy="687495"/>
          </a:xfrm>
          <a:prstGeom prst="rect">
            <a:avLst/>
          </a:prstGeom>
          <a:gradFill>
            <a:gsLst>
              <a:gs pos="0">
                <a:schemeClr val="bg1">
                  <a:lumMod val="95000"/>
                </a:schemeClr>
              </a:gs>
              <a:gs pos="100000">
                <a:srgbClr val="FBFBFB">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 name="Group 889"/>
          <p:cNvGrpSpPr/>
          <p:nvPr/>
        </p:nvGrpSpPr>
        <p:grpSpPr>
          <a:xfrm>
            <a:off x="6853716" y="766499"/>
            <a:ext cx="2290284" cy="1752502"/>
            <a:chOff x="8856663" y="1520825"/>
            <a:chExt cx="5919787" cy="3836988"/>
          </a:xfrm>
          <a:effectLst>
            <a:outerShdw blurRad="228600" dir="18900000" sy="23000" kx="-1200000" algn="bl" rotWithShape="0">
              <a:prstClr val="black">
                <a:alpha val="15000"/>
              </a:prstClr>
            </a:outerShdw>
          </a:effectLst>
        </p:grpSpPr>
        <p:sp>
          <p:nvSpPr>
            <p:cNvPr id="891" name="Freeform 890"/>
            <p:cNvSpPr/>
            <p:nvPr/>
          </p:nvSpPr>
          <p:spPr>
            <a:xfrm>
              <a:off x="12231672" y="1802219"/>
              <a:ext cx="2507712" cy="1679944"/>
            </a:xfrm>
            <a:custGeom>
              <a:avLst/>
              <a:gdLst>
                <a:gd name="connsiteX0" fmla="*/ 2380121 w 2507712"/>
                <a:gd name="connsiteY0" fmla="*/ 231258 h 1679944"/>
                <a:gd name="connsiteX1" fmla="*/ 2393412 w 2507712"/>
                <a:gd name="connsiteY1" fmla="*/ 233916 h 1679944"/>
                <a:gd name="connsiteX2" fmla="*/ 2401386 w 2507712"/>
                <a:gd name="connsiteY2" fmla="*/ 239232 h 1679944"/>
                <a:gd name="connsiteX3" fmla="*/ 2417335 w 2507712"/>
                <a:gd name="connsiteY3" fmla="*/ 252523 h 1679944"/>
                <a:gd name="connsiteX4" fmla="*/ 2427968 w 2507712"/>
                <a:gd name="connsiteY4" fmla="*/ 260497 h 1679944"/>
                <a:gd name="connsiteX5" fmla="*/ 2443916 w 2507712"/>
                <a:gd name="connsiteY5" fmla="*/ 271130 h 1679944"/>
                <a:gd name="connsiteX6" fmla="*/ 2449233 w 2507712"/>
                <a:gd name="connsiteY6" fmla="*/ 276446 h 1679944"/>
                <a:gd name="connsiteX7" fmla="*/ 2454549 w 2507712"/>
                <a:gd name="connsiteY7" fmla="*/ 284421 h 1679944"/>
                <a:gd name="connsiteX8" fmla="*/ 2462523 w 2507712"/>
                <a:gd name="connsiteY8" fmla="*/ 287079 h 1679944"/>
                <a:gd name="connsiteX9" fmla="*/ 2467840 w 2507712"/>
                <a:gd name="connsiteY9" fmla="*/ 292395 h 1679944"/>
                <a:gd name="connsiteX10" fmla="*/ 2470498 w 2507712"/>
                <a:gd name="connsiteY10" fmla="*/ 300369 h 1679944"/>
                <a:gd name="connsiteX11" fmla="*/ 2478472 w 2507712"/>
                <a:gd name="connsiteY11" fmla="*/ 305686 h 1679944"/>
                <a:gd name="connsiteX12" fmla="*/ 2483788 w 2507712"/>
                <a:gd name="connsiteY12" fmla="*/ 313660 h 1679944"/>
                <a:gd name="connsiteX13" fmla="*/ 2486447 w 2507712"/>
                <a:gd name="connsiteY13" fmla="*/ 321634 h 1679944"/>
                <a:gd name="connsiteX14" fmla="*/ 2491763 w 2507712"/>
                <a:gd name="connsiteY14" fmla="*/ 326951 h 1679944"/>
                <a:gd name="connsiteX15" fmla="*/ 2497079 w 2507712"/>
                <a:gd name="connsiteY15" fmla="*/ 334925 h 1679944"/>
                <a:gd name="connsiteX16" fmla="*/ 2505054 w 2507712"/>
                <a:gd name="connsiteY16" fmla="*/ 361507 h 1679944"/>
                <a:gd name="connsiteX17" fmla="*/ 2507712 w 2507712"/>
                <a:gd name="connsiteY17" fmla="*/ 369481 h 1679944"/>
                <a:gd name="connsiteX18" fmla="*/ 2505054 w 2507712"/>
                <a:gd name="connsiteY18" fmla="*/ 441251 h 1679944"/>
                <a:gd name="connsiteX19" fmla="*/ 2499737 w 2507712"/>
                <a:gd name="connsiteY19" fmla="*/ 507704 h 1679944"/>
                <a:gd name="connsiteX20" fmla="*/ 2497079 w 2507712"/>
                <a:gd name="connsiteY20" fmla="*/ 558209 h 1679944"/>
                <a:gd name="connsiteX21" fmla="*/ 2491763 w 2507712"/>
                <a:gd name="connsiteY21" fmla="*/ 579474 h 1679944"/>
                <a:gd name="connsiteX22" fmla="*/ 2475814 w 2507712"/>
                <a:gd name="connsiteY22" fmla="*/ 661876 h 1679944"/>
                <a:gd name="connsiteX23" fmla="*/ 2473156 w 2507712"/>
                <a:gd name="connsiteY23" fmla="*/ 675167 h 1679944"/>
                <a:gd name="connsiteX24" fmla="*/ 2470498 w 2507712"/>
                <a:gd name="connsiteY24" fmla="*/ 693774 h 1679944"/>
                <a:gd name="connsiteX25" fmla="*/ 2465181 w 2507712"/>
                <a:gd name="connsiteY25" fmla="*/ 707065 h 1679944"/>
                <a:gd name="connsiteX26" fmla="*/ 2462523 w 2507712"/>
                <a:gd name="connsiteY26" fmla="*/ 717697 h 1679944"/>
                <a:gd name="connsiteX27" fmla="*/ 2451891 w 2507712"/>
                <a:gd name="connsiteY27" fmla="*/ 738962 h 1679944"/>
                <a:gd name="connsiteX28" fmla="*/ 2446575 w 2507712"/>
                <a:gd name="connsiteY28" fmla="*/ 757569 h 1679944"/>
                <a:gd name="connsiteX29" fmla="*/ 2441258 w 2507712"/>
                <a:gd name="connsiteY29" fmla="*/ 789467 h 1679944"/>
                <a:gd name="connsiteX30" fmla="*/ 2433284 w 2507712"/>
                <a:gd name="connsiteY30" fmla="*/ 816048 h 1679944"/>
                <a:gd name="connsiteX31" fmla="*/ 2430626 w 2507712"/>
                <a:gd name="connsiteY31" fmla="*/ 1068572 h 1679944"/>
                <a:gd name="connsiteX32" fmla="*/ 2417335 w 2507712"/>
                <a:gd name="connsiteY32" fmla="*/ 1095153 h 1679944"/>
                <a:gd name="connsiteX33" fmla="*/ 2404044 w 2507712"/>
                <a:gd name="connsiteY33" fmla="*/ 1103128 h 1679944"/>
                <a:gd name="connsiteX34" fmla="*/ 2393412 w 2507712"/>
                <a:gd name="connsiteY34" fmla="*/ 1105786 h 1679944"/>
                <a:gd name="connsiteX35" fmla="*/ 2364172 w 2507712"/>
                <a:gd name="connsiteY35" fmla="*/ 1116418 h 1679944"/>
                <a:gd name="connsiteX36" fmla="*/ 2340249 w 2507712"/>
                <a:gd name="connsiteY36" fmla="*/ 1121734 h 1679944"/>
                <a:gd name="connsiteX37" fmla="*/ 2316326 w 2507712"/>
                <a:gd name="connsiteY37" fmla="*/ 1124393 h 1679944"/>
                <a:gd name="connsiteX38" fmla="*/ 2305693 w 2507712"/>
                <a:gd name="connsiteY38" fmla="*/ 1127051 h 1679944"/>
                <a:gd name="connsiteX39" fmla="*/ 2279112 w 2507712"/>
                <a:gd name="connsiteY39" fmla="*/ 1129709 h 1679944"/>
                <a:gd name="connsiteX40" fmla="*/ 2252530 w 2507712"/>
                <a:gd name="connsiteY40" fmla="*/ 1140341 h 1679944"/>
                <a:gd name="connsiteX41" fmla="*/ 2241898 w 2507712"/>
                <a:gd name="connsiteY41" fmla="*/ 1143000 h 1679944"/>
                <a:gd name="connsiteX42" fmla="*/ 2231265 w 2507712"/>
                <a:gd name="connsiteY42" fmla="*/ 1148316 h 1679944"/>
                <a:gd name="connsiteX43" fmla="*/ 2223291 w 2507712"/>
                <a:gd name="connsiteY43" fmla="*/ 1150974 h 1679944"/>
                <a:gd name="connsiteX44" fmla="*/ 2217975 w 2507712"/>
                <a:gd name="connsiteY44" fmla="*/ 1158948 h 1679944"/>
                <a:gd name="connsiteX45" fmla="*/ 2212658 w 2507712"/>
                <a:gd name="connsiteY45" fmla="*/ 1164265 h 1679944"/>
                <a:gd name="connsiteX46" fmla="*/ 2202026 w 2507712"/>
                <a:gd name="connsiteY46" fmla="*/ 1180214 h 1679944"/>
                <a:gd name="connsiteX47" fmla="*/ 2196709 w 2507712"/>
                <a:gd name="connsiteY47" fmla="*/ 1188188 h 1679944"/>
                <a:gd name="connsiteX48" fmla="*/ 2191393 w 2507712"/>
                <a:gd name="connsiteY48" fmla="*/ 1196162 h 1679944"/>
                <a:gd name="connsiteX49" fmla="*/ 2178102 w 2507712"/>
                <a:gd name="connsiteY49" fmla="*/ 1206795 h 1679944"/>
                <a:gd name="connsiteX50" fmla="*/ 2164812 w 2507712"/>
                <a:gd name="connsiteY50" fmla="*/ 1220086 h 1679944"/>
                <a:gd name="connsiteX51" fmla="*/ 2156837 w 2507712"/>
                <a:gd name="connsiteY51" fmla="*/ 1225402 h 1679944"/>
                <a:gd name="connsiteX52" fmla="*/ 2148863 w 2507712"/>
                <a:gd name="connsiteY52" fmla="*/ 1233376 h 1679944"/>
                <a:gd name="connsiteX53" fmla="*/ 2132914 w 2507712"/>
                <a:gd name="connsiteY53" fmla="*/ 1244009 h 1679944"/>
                <a:gd name="connsiteX54" fmla="*/ 2119623 w 2507712"/>
                <a:gd name="connsiteY54" fmla="*/ 1257300 h 1679944"/>
                <a:gd name="connsiteX55" fmla="*/ 2111649 w 2507712"/>
                <a:gd name="connsiteY55" fmla="*/ 1265274 h 1679944"/>
                <a:gd name="connsiteX56" fmla="*/ 2103675 w 2507712"/>
                <a:gd name="connsiteY56" fmla="*/ 1270590 h 1679944"/>
                <a:gd name="connsiteX57" fmla="*/ 2087726 w 2507712"/>
                <a:gd name="connsiteY57" fmla="*/ 1291855 h 1679944"/>
                <a:gd name="connsiteX58" fmla="*/ 2082409 w 2507712"/>
                <a:gd name="connsiteY58" fmla="*/ 1297172 h 1679944"/>
                <a:gd name="connsiteX59" fmla="*/ 2077093 w 2507712"/>
                <a:gd name="connsiteY59" fmla="*/ 1315779 h 1679944"/>
                <a:gd name="connsiteX60" fmla="*/ 2069119 w 2507712"/>
                <a:gd name="connsiteY60" fmla="*/ 1347676 h 1679944"/>
                <a:gd name="connsiteX61" fmla="*/ 2063802 w 2507712"/>
                <a:gd name="connsiteY61" fmla="*/ 1384890 h 1679944"/>
                <a:gd name="connsiteX62" fmla="*/ 2061144 w 2507712"/>
                <a:gd name="connsiteY62" fmla="*/ 1395523 h 1679944"/>
                <a:gd name="connsiteX63" fmla="*/ 2053170 w 2507712"/>
                <a:gd name="connsiteY63" fmla="*/ 1406155 h 1679944"/>
                <a:gd name="connsiteX64" fmla="*/ 2047854 w 2507712"/>
                <a:gd name="connsiteY64" fmla="*/ 1414130 h 1679944"/>
                <a:gd name="connsiteX65" fmla="*/ 2037221 w 2507712"/>
                <a:gd name="connsiteY65" fmla="*/ 1435395 h 1679944"/>
                <a:gd name="connsiteX66" fmla="*/ 2029247 w 2507712"/>
                <a:gd name="connsiteY66" fmla="*/ 1446028 h 1679944"/>
                <a:gd name="connsiteX67" fmla="*/ 2023930 w 2507712"/>
                <a:gd name="connsiteY67" fmla="*/ 1456660 h 1679944"/>
                <a:gd name="connsiteX68" fmla="*/ 2013298 w 2507712"/>
                <a:gd name="connsiteY68" fmla="*/ 1467293 h 1679944"/>
                <a:gd name="connsiteX69" fmla="*/ 2005323 w 2507712"/>
                <a:gd name="connsiteY69" fmla="*/ 1477925 h 1679944"/>
                <a:gd name="connsiteX70" fmla="*/ 1994691 w 2507712"/>
                <a:gd name="connsiteY70" fmla="*/ 1493874 h 1679944"/>
                <a:gd name="connsiteX71" fmla="*/ 1989375 w 2507712"/>
                <a:gd name="connsiteY71" fmla="*/ 1501848 h 1679944"/>
                <a:gd name="connsiteX72" fmla="*/ 1984058 w 2507712"/>
                <a:gd name="connsiteY72" fmla="*/ 1507165 h 1679944"/>
                <a:gd name="connsiteX73" fmla="*/ 1973426 w 2507712"/>
                <a:gd name="connsiteY73" fmla="*/ 1523114 h 1679944"/>
                <a:gd name="connsiteX74" fmla="*/ 1960135 w 2507712"/>
                <a:gd name="connsiteY74" fmla="*/ 1541721 h 1679944"/>
                <a:gd name="connsiteX75" fmla="*/ 1949502 w 2507712"/>
                <a:gd name="connsiteY75" fmla="*/ 1557669 h 1679944"/>
                <a:gd name="connsiteX76" fmla="*/ 1944186 w 2507712"/>
                <a:gd name="connsiteY76" fmla="*/ 1565644 h 1679944"/>
                <a:gd name="connsiteX77" fmla="*/ 1930895 w 2507712"/>
                <a:gd name="connsiteY77" fmla="*/ 1578934 h 1679944"/>
                <a:gd name="connsiteX78" fmla="*/ 1925579 w 2507712"/>
                <a:gd name="connsiteY78" fmla="*/ 1586909 h 1679944"/>
                <a:gd name="connsiteX79" fmla="*/ 1917605 w 2507712"/>
                <a:gd name="connsiteY79" fmla="*/ 1592225 h 1679944"/>
                <a:gd name="connsiteX80" fmla="*/ 1906972 w 2507712"/>
                <a:gd name="connsiteY80" fmla="*/ 1602858 h 1679944"/>
                <a:gd name="connsiteX81" fmla="*/ 1901656 w 2507712"/>
                <a:gd name="connsiteY81" fmla="*/ 1610832 h 1679944"/>
                <a:gd name="connsiteX82" fmla="*/ 1885707 w 2507712"/>
                <a:gd name="connsiteY82" fmla="*/ 1618807 h 1679944"/>
                <a:gd name="connsiteX83" fmla="*/ 1869758 w 2507712"/>
                <a:gd name="connsiteY83" fmla="*/ 1626781 h 1679944"/>
                <a:gd name="connsiteX84" fmla="*/ 1853809 w 2507712"/>
                <a:gd name="connsiteY84" fmla="*/ 1634755 h 1679944"/>
                <a:gd name="connsiteX85" fmla="*/ 1837861 w 2507712"/>
                <a:gd name="connsiteY85" fmla="*/ 1642730 h 1679944"/>
                <a:gd name="connsiteX86" fmla="*/ 1816595 w 2507712"/>
                <a:gd name="connsiteY86" fmla="*/ 1653362 h 1679944"/>
                <a:gd name="connsiteX87" fmla="*/ 1736851 w 2507712"/>
                <a:gd name="connsiteY87" fmla="*/ 1661337 h 1679944"/>
                <a:gd name="connsiteX88" fmla="*/ 1702295 w 2507712"/>
                <a:gd name="connsiteY88" fmla="*/ 1658679 h 1679944"/>
                <a:gd name="connsiteX89" fmla="*/ 1696979 w 2507712"/>
                <a:gd name="connsiteY89" fmla="*/ 1653362 h 1679944"/>
                <a:gd name="connsiteX90" fmla="*/ 1683688 w 2507712"/>
                <a:gd name="connsiteY90" fmla="*/ 1634755 h 1679944"/>
                <a:gd name="connsiteX91" fmla="*/ 1667740 w 2507712"/>
                <a:gd name="connsiteY91" fmla="*/ 1624123 h 1679944"/>
                <a:gd name="connsiteX92" fmla="*/ 1657107 w 2507712"/>
                <a:gd name="connsiteY92" fmla="*/ 1613490 h 1679944"/>
                <a:gd name="connsiteX93" fmla="*/ 1643816 w 2507712"/>
                <a:gd name="connsiteY93" fmla="*/ 1602858 h 1679944"/>
                <a:gd name="connsiteX94" fmla="*/ 1633184 w 2507712"/>
                <a:gd name="connsiteY94" fmla="*/ 1578934 h 1679944"/>
                <a:gd name="connsiteX95" fmla="*/ 1625209 w 2507712"/>
                <a:gd name="connsiteY95" fmla="*/ 1570960 h 1679944"/>
                <a:gd name="connsiteX96" fmla="*/ 1617235 w 2507712"/>
                <a:gd name="connsiteY96" fmla="*/ 1568302 h 1679944"/>
                <a:gd name="connsiteX97" fmla="*/ 1609261 w 2507712"/>
                <a:gd name="connsiteY97" fmla="*/ 1562986 h 1679944"/>
                <a:gd name="connsiteX98" fmla="*/ 1603944 w 2507712"/>
                <a:gd name="connsiteY98" fmla="*/ 1557669 h 1679944"/>
                <a:gd name="connsiteX99" fmla="*/ 1587995 w 2507712"/>
                <a:gd name="connsiteY99" fmla="*/ 1547037 h 1679944"/>
                <a:gd name="connsiteX100" fmla="*/ 1572047 w 2507712"/>
                <a:gd name="connsiteY100" fmla="*/ 1536404 h 1679944"/>
                <a:gd name="connsiteX101" fmla="*/ 1558756 w 2507712"/>
                <a:gd name="connsiteY101" fmla="*/ 1525772 h 1679944"/>
                <a:gd name="connsiteX102" fmla="*/ 1550781 w 2507712"/>
                <a:gd name="connsiteY102" fmla="*/ 1523114 h 1679944"/>
                <a:gd name="connsiteX103" fmla="*/ 1537491 w 2507712"/>
                <a:gd name="connsiteY103" fmla="*/ 1512481 h 1679944"/>
                <a:gd name="connsiteX104" fmla="*/ 1529516 w 2507712"/>
                <a:gd name="connsiteY104" fmla="*/ 1509823 h 1679944"/>
                <a:gd name="connsiteX105" fmla="*/ 1505593 w 2507712"/>
                <a:gd name="connsiteY105" fmla="*/ 1499190 h 1679944"/>
                <a:gd name="connsiteX106" fmla="*/ 1489644 w 2507712"/>
                <a:gd name="connsiteY106" fmla="*/ 1493874 h 1679944"/>
                <a:gd name="connsiteX107" fmla="*/ 1370028 w 2507712"/>
                <a:gd name="connsiteY107" fmla="*/ 1488558 h 1679944"/>
                <a:gd name="connsiteX108" fmla="*/ 1340788 w 2507712"/>
                <a:gd name="connsiteY108" fmla="*/ 1483241 h 1679944"/>
                <a:gd name="connsiteX109" fmla="*/ 1324840 w 2507712"/>
                <a:gd name="connsiteY109" fmla="*/ 1480583 h 1679944"/>
                <a:gd name="connsiteX110" fmla="*/ 1276993 w 2507712"/>
                <a:gd name="connsiteY110" fmla="*/ 1483241 h 1679944"/>
                <a:gd name="connsiteX111" fmla="*/ 1266361 w 2507712"/>
                <a:gd name="connsiteY111" fmla="*/ 1488558 h 1679944"/>
                <a:gd name="connsiteX112" fmla="*/ 1239779 w 2507712"/>
                <a:gd name="connsiteY112" fmla="*/ 1493874 h 1679944"/>
                <a:gd name="connsiteX113" fmla="*/ 1218514 w 2507712"/>
                <a:gd name="connsiteY113" fmla="*/ 1499190 h 1679944"/>
                <a:gd name="connsiteX114" fmla="*/ 1210540 w 2507712"/>
                <a:gd name="connsiteY114" fmla="*/ 1501848 h 1679944"/>
                <a:gd name="connsiteX115" fmla="*/ 1189275 w 2507712"/>
                <a:gd name="connsiteY115" fmla="*/ 1520455 h 1679944"/>
                <a:gd name="connsiteX116" fmla="*/ 1175984 w 2507712"/>
                <a:gd name="connsiteY116" fmla="*/ 1533746 h 1679944"/>
                <a:gd name="connsiteX117" fmla="*/ 1170668 w 2507712"/>
                <a:gd name="connsiteY117" fmla="*/ 1541721 h 1679944"/>
                <a:gd name="connsiteX118" fmla="*/ 1162693 w 2507712"/>
                <a:gd name="connsiteY118" fmla="*/ 1547037 h 1679944"/>
                <a:gd name="connsiteX119" fmla="*/ 1154719 w 2507712"/>
                <a:gd name="connsiteY119" fmla="*/ 1555011 h 1679944"/>
                <a:gd name="connsiteX120" fmla="*/ 1144086 w 2507712"/>
                <a:gd name="connsiteY120" fmla="*/ 1560328 h 1679944"/>
                <a:gd name="connsiteX121" fmla="*/ 1136112 w 2507712"/>
                <a:gd name="connsiteY121" fmla="*/ 1565644 h 1679944"/>
                <a:gd name="connsiteX122" fmla="*/ 1122821 w 2507712"/>
                <a:gd name="connsiteY122" fmla="*/ 1576276 h 1679944"/>
                <a:gd name="connsiteX123" fmla="*/ 1117505 w 2507712"/>
                <a:gd name="connsiteY123" fmla="*/ 1581593 h 1679944"/>
                <a:gd name="connsiteX124" fmla="*/ 1088265 w 2507712"/>
                <a:gd name="connsiteY124" fmla="*/ 1594883 h 1679944"/>
                <a:gd name="connsiteX125" fmla="*/ 1082949 w 2507712"/>
                <a:gd name="connsiteY125" fmla="*/ 1600200 h 1679944"/>
                <a:gd name="connsiteX126" fmla="*/ 1059026 w 2507712"/>
                <a:gd name="connsiteY126" fmla="*/ 1613490 h 1679944"/>
                <a:gd name="connsiteX127" fmla="*/ 1037761 w 2507712"/>
                <a:gd name="connsiteY127" fmla="*/ 1632097 h 1679944"/>
                <a:gd name="connsiteX128" fmla="*/ 1019154 w 2507712"/>
                <a:gd name="connsiteY128" fmla="*/ 1642730 h 1679944"/>
                <a:gd name="connsiteX129" fmla="*/ 1013837 w 2507712"/>
                <a:gd name="connsiteY129" fmla="*/ 1648046 h 1679944"/>
                <a:gd name="connsiteX130" fmla="*/ 1005863 w 2507712"/>
                <a:gd name="connsiteY130" fmla="*/ 1653362 h 1679944"/>
                <a:gd name="connsiteX131" fmla="*/ 995230 w 2507712"/>
                <a:gd name="connsiteY131" fmla="*/ 1663995 h 1679944"/>
                <a:gd name="connsiteX132" fmla="*/ 984598 w 2507712"/>
                <a:gd name="connsiteY132" fmla="*/ 1671969 h 1679944"/>
                <a:gd name="connsiteX133" fmla="*/ 979281 w 2507712"/>
                <a:gd name="connsiteY133" fmla="*/ 1677286 h 1679944"/>
                <a:gd name="connsiteX134" fmla="*/ 968649 w 2507712"/>
                <a:gd name="connsiteY134" fmla="*/ 1679944 h 1679944"/>
                <a:gd name="connsiteX135" fmla="*/ 931435 w 2507712"/>
                <a:gd name="connsiteY135" fmla="*/ 1677286 h 1679944"/>
                <a:gd name="connsiteX136" fmla="*/ 923461 w 2507712"/>
                <a:gd name="connsiteY136" fmla="*/ 1669311 h 1679944"/>
                <a:gd name="connsiteX137" fmla="*/ 915486 w 2507712"/>
                <a:gd name="connsiteY137" fmla="*/ 1663995 h 1679944"/>
                <a:gd name="connsiteX138" fmla="*/ 907512 w 2507712"/>
                <a:gd name="connsiteY138" fmla="*/ 1656021 h 1679944"/>
                <a:gd name="connsiteX139" fmla="*/ 896879 w 2507712"/>
                <a:gd name="connsiteY139" fmla="*/ 1650704 h 1679944"/>
                <a:gd name="connsiteX140" fmla="*/ 875614 w 2507712"/>
                <a:gd name="connsiteY140" fmla="*/ 1640072 h 1679944"/>
                <a:gd name="connsiteX141" fmla="*/ 849033 w 2507712"/>
                <a:gd name="connsiteY141" fmla="*/ 1626781 h 1679944"/>
                <a:gd name="connsiteX142" fmla="*/ 825109 w 2507712"/>
                <a:gd name="connsiteY142" fmla="*/ 1616148 h 1679944"/>
                <a:gd name="connsiteX143" fmla="*/ 803844 w 2507712"/>
                <a:gd name="connsiteY143" fmla="*/ 1610832 h 1679944"/>
                <a:gd name="connsiteX144" fmla="*/ 785237 w 2507712"/>
                <a:gd name="connsiteY144" fmla="*/ 1602858 h 1679944"/>
                <a:gd name="connsiteX145" fmla="*/ 774605 w 2507712"/>
                <a:gd name="connsiteY145" fmla="*/ 1597541 h 1679944"/>
                <a:gd name="connsiteX146" fmla="*/ 766630 w 2507712"/>
                <a:gd name="connsiteY146" fmla="*/ 1592225 h 1679944"/>
                <a:gd name="connsiteX147" fmla="*/ 755998 w 2507712"/>
                <a:gd name="connsiteY147" fmla="*/ 1589567 h 1679944"/>
                <a:gd name="connsiteX148" fmla="*/ 740049 w 2507712"/>
                <a:gd name="connsiteY148" fmla="*/ 1584251 h 1679944"/>
                <a:gd name="connsiteX149" fmla="*/ 732075 w 2507712"/>
                <a:gd name="connsiteY149" fmla="*/ 1581593 h 1679944"/>
                <a:gd name="connsiteX150" fmla="*/ 700177 w 2507712"/>
                <a:gd name="connsiteY150" fmla="*/ 1573618 h 1679944"/>
                <a:gd name="connsiteX151" fmla="*/ 684228 w 2507712"/>
                <a:gd name="connsiteY151" fmla="*/ 1562986 h 1679944"/>
                <a:gd name="connsiteX152" fmla="*/ 678912 w 2507712"/>
                <a:gd name="connsiteY152" fmla="*/ 1557669 h 1679944"/>
                <a:gd name="connsiteX153" fmla="*/ 662963 w 2507712"/>
                <a:gd name="connsiteY153" fmla="*/ 1552353 h 1679944"/>
                <a:gd name="connsiteX154" fmla="*/ 654988 w 2507712"/>
                <a:gd name="connsiteY154" fmla="*/ 1547037 h 1679944"/>
                <a:gd name="connsiteX155" fmla="*/ 644356 w 2507712"/>
                <a:gd name="connsiteY155" fmla="*/ 1544379 h 1679944"/>
                <a:gd name="connsiteX156" fmla="*/ 628407 w 2507712"/>
                <a:gd name="connsiteY156" fmla="*/ 1539062 h 1679944"/>
                <a:gd name="connsiteX157" fmla="*/ 617775 w 2507712"/>
                <a:gd name="connsiteY157" fmla="*/ 1533746 h 1679944"/>
                <a:gd name="connsiteX158" fmla="*/ 609800 w 2507712"/>
                <a:gd name="connsiteY158" fmla="*/ 1531088 h 1679944"/>
                <a:gd name="connsiteX159" fmla="*/ 599168 w 2507712"/>
                <a:gd name="connsiteY159" fmla="*/ 1525772 h 1679944"/>
                <a:gd name="connsiteX160" fmla="*/ 577902 w 2507712"/>
                <a:gd name="connsiteY160" fmla="*/ 1520455 h 1679944"/>
                <a:gd name="connsiteX161" fmla="*/ 569928 w 2507712"/>
                <a:gd name="connsiteY161" fmla="*/ 1515139 h 1679944"/>
                <a:gd name="connsiteX162" fmla="*/ 543347 w 2507712"/>
                <a:gd name="connsiteY162" fmla="*/ 1509823 h 1679944"/>
                <a:gd name="connsiteX163" fmla="*/ 532714 w 2507712"/>
                <a:gd name="connsiteY163" fmla="*/ 1504507 h 1679944"/>
                <a:gd name="connsiteX164" fmla="*/ 514107 w 2507712"/>
                <a:gd name="connsiteY164" fmla="*/ 1499190 h 1679944"/>
                <a:gd name="connsiteX165" fmla="*/ 452970 w 2507712"/>
                <a:gd name="connsiteY165" fmla="*/ 1472609 h 1679944"/>
                <a:gd name="connsiteX166" fmla="*/ 370568 w 2507712"/>
                <a:gd name="connsiteY166" fmla="*/ 1440711 h 1679944"/>
                <a:gd name="connsiteX167" fmla="*/ 293481 w 2507712"/>
                <a:gd name="connsiteY167" fmla="*/ 1414130 h 1679944"/>
                <a:gd name="connsiteX168" fmla="*/ 277533 w 2507712"/>
                <a:gd name="connsiteY168" fmla="*/ 1408814 h 1679944"/>
                <a:gd name="connsiteX169" fmla="*/ 261584 w 2507712"/>
                <a:gd name="connsiteY169" fmla="*/ 1400839 h 1679944"/>
                <a:gd name="connsiteX170" fmla="*/ 242977 w 2507712"/>
                <a:gd name="connsiteY170" fmla="*/ 1392865 h 1679944"/>
                <a:gd name="connsiteX171" fmla="*/ 224370 w 2507712"/>
                <a:gd name="connsiteY171" fmla="*/ 1382232 h 1679944"/>
                <a:gd name="connsiteX172" fmla="*/ 208421 w 2507712"/>
                <a:gd name="connsiteY172" fmla="*/ 1376916 h 1679944"/>
                <a:gd name="connsiteX173" fmla="*/ 173865 w 2507712"/>
                <a:gd name="connsiteY173" fmla="*/ 1358309 h 1679944"/>
                <a:gd name="connsiteX174" fmla="*/ 160575 w 2507712"/>
                <a:gd name="connsiteY174" fmla="*/ 1352993 h 1679944"/>
                <a:gd name="connsiteX175" fmla="*/ 139309 w 2507712"/>
                <a:gd name="connsiteY175" fmla="*/ 1345018 h 1679944"/>
                <a:gd name="connsiteX176" fmla="*/ 126019 w 2507712"/>
                <a:gd name="connsiteY176" fmla="*/ 1334386 h 1679944"/>
                <a:gd name="connsiteX177" fmla="*/ 94121 w 2507712"/>
                <a:gd name="connsiteY177" fmla="*/ 1321095 h 1679944"/>
                <a:gd name="connsiteX178" fmla="*/ 75514 w 2507712"/>
                <a:gd name="connsiteY178" fmla="*/ 1307804 h 1679944"/>
                <a:gd name="connsiteX179" fmla="*/ 51591 w 2507712"/>
                <a:gd name="connsiteY179" fmla="*/ 1294514 h 1679944"/>
                <a:gd name="connsiteX180" fmla="*/ 25009 w 2507712"/>
                <a:gd name="connsiteY180" fmla="*/ 1254641 h 1679944"/>
                <a:gd name="connsiteX181" fmla="*/ 19693 w 2507712"/>
                <a:gd name="connsiteY181" fmla="*/ 1246667 h 1679944"/>
                <a:gd name="connsiteX182" fmla="*/ 14377 w 2507712"/>
                <a:gd name="connsiteY182" fmla="*/ 1238693 h 1679944"/>
                <a:gd name="connsiteX183" fmla="*/ 11719 w 2507712"/>
                <a:gd name="connsiteY183" fmla="*/ 1225402 h 1679944"/>
                <a:gd name="connsiteX184" fmla="*/ 6402 w 2507712"/>
                <a:gd name="connsiteY184" fmla="*/ 1209453 h 1679944"/>
                <a:gd name="connsiteX185" fmla="*/ 1086 w 2507712"/>
                <a:gd name="connsiteY185" fmla="*/ 1020725 h 1679944"/>
                <a:gd name="connsiteX186" fmla="*/ 6402 w 2507712"/>
                <a:gd name="connsiteY186" fmla="*/ 935665 h 1679944"/>
                <a:gd name="connsiteX187" fmla="*/ 11719 w 2507712"/>
                <a:gd name="connsiteY187" fmla="*/ 925032 h 1679944"/>
                <a:gd name="connsiteX188" fmla="*/ 22351 w 2507712"/>
                <a:gd name="connsiteY188" fmla="*/ 898451 h 1679944"/>
                <a:gd name="connsiteX189" fmla="*/ 35642 w 2507712"/>
                <a:gd name="connsiteY189" fmla="*/ 871869 h 1679944"/>
                <a:gd name="connsiteX190" fmla="*/ 40958 w 2507712"/>
                <a:gd name="connsiteY190" fmla="*/ 861237 h 1679944"/>
                <a:gd name="connsiteX191" fmla="*/ 48933 w 2507712"/>
                <a:gd name="connsiteY191" fmla="*/ 850604 h 1679944"/>
                <a:gd name="connsiteX192" fmla="*/ 64881 w 2507712"/>
                <a:gd name="connsiteY192" fmla="*/ 821365 h 1679944"/>
                <a:gd name="connsiteX193" fmla="*/ 75514 w 2507712"/>
                <a:gd name="connsiteY193" fmla="*/ 805416 h 1679944"/>
                <a:gd name="connsiteX194" fmla="*/ 94121 w 2507712"/>
                <a:gd name="connsiteY194" fmla="*/ 781493 h 1679944"/>
                <a:gd name="connsiteX195" fmla="*/ 115386 w 2507712"/>
                <a:gd name="connsiteY195" fmla="*/ 757569 h 1679944"/>
                <a:gd name="connsiteX196" fmla="*/ 136651 w 2507712"/>
                <a:gd name="connsiteY196" fmla="*/ 741621 h 1679944"/>
                <a:gd name="connsiteX197" fmla="*/ 149942 w 2507712"/>
                <a:gd name="connsiteY197" fmla="*/ 730988 h 1679944"/>
                <a:gd name="connsiteX198" fmla="*/ 165891 w 2507712"/>
                <a:gd name="connsiteY198" fmla="*/ 715039 h 1679944"/>
                <a:gd name="connsiteX199" fmla="*/ 184498 w 2507712"/>
                <a:gd name="connsiteY199" fmla="*/ 709723 h 1679944"/>
                <a:gd name="connsiteX200" fmla="*/ 200447 w 2507712"/>
                <a:gd name="connsiteY200" fmla="*/ 699090 h 1679944"/>
                <a:gd name="connsiteX201" fmla="*/ 208421 w 2507712"/>
                <a:gd name="connsiteY201" fmla="*/ 691116 h 1679944"/>
                <a:gd name="connsiteX202" fmla="*/ 224370 w 2507712"/>
                <a:gd name="connsiteY202" fmla="*/ 685800 h 1679944"/>
                <a:gd name="connsiteX203" fmla="*/ 229686 w 2507712"/>
                <a:gd name="connsiteY203" fmla="*/ 680483 h 1679944"/>
                <a:gd name="connsiteX204" fmla="*/ 237661 w 2507712"/>
                <a:gd name="connsiteY204" fmla="*/ 677825 h 1679944"/>
                <a:gd name="connsiteX205" fmla="*/ 242977 w 2507712"/>
                <a:gd name="connsiteY205" fmla="*/ 669851 h 1679944"/>
                <a:gd name="connsiteX206" fmla="*/ 253609 w 2507712"/>
                <a:gd name="connsiteY206" fmla="*/ 664534 h 1679944"/>
                <a:gd name="connsiteX207" fmla="*/ 269558 w 2507712"/>
                <a:gd name="connsiteY207" fmla="*/ 648586 h 1679944"/>
                <a:gd name="connsiteX208" fmla="*/ 274875 w 2507712"/>
                <a:gd name="connsiteY208" fmla="*/ 635295 h 1679944"/>
                <a:gd name="connsiteX209" fmla="*/ 280191 w 2507712"/>
                <a:gd name="connsiteY209" fmla="*/ 624662 h 1679944"/>
                <a:gd name="connsiteX210" fmla="*/ 277533 w 2507712"/>
                <a:gd name="connsiteY210" fmla="*/ 566183 h 1679944"/>
                <a:gd name="connsiteX211" fmla="*/ 269558 w 2507712"/>
                <a:gd name="connsiteY211" fmla="*/ 542260 h 1679944"/>
                <a:gd name="connsiteX212" fmla="*/ 266900 w 2507712"/>
                <a:gd name="connsiteY212" fmla="*/ 531628 h 1679944"/>
                <a:gd name="connsiteX213" fmla="*/ 264242 w 2507712"/>
                <a:gd name="connsiteY213" fmla="*/ 518337 h 1679944"/>
                <a:gd name="connsiteX214" fmla="*/ 256268 w 2507712"/>
                <a:gd name="connsiteY214" fmla="*/ 499730 h 1679944"/>
                <a:gd name="connsiteX215" fmla="*/ 250951 w 2507712"/>
                <a:gd name="connsiteY215" fmla="*/ 475807 h 1679944"/>
                <a:gd name="connsiteX216" fmla="*/ 248293 w 2507712"/>
                <a:gd name="connsiteY216" fmla="*/ 467832 h 1679944"/>
                <a:gd name="connsiteX217" fmla="*/ 253609 w 2507712"/>
                <a:gd name="connsiteY217" fmla="*/ 401379 h 1679944"/>
                <a:gd name="connsiteX218" fmla="*/ 258926 w 2507712"/>
                <a:gd name="connsiteY218" fmla="*/ 385430 h 1679944"/>
                <a:gd name="connsiteX219" fmla="*/ 264242 w 2507712"/>
                <a:gd name="connsiteY219" fmla="*/ 377455 h 1679944"/>
                <a:gd name="connsiteX220" fmla="*/ 274875 w 2507712"/>
                <a:gd name="connsiteY220" fmla="*/ 374797 h 1679944"/>
                <a:gd name="connsiteX221" fmla="*/ 314747 w 2507712"/>
                <a:gd name="connsiteY221" fmla="*/ 366823 h 1679944"/>
                <a:gd name="connsiteX222" fmla="*/ 325379 w 2507712"/>
                <a:gd name="connsiteY222" fmla="*/ 364165 h 1679944"/>
                <a:gd name="connsiteX223" fmla="*/ 341328 w 2507712"/>
                <a:gd name="connsiteY223" fmla="*/ 358848 h 1679944"/>
                <a:gd name="connsiteX224" fmla="*/ 383858 w 2507712"/>
                <a:gd name="connsiteY224" fmla="*/ 356190 h 1679944"/>
                <a:gd name="connsiteX225" fmla="*/ 474235 w 2507712"/>
                <a:gd name="connsiteY225" fmla="*/ 350874 h 1679944"/>
                <a:gd name="connsiteX226" fmla="*/ 506133 w 2507712"/>
                <a:gd name="connsiteY226" fmla="*/ 345558 h 1679944"/>
                <a:gd name="connsiteX227" fmla="*/ 575244 w 2507712"/>
                <a:gd name="connsiteY227" fmla="*/ 332267 h 1679944"/>
                <a:gd name="connsiteX228" fmla="*/ 596509 w 2507712"/>
                <a:gd name="connsiteY228" fmla="*/ 324293 h 1679944"/>
                <a:gd name="connsiteX229" fmla="*/ 607142 w 2507712"/>
                <a:gd name="connsiteY229" fmla="*/ 318976 h 1679944"/>
                <a:gd name="connsiteX230" fmla="*/ 620433 w 2507712"/>
                <a:gd name="connsiteY230" fmla="*/ 313660 h 1679944"/>
                <a:gd name="connsiteX231" fmla="*/ 631065 w 2507712"/>
                <a:gd name="connsiteY231" fmla="*/ 305686 h 1679944"/>
                <a:gd name="connsiteX232" fmla="*/ 652330 w 2507712"/>
                <a:gd name="connsiteY232" fmla="*/ 295053 h 1679944"/>
                <a:gd name="connsiteX233" fmla="*/ 676254 w 2507712"/>
                <a:gd name="connsiteY233" fmla="*/ 279104 h 1679944"/>
                <a:gd name="connsiteX234" fmla="*/ 700177 w 2507712"/>
                <a:gd name="connsiteY234" fmla="*/ 268472 h 1679944"/>
                <a:gd name="connsiteX235" fmla="*/ 716126 w 2507712"/>
                <a:gd name="connsiteY235" fmla="*/ 263155 h 1679944"/>
                <a:gd name="connsiteX236" fmla="*/ 737391 w 2507712"/>
                <a:gd name="connsiteY236" fmla="*/ 252523 h 1679944"/>
                <a:gd name="connsiteX237" fmla="*/ 753340 w 2507712"/>
                <a:gd name="connsiteY237" fmla="*/ 241890 h 1679944"/>
                <a:gd name="connsiteX238" fmla="*/ 761314 w 2507712"/>
                <a:gd name="connsiteY238" fmla="*/ 236574 h 1679944"/>
                <a:gd name="connsiteX239" fmla="*/ 774605 w 2507712"/>
                <a:gd name="connsiteY239" fmla="*/ 225941 h 1679944"/>
                <a:gd name="connsiteX240" fmla="*/ 795870 w 2507712"/>
                <a:gd name="connsiteY240" fmla="*/ 212651 h 1679944"/>
                <a:gd name="connsiteX241" fmla="*/ 806502 w 2507712"/>
                <a:gd name="connsiteY241" fmla="*/ 204676 h 1679944"/>
                <a:gd name="connsiteX242" fmla="*/ 817135 w 2507712"/>
                <a:gd name="connsiteY242" fmla="*/ 199360 h 1679944"/>
                <a:gd name="connsiteX243" fmla="*/ 835742 w 2507712"/>
                <a:gd name="connsiteY243" fmla="*/ 188728 h 1679944"/>
                <a:gd name="connsiteX244" fmla="*/ 859665 w 2507712"/>
                <a:gd name="connsiteY244" fmla="*/ 167462 h 1679944"/>
                <a:gd name="connsiteX245" fmla="*/ 867640 w 2507712"/>
                <a:gd name="connsiteY245" fmla="*/ 159488 h 1679944"/>
                <a:gd name="connsiteX246" fmla="*/ 886247 w 2507712"/>
                <a:gd name="connsiteY246" fmla="*/ 143539 h 1679944"/>
                <a:gd name="connsiteX247" fmla="*/ 894221 w 2507712"/>
                <a:gd name="connsiteY247" fmla="*/ 135565 h 1679944"/>
                <a:gd name="connsiteX248" fmla="*/ 904854 w 2507712"/>
                <a:gd name="connsiteY248" fmla="*/ 127590 h 1679944"/>
                <a:gd name="connsiteX249" fmla="*/ 912828 w 2507712"/>
                <a:gd name="connsiteY249" fmla="*/ 122274 h 1679944"/>
                <a:gd name="connsiteX250" fmla="*/ 923461 w 2507712"/>
                <a:gd name="connsiteY250" fmla="*/ 111641 h 1679944"/>
                <a:gd name="connsiteX251" fmla="*/ 944726 w 2507712"/>
                <a:gd name="connsiteY251" fmla="*/ 95693 h 1679944"/>
                <a:gd name="connsiteX252" fmla="*/ 958016 w 2507712"/>
                <a:gd name="connsiteY252" fmla="*/ 90376 h 1679944"/>
                <a:gd name="connsiteX253" fmla="*/ 987256 w 2507712"/>
                <a:gd name="connsiteY253" fmla="*/ 74428 h 1679944"/>
                <a:gd name="connsiteX254" fmla="*/ 1003205 w 2507712"/>
                <a:gd name="connsiteY254" fmla="*/ 66453 h 1679944"/>
                <a:gd name="connsiteX255" fmla="*/ 1013837 w 2507712"/>
                <a:gd name="connsiteY255" fmla="*/ 61137 h 1679944"/>
                <a:gd name="connsiteX256" fmla="*/ 1048393 w 2507712"/>
                <a:gd name="connsiteY256" fmla="*/ 53162 h 1679944"/>
                <a:gd name="connsiteX257" fmla="*/ 1098898 w 2507712"/>
                <a:gd name="connsiteY257" fmla="*/ 50504 h 1679944"/>
                <a:gd name="connsiteX258" fmla="*/ 1138770 w 2507712"/>
                <a:gd name="connsiteY258" fmla="*/ 42530 h 1679944"/>
                <a:gd name="connsiteX259" fmla="*/ 1157377 w 2507712"/>
                <a:gd name="connsiteY259" fmla="*/ 37214 h 1679944"/>
                <a:gd name="connsiteX260" fmla="*/ 1213198 w 2507712"/>
                <a:gd name="connsiteY260" fmla="*/ 31897 h 1679944"/>
                <a:gd name="connsiteX261" fmla="*/ 1255728 w 2507712"/>
                <a:gd name="connsiteY261" fmla="*/ 23923 h 1679944"/>
                <a:gd name="connsiteX262" fmla="*/ 1287626 w 2507712"/>
                <a:gd name="connsiteY262" fmla="*/ 18607 h 1679944"/>
                <a:gd name="connsiteX263" fmla="*/ 1303575 w 2507712"/>
                <a:gd name="connsiteY263" fmla="*/ 13290 h 1679944"/>
                <a:gd name="connsiteX264" fmla="*/ 1362054 w 2507712"/>
                <a:gd name="connsiteY264" fmla="*/ 5316 h 1679944"/>
                <a:gd name="connsiteX265" fmla="*/ 1409900 w 2507712"/>
                <a:gd name="connsiteY265" fmla="*/ 0 h 1679944"/>
                <a:gd name="connsiteX266" fmla="*/ 1566730 w 2507712"/>
                <a:gd name="connsiteY266" fmla="*/ 5316 h 1679944"/>
                <a:gd name="connsiteX267" fmla="*/ 1643816 w 2507712"/>
                <a:gd name="connsiteY267" fmla="*/ 13290 h 1679944"/>
                <a:gd name="connsiteX268" fmla="*/ 1665081 w 2507712"/>
                <a:gd name="connsiteY268" fmla="*/ 15948 h 1679944"/>
                <a:gd name="connsiteX269" fmla="*/ 1689005 w 2507712"/>
                <a:gd name="connsiteY269" fmla="*/ 23923 h 1679944"/>
                <a:gd name="connsiteX270" fmla="*/ 1712928 w 2507712"/>
                <a:gd name="connsiteY270" fmla="*/ 31897 h 1679944"/>
                <a:gd name="connsiteX271" fmla="*/ 1734193 w 2507712"/>
                <a:gd name="connsiteY271" fmla="*/ 39872 h 1679944"/>
                <a:gd name="connsiteX272" fmla="*/ 1766091 w 2507712"/>
                <a:gd name="connsiteY272" fmla="*/ 45188 h 1679944"/>
                <a:gd name="connsiteX273" fmla="*/ 1819254 w 2507712"/>
                <a:gd name="connsiteY273" fmla="*/ 61137 h 1679944"/>
                <a:gd name="connsiteX274" fmla="*/ 1864442 w 2507712"/>
                <a:gd name="connsiteY274" fmla="*/ 87718 h 1679944"/>
                <a:gd name="connsiteX275" fmla="*/ 1883049 w 2507712"/>
                <a:gd name="connsiteY275" fmla="*/ 98351 h 1679944"/>
                <a:gd name="connsiteX276" fmla="*/ 1914947 w 2507712"/>
                <a:gd name="connsiteY276" fmla="*/ 116958 h 1679944"/>
                <a:gd name="connsiteX277" fmla="*/ 1922921 w 2507712"/>
                <a:gd name="connsiteY277" fmla="*/ 122274 h 1679944"/>
                <a:gd name="connsiteX278" fmla="*/ 1949502 w 2507712"/>
                <a:gd name="connsiteY278" fmla="*/ 151514 h 1679944"/>
                <a:gd name="connsiteX279" fmla="*/ 1973426 w 2507712"/>
                <a:gd name="connsiteY279" fmla="*/ 175437 h 1679944"/>
                <a:gd name="connsiteX280" fmla="*/ 1981400 w 2507712"/>
                <a:gd name="connsiteY280" fmla="*/ 183411 h 1679944"/>
                <a:gd name="connsiteX281" fmla="*/ 1994691 w 2507712"/>
                <a:gd name="connsiteY281" fmla="*/ 191386 h 1679944"/>
                <a:gd name="connsiteX282" fmla="*/ 2005323 w 2507712"/>
                <a:gd name="connsiteY282" fmla="*/ 199360 h 1679944"/>
                <a:gd name="connsiteX283" fmla="*/ 2010640 w 2507712"/>
                <a:gd name="connsiteY283" fmla="*/ 204676 h 1679944"/>
                <a:gd name="connsiteX284" fmla="*/ 2034563 w 2507712"/>
                <a:gd name="connsiteY284" fmla="*/ 212651 h 1679944"/>
                <a:gd name="connsiteX285" fmla="*/ 2047854 w 2507712"/>
                <a:gd name="connsiteY285" fmla="*/ 217967 h 1679944"/>
                <a:gd name="connsiteX286" fmla="*/ 2066461 w 2507712"/>
                <a:gd name="connsiteY286" fmla="*/ 223283 h 1679944"/>
                <a:gd name="connsiteX287" fmla="*/ 2082409 w 2507712"/>
                <a:gd name="connsiteY287" fmla="*/ 228600 h 1679944"/>
                <a:gd name="connsiteX288" fmla="*/ 2119623 w 2507712"/>
                <a:gd name="connsiteY288" fmla="*/ 239232 h 1679944"/>
                <a:gd name="connsiteX289" fmla="*/ 2138230 w 2507712"/>
                <a:gd name="connsiteY289" fmla="*/ 244548 h 1679944"/>
                <a:gd name="connsiteX290" fmla="*/ 2183419 w 2507712"/>
                <a:gd name="connsiteY290" fmla="*/ 252523 h 1679944"/>
                <a:gd name="connsiteX291" fmla="*/ 2199368 w 2507712"/>
                <a:gd name="connsiteY291" fmla="*/ 255181 h 1679944"/>
                <a:gd name="connsiteX292" fmla="*/ 2225949 w 2507712"/>
                <a:gd name="connsiteY292" fmla="*/ 257839 h 1679944"/>
                <a:gd name="connsiteX293" fmla="*/ 2340249 w 2507712"/>
                <a:gd name="connsiteY293" fmla="*/ 252523 h 1679944"/>
                <a:gd name="connsiteX294" fmla="*/ 2350881 w 2507712"/>
                <a:gd name="connsiteY294" fmla="*/ 247207 h 1679944"/>
                <a:gd name="connsiteX295" fmla="*/ 2380121 w 2507712"/>
                <a:gd name="connsiteY295" fmla="*/ 231258 h 16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2507712" h="1679944">
                  <a:moveTo>
                    <a:pt x="2380121" y="231258"/>
                  </a:moveTo>
                  <a:cubicBezTo>
                    <a:pt x="2387210" y="229043"/>
                    <a:pt x="2389182" y="232330"/>
                    <a:pt x="2393412" y="233916"/>
                  </a:cubicBezTo>
                  <a:cubicBezTo>
                    <a:pt x="2396403" y="235038"/>
                    <a:pt x="2398864" y="237271"/>
                    <a:pt x="2401386" y="239232"/>
                  </a:cubicBezTo>
                  <a:cubicBezTo>
                    <a:pt x="2406849" y="243481"/>
                    <a:pt x="2411931" y="248200"/>
                    <a:pt x="2417335" y="252523"/>
                  </a:cubicBezTo>
                  <a:cubicBezTo>
                    <a:pt x="2420794" y="255291"/>
                    <a:pt x="2424339" y="257956"/>
                    <a:pt x="2427968" y="260497"/>
                  </a:cubicBezTo>
                  <a:cubicBezTo>
                    <a:pt x="2433202" y="264161"/>
                    <a:pt x="2439398" y="266613"/>
                    <a:pt x="2443916" y="271130"/>
                  </a:cubicBezTo>
                  <a:cubicBezTo>
                    <a:pt x="2445688" y="272902"/>
                    <a:pt x="2447667" y="274489"/>
                    <a:pt x="2449233" y="276446"/>
                  </a:cubicBezTo>
                  <a:cubicBezTo>
                    <a:pt x="2451229" y="278941"/>
                    <a:pt x="2452054" y="282425"/>
                    <a:pt x="2454549" y="284421"/>
                  </a:cubicBezTo>
                  <a:cubicBezTo>
                    <a:pt x="2456737" y="286171"/>
                    <a:pt x="2459865" y="286193"/>
                    <a:pt x="2462523" y="287079"/>
                  </a:cubicBezTo>
                  <a:cubicBezTo>
                    <a:pt x="2464295" y="288851"/>
                    <a:pt x="2466550" y="290246"/>
                    <a:pt x="2467840" y="292395"/>
                  </a:cubicBezTo>
                  <a:cubicBezTo>
                    <a:pt x="2469282" y="294797"/>
                    <a:pt x="2468748" y="298181"/>
                    <a:pt x="2470498" y="300369"/>
                  </a:cubicBezTo>
                  <a:cubicBezTo>
                    <a:pt x="2472494" y="302864"/>
                    <a:pt x="2475814" y="303914"/>
                    <a:pt x="2478472" y="305686"/>
                  </a:cubicBezTo>
                  <a:cubicBezTo>
                    <a:pt x="2480244" y="308344"/>
                    <a:pt x="2482359" y="310803"/>
                    <a:pt x="2483788" y="313660"/>
                  </a:cubicBezTo>
                  <a:cubicBezTo>
                    <a:pt x="2485041" y="316166"/>
                    <a:pt x="2485005" y="319231"/>
                    <a:pt x="2486447" y="321634"/>
                  </a:cubicBezTo>
                  <a:cubicBezTo>
                    <a:pt x="2487736" y="323783"/>
                    <a:pt x="2490197" y="324994"/>
                    <a:pt x="2491763" y="326951"/>
                  </a:cubicBezTo>
                  <a:cubicBezTo>
                    <a:pt x="2493759" y="329446"/>
                    <a:pt x="2495307" y="332267"/>
                    <a:pt x="2497079" y="334925"/>
                  </a:cubicBezTo>
                  <a:cubicBezTo>
                    <a:pt x="2501097" y="350997"/>
                    <a:pt x="2498581" y="342089"/>
                    <a:pt x="2505054" y="361507"/>
                  </a:cubicBezTo>
                  <a:lnTo>
                    <a:pt x="2507712" y="369481"/>
                  </a:lnTo>
                  <a:cubicBezTo>
                    <a:pt x="2506826" y="393404"/>
                    <a:pt x="2506433" y="417351"/>
                    <a:pt x="2505054" y="441251"/>
                  </a:cubicBezTo>
                  <a:cubicBezTo>
                    <a:pt x="2503774" y="463436"/>
                    <a:pt x="2500905" y="485513"/>
                    <a:pt x="2499737" y="507704"/>
                  </a:cubicBezTo>
                  <a:cubicBezTo>
                    <a:pt x="2498851" y="524539"/>
                    <a:pt x="2498941" y="541454"/>
                    <a:pt x="2497079" y="558209"/>
                  </a:cubicBezTo>
                  <a:cubicBezTo>
                    <a:pt x="2496272" y="565471"/>
                    <a:pt x="2492964" y="572267"/>
                    <a:pt x="2491763" y="579474"/>
                  </a:cubicBezTo>
                  <a:cubicBezTo>
                    <a:pt x="2481600" y="640454"/>
                    <a:pt x="2491889" y="581493"/>
                    <a:pt x="2475814" y="661876"/>
                  </a:cubicBezTo>
                  <a:cubicBezTo>
                    <a:pt x="2474928" y="666306"/>
                    <a:pt x="2473899" y="670710"/>
                    <a:pt x="2473156" y="675167"/>
                  </a:cubicBezTo>
                  <a:cubicBezTo>
                    <a:pt x="2472126" y="681347"/>
                    <a:pt x="2472018" y="687696"/>
                    <a:pt x="2470498" y="693774"/>
                  </a:cubicBezTo>
                  <a:cubicBezTo>
                    <a:pt x="2469341" y="698403"/>
                    <a:pt x="2466690" y="702538"/>
                    <a:pt x="2465181" y="707065"/>
                  </a:cubicBezTo>
                  <a:cubicBezTo>
                    <a:pt x="2464026" y="710531"/>
                    <a:pt x="2463928" y="714325"/>
                    <a:pt x="2462523" y="717697"/>
                  </a:cubicBezTo>
                  <a:cubicBezTo>
                    <a:pt x="2459475" y="725012"/>
                    <a:pt x="2454068" y="731342"/>
                    <a:pt x="2451891" y="738962"/>
                  </a:cubicBezTo>
                  <a:cubicBezTo>
                    <a:pt x="2450119" y="745164"/>
                    <a:pt x="2447904" y="751257"/>
                    <a:pt x="2446575" y="757569"/>
                  </a:cubicBezTo>
                  <a:cubicBezTo>
                    <a:pt x="2444354" y="768117"/>
                    <a:pt x="2445261" y="779459"/>
                    <a:pt x="2441258" y="789467"/>
                  </a:cubicBezTo>
                  <a:cubicBezTo>
                    <a:pt x="2434264" y="806953"/>
                    <a:pt x="2436878" y="798079"/>
                    <a:pt x="2433284" y="816048"/>
                  </a:cubicBezTo>
                  <a:cubicBezTo>
                    <a:pt x="2432398" y="900223"/>
                    <a:pt x="2433125" y="984430"/>
                    <a:pt x="2430626" y="1068572"/>
                  </a:cubicBezTo>
                  <a:cubicBezTo>
                    <a:pt x="2430391" y="1076478"/>
                    <a:pt x="2423546" y="1089718"/>
                    <a:pt x="2417335" y="1095153"/>
                  </a:cubicBezTo>
                  <a:cubicBezTo>
                    <a:pt x="2413447" y="1098555"/>
                    <a:pt x="2408765" y="1101030"/>
                    <a:pt x="2404044" y="1103128"/>
                  </a:cubicBezTo>
                  <a:cubicBezTo>
                    <a:pt x="2400706" y="1104612"/>
                    <a:pt x="2396878" y="1104631"/>
                    <a:pt x="2393412" y="1105786"/>
                  </a:cubicBezTo>
                  <a:cubicBezTo>
                    <a:pt x="2355367" y="1118467"/>
                    <a:pt x="2407609" y="1103387"/>
                    <a:pt x="2364172" y="1116418"/>
                  </a:cubicBezTo>
                  <a:cubicBezTo>
                    <a:pt x="2358893" y="1118002"/>
                    <a:pt x="2345080" y="1121044"/>
                    <a:pt x="2340249" y="1121734"/>
                  </a:cubicBezTo>
                  <a:cubicBezTo>
                    <a:pt x="2332306" y="1122869"/>
                    <a:pt x="2324300" y="1123507"/>
                    <a:pt x="2316326" y="1124393"/>
                  </a:cubicBezTo>
                  <a:cubicBezTo>
                    <a:pt x="2312782" y="1125279"/>
                    <a:pt x="2309310" y="1126534"/>
                    <a:pt x="2305693" y="1127051"/>
                  </a:cubicBezTo>
                  <a:cubicBezTo>
                    <a:pt x="2296878" y="1128310"/>
                    <a:pt x="2287864" y="1128068"/>
                    <a:pt x="2279112" y="1129709"/>
                  </a:cubicBezTo>
                  <a:cubicBezTo>
                    <a:pt x="2259990" y="1133294"/>
                    <a:pt x="2267761" y="1134629"/>
                    <a:pt x="2252530" y="1140341"/>
                  </a:cubicBezTo>
                  <a:cubicBezTo>
                    <a:pt x="2249109" y="1141624"/>
                    <a:pt x="2245319" y="1141717"/>
                    <a:pt x="2241898" y="1143000"/>
                  </a:cubicBezTo>
                  <a:cubicBezTo>
                    <a:pt x="2238188" y="1144391"/>
                    <a:pt x="2234907" y="1146755"/>
                    <a:pt x="2231265" y="1148316"/>
                  </a:cubicBezTo>
                  <a:cubicBezTo>
                    <a:pt x="2228690" y="1149420"/>
                    <a:pt x="2225949" y="1150088"/>
                    <a:pt x="2223291" y="1150974"/>
                  </a:cubicBezTo>
                  <a:cubicBezTo>
                    <a:pt x="2221519" y="1153632"/>
                    <a:pt x="2219971" y="1156454"/>
                    <a:pt x="2217975" y="1158948"/>
                  </a:cubicBezTo>
                  <a:cubicBezTo>
                    <a:pt x="2216409" y="1160905"/>
                    <a:pt x="2214162" y="1162260"/>
                    <a:pt x="2212658" y="1164265"/>
                  </a:cubicBezTo>
                  <a:cubicBezTo>
                    <a:pt x="2208824" y="1169377"/>
                    <a:pt x="2205570" y="1174898"/>
                    <a:pt x="2202026" y="1180214"/>
                  </a:cubicBezTo>
                  <a:lnTo>
                    <a:pt x="2196709" y="1188188"/>
                  </a:lnTo>
                  <a:cubicBezTo>
                    <a:pt x="2194937" y="1190846"/>
                    <a:pt x="2193652" y="1193903"/>
                    <a:pt x="2191393" y="1196162"/>
                  </a:cubicBezTo>
                  <a:cubicBezTo>
                    <a:pt x="2170678" y="1216881"/>
                    <a:pt x="2204912" y="1183336"/>
                    <a:pt x="2178102" y="1206795"/>
                  </a:cubicBezTo>
                  <a:cubicBezTo>
                    <a:pt x="2173387" y="1210921"/>
                    <a:pt x="2170025" y="1216611"/>
                    <a:pt x="2164812" y="1220086"/>
                  </a:cubicBezTo>
                  <a:cubicBezTo>
                    <a:pt x="2162154" y="1221858"/>
                    <a:pt x="2159291" y="1223357"/>
                    <a:pt x="2156837" y="1225402"/>
                  </a:cubicBezTo>
                  <a:cubicBezTo>
                    <a:pt x="2153949" y="1227808"/>
                    <a:pt x="2151830" y="1231068"/>
                    <a:pt x="2148863" y="1233376"/>
                  </a:cubicBezTo>
                  <a:cubicBezTo>
                    <a:pt x="2143819" y="1237299"/>
                    <a:pt x="2137432" y="1239491"/>
                    <a:pt x="2132914" y="1244009"/>
                  </a:cubicBezTo>
                  <a:lnTo>
                    <a:pt x="2119623" y="1257300"/>
                  </a:lnTo>
                  <a:cubicBezTo>
                    <a:pt x="2116965" y="1259958"/>
                    <a:pt x="2114777" y="1263189"/>
                    <a:pt x="2111649" y="1265274"/>
                  </a:cubicBezTo>
                  <a:cubicBezTo>
                    <a:pt x="2108991" y="1267046"/>
                    <a:pt x="2106169" y="1268594"/>
                    <a:pt x="2103675" y="1270590"/>
                  </a:cubicBezTo>
                  <a:cubicBezTo>
                    <a:pt x="2091883" y="1280024"/>
                    <a:pt x="2104737" y="1274844"/>
                    <a:pt x="2087726" y="1291855"/>
                  </a:cubicBezTo>
                  <a:lnTo>
                    <a:pt x="2082409" y="1297172"/>
                  </a:lnTo>
                  <a:cubicBezTo>
                    <a:pt x="2073480" y="1323960"/>
                    <a:pt x="2087102" y="1282414"/>
                    <a:pt x="2077093" y="1315779"/>
                  </a:cubicBezTo>
                  <a:cubicBezTo>
                    <a:pt x="2070450" y="1337925"/>
                    <a:pt x="2072336" y="1325158"/>
                    <a:pt x="2069119" y="1347676"/>
                  </a:cubicBezTo>
                  <a:cubicBezTo>
                    <a:pt x="2066666" y="1364848"/>
                    <a:pt x="2066977" y="1369018"/>
                    <a:pt x="2063802" y="1384890"/>
                  </a:cubicBezTo>
                  <a:cubicBezTo>
                    <a:pt x="2063085" y="1388472"/>
                    <a:pt x="2062778" y="1392255"/>
                    <a:pt x="2061144" y="1395523"/>
                  </a:cubicBezTo>
                  <a:cubicBezTo>
                    <a:pt x="2059163" y="1399485"/>
                    <a:pt x="2055745" y="1402550"/>
                    <a:pt x="2053170" y="1406155"/>
                  </a:cubicBezTo>
                  <a:cubicBezTo>
                    <a:pt x="2051313" y="1408755"/>
                    <a:pt x="2049384" y="1411325"/>
                    <a:pt x="2047854" y="1414130"/>
                  </a:cubicBezTo>
                  <a:cubicBezTo>
                    <a:pt x="2044059" y="1421087"/>
                    <a:pt x="2041976" y="1429055"/>
                    <a:pt x="2037221" y="1435395"/>
                  </a:cubicBezTo>
                  <a:cubicBezTo>
                    <a:pt x="2034563" y="1438939"/>
                    <a:pt x="2031595" y="1442271"/>
                    <a:pt x="2029247" y="1446028"/>
                  </a:cubicBezTo>
                  <a:cubicBezTo>
                    <a:pt x="2027147" y="1449388"/>
                    <a:pt x="2026308" y="1453490"/>
                    <a:pt x="2023930" y="1456660"/>
                  </a:cubicBezTo>
                  <a:cubicBezTo>
                    <a:pt x="2020923" y="1460670"/>
                    <a:pt x="2016599" y="1463521"/>
                    <a:pt x="2013298" y="1467293"/>
                  </a:cubicBezTo>
                  <a:cubicBezTo>
                    <a:pt x="2010381" y="1470627"/>
                    <a:pt x="2007864" y="1474296"/>
                    <a:pt x="2005323" y="1477925"/>
                  </a:cubicBezTo>
                  <a:cubicBezTo>
                    <a:pt x="2001659" y="1483159"/>
                    <a:pt x="1998235" y="1488558"/>
                    <a:pt x="1994691" y="1493874"/>
                  </a:cubicBezTo>
                  <a:cubicBezTo>
                    <a:pt x="1992919" y="1496532"/>
                    <a:pt x="1991634" y="1499589"/>
                    <a:pt x="1989375" y="1501848"/>
                  </a:cubicBezTo>
                  <a:cubicBezTo>
                    <a:pt x="1987603" y="1503620"/>
                    <a:pt x="1985448" y="1505080"/>
                    <a:pt x="1984058" y="1507165"/>
                  </a:cubicBezTo>
                  <a:cubicBezTo>
                    <a:pt x="1971181" y="1526480"/>
                    <a:pt x="1985617" y="1510921"/>
                    <a:pt x="1973426" y="1523114"/>
                  </a:cubicBezTo>
                  <a:cubicBezTo>
                    <a:pt x="1966834" y="1542891"/>
                    <a:pt x="1976952" y="1516497"/>
                    <a:pt x="1960135" y="1541721"/>
                  </a:cubicBezTo>
                  <a:lnTo>
                    <a:pt x="1949502" y="1557669"/>
                  </a:lnTo>
                  <a:cubicBezTo>
                    <a:pt x="1947730" y="1560327"/>
                    <a:pt x="1946445" y="1563385"/>
                    <a:pt x="1944186" y="1565644"/>
                  </a:cubicBezTo>
                  <a:cubicBezTo>
                    <a:pt x="1939756" y="1570074"/>
                    <a:pt x="1934370" y="1573721"/>
                    <a:pt x="1930895" y="1578934"/>
                  </a:cubicBezTo>
                  <a:cubicBezTo>
                    <a:pt x="1929123" y="1581592"/>
                    <a:pt x="1927838" y="1584650"/>
                    <a:pt x="1925579" y="1586909"/>
                  </a:cubicBezTo>
                  <a:cubicBezTo>
                    <a:pt x="1923320" y="1589168"/>
                    <a:pt x="1920030" y="1590146"/>
                    <a:pt x="1917605" y="1592225"/>
                  </a:cubicBezTo>
                  <a:cubicBezTo>
                    <a:pt x="1913799" y="1595487"/>
                    <a:pt x="1909752" y="1598687"/>
                    <a:pt x="1906972" y="1602858"/>
                  </a:cubicBezTo>
                  <a:cubicBezTo>
                    <a:pt x="1905200" y="1605516"/>
                    <a:pt x="1904212" y="1608915"/>
                    <a:pt x="1901656" y="1610832"/>
                  </a:cubicBezTo>
                  <a:cubicBezTo>
                    <a:pt x="1896901" y="1614398"/>
                    <a:pt x="1890903" y="1615920"/>
                    <a:pt x="1885707" y="1618807"/>
                  </a:cubicBezTo>
                  <a:cubicBezTo>
                    <a:pt x="1870251" y="1627394"/>
                    <a:pt x="1885281" y="1621607"/>
                    <a:pt x="1869758" y="1626781"/>
                  </a:cubicBezTo>
                  <a:cubicBezTo>
                    <a:pt x="1846898" y="1642021"/>
                    <a:pt x="1875827" y="1623745"/>
                    <a:pt x="1853809" y="1634755"/>
                  </a:cubicBezTo>
                  <a:cubicBezTo>
                    <a:pt x="1833195" y="1645063"/>
                    <a:pt x="1857907" y="1636048"/>
                    <a:pt x="1837861" y="1642730"/>
                  </a:cubicBezTo>
                  <a:cubicBezTo>
                    <a:pt x="1830533" y="1650057"/>
                    <a:pt x="1830558" y="1651616"/>
                    <a:pt x="1816595" y="1653362"/>
                  </a:cubicBezTo>
                  <a:cubicBezTo>
                    <a:pt x="1761725" y="1660222"/>
                    <a:pt x="1788316" y="1657661"/>
                    <a:pt x="1736851" y="1661337"/>
                  </a:cubicBezTo>
                  <a:cubicBezTo>
                    <a:pt x="1725332" y="1660451"/>
                    <a:pt x="1713623" y="1660945"/>
                    <a:pt x="1702295" y="1658679"/>
                  </a:cubicBezTo>
                  <a:cubicBezTo>
                    <a:pt x="1699837" y="1658187"/>
                    <a:pt x="1698545" y="1655319"/>
                    <a:pt x="1696979" y="1653362"/>
                  </a:cubicBezTo>
                  <a:cubicBezTo>
                    <a:pt x="1692602" y="1647891"/>
                    <a:pt x="1688869" y="1639360"/>
                    <a:pt x="1683688" y="1634755"/>
                  </a:cubicBezTo>
                  <a:cubicBezTo>
                    <a:pt x="1678913" y="1630510"/>
                    <a:pt x="1672258" y="1628641"/>
                    <a:pt x="1667740" y="1624123"/>
                  </a:cubicBezTo>
                  <a:cubicBezTo>
                    <a:pt x="1664196" y="1620579"/>
                    <a:pt x="1661278" y="1616270"/>
                    <a:pt x="1657107" y="1613490"/>
                  </a:cubicBezTo>
                  <a:cubicBezTo>
                    <a:pt x="1647048" y="1606784"/>
                    <a:pt x="1651392" y="1610433"/>
                    <a:pt x="1643816" y="1602858"/>
                  </a:cubicBezTo>
                  <a:cubicBezTo>
                    <a:pt x="1639954" y="1591271"/>
                    <a:pt x="1640203" y="1587357"/>
                    <a:pt x="1633184" y="1578934"/>
                  </a:cubicBezTo>
                  <a:cubicBezTo>
                    <a:pt x="1630777" y="1576046"/>
                    <a:pt x="1628337" y="1573045"/>
                    <a:pt x="1625209" y="1570960"/>
                  </a:cubicBezTo>
                  <a:cubicBezTo>
                    <a:pt x="1622878" y="1569406"/>
                    <a:pt x="1619741" y="1569555"/>
                    <a:pt x="1617235" y="1568302"/>
                  </a:cubicBezTo>
                  <a:cubicBezTo>
                    <a:pt x="1614378" y="1566873"/>
                    <a:pt x="1611755" y="1564982"/>
                    <a:pt x="1609261" y="1562986"/>
                  </a:cubicBezTo>
                  <a:cubicBezTo>
                    <a:pt x="1607304" y="1561420"/>
                    <a:pt x="1605949" y="1559173"/>
                    <a:pt x="1603944" y="1557669"/>
                  </a:cubicBezTo>
                  <a:cubicBezTo>
                    <a:pt x="1598832" y="1553835"/>
                    <a:pt x="1592513" y="1551555"/>
                    <a:pt x="1587995" y="1547037"/>
                  </a:cubicBezTo>
                  <a:cubicBezTo>
                    <a:pt x="1578040" y="1537081"/>
                    <a:pt x="1583587" y="1540251"/>
                    <a:pt x="1572047" y="1536404"/>
                  </a:cubicBezTo>
                  <a:cubicBezTo>
                    <a:pt x="1567103" y="1531461"/>
                    <a:pt x="1565461" y="1529124"/>
                    <a:pt x="1558756" y="1525772"/>
                  </a:cubicBezTo>
                  <a:cubicBezTo>
                    <a:pt x="1556250" y="1524519"/>
                    <a:pt x="1553439" y="1524000"/>
                    <a:pt x="1550781" y="1523114"/>
                  </a:cubicBezTo>
                  <a:cubicBezTo>
                    <a:pt x="1545836" y="1518168"/>
                    <a:pt x="1544198" y="1515834"/>
                    <a:pt x="1537491" y="1512481"/>
                  </a:cubicBezTo>
                  <a:cubicBezTo>
                    <a:pt x="1534985" y="1511228"/>
                    <a:pt x="1532174" y="1510709"/>
                    <a:pt x="1529516" y="1509823"/>
                  </a:cubicBezTo>
                  <a:cubicBezTo>
                    <a:pt x="1516880" y="1501399"/>
                    <a:pt x="1524572" y="1505517"/>
                    <a:pt x="1505593" y="1499190"/>
                  </a:cubicBezTo>
                  <a:lnTo>
                    <a:pt x="1489644" y="1493874"/>
                  </a:lnTo>
                  <a:cubicBezTo>
                    <a:pt x="1439598" y="1485534"/>
                    <a:pt x="1479083" y="1491354"/>
                    <a:pt x="1370028" y="1488558"/>
                  </a:cubicBezTo>
                  <a:cubicBezTo>
                    <a:pt x="1354393" y="1483346"/>
                    <a:pt x="1367087" y="1486998"/>
                    <a:pt x="1340788" y="1483241"/>
                  </a:cubicBezTo>
                  <a:cubicBezTo>
                    <a:pt x="1335453" y="1482479"/>
                    <a:pt x="1330156" y="1481469"/>
                    <a:pt x="1324840" y="1480583"/>
                  </a:cubicBezTo>
                  <a:cubicBezTo>
                    <a:pt x="1308891" y="1481469"/>
                    <a:pt x="1292820" y="1481083"/>
                    <a:pt x="1276993" y="1483241"/>
                  </a:cubicBezTo>
                  <a:cubicBezTo>
                    <a:pt x="1273067" y="1483776"/>
                    <a:pt x="1270003" y="1486997"/>
                    <a:pt x="1266361" y="1488558"/>
                  </a:cubicBezTo>
                  <a:cubicBezTo>
                    <a:pt x="1257085" y="1492534"/>
                    <a:pt x="1250780" y="1492303"/>
                    <a:pt x="1239779" y="1493874"/>
                  </a:cubicBezTo>
                  <a:cubicBezTo>
                    <a:pt x="1221552" y="1499950"/>
                    <a:pt x="1244175" y="1492775"/>
                    <a:pt x="1218514" y="1499190"/>
                  </a:cubicBezTo>
                  <a:cubicBezTo>
                    <a:pt x="1215796" y="1499870"/>
                    <a:pt x="1213198" y="1500962"/>
                    <a:pt x="1210540" y="1501848"/>
                  </a:cubicBezTo>
                  <a:cubicBezTo>
                    <a:pt x="1194990" y="1517398"/>
                    <a:pt x="1202462" y="1511664"/>
                    <a:pt x="1189275" y="1520455"/>
                  </a:cubicBezTo>
                  <a:cubicBezTo>
                    <a:pt x="1175093" y="1541727"/>
                    <a:pt x="1193709" y="1516020"/>
                    <a:pt x="1175984" y="1533746"/>
                  </a:cubicBezTo>
                  <a:cubicBezTo>
                    <a:pt x="1173725" y="1536005"/>
                    <a:pt x="1172927" y="1539462"/>
                    <a:pt x="1170668" y="1541721"/>
                  </a:cubicBezTo>
                  <a:cubicBezTo>
                    <a:pt x="1168409" y="1543980"/>
                    <a:pt x="1165147" y="1544992"/>
                    <a:pt x="1162693" y="1547037"/>
                  </a:cubicBezTo>
                  <a:cubicBezTo>
                    <a:pt x="1159805" y="1549443"/>
                    <a:pt x="1157778" y="1552826"/>
                    <a:pt x="1154719" y="1555011"/>
                  </a:cubicBezTo>
                  <a:cubicBezTo>
                    <a:pt x="1151494" y="1557314"/>
                    <a:pt x="1147527" y="1558362"/>
                    <a:pt x="1144086" y="1560328"/>
                  </a:cubicBezTo>
                  <a:cubicBezTo>
                    <a:pt x="1141312" y="1561913"/>
                    <a:pt x="1138770" y="1563872"/>
                    <a:pt x="1136112" y="1565644"/>
                  </a:cubicBezTo>
                  <a:cubicBezTo>
                    <a:pt x="1125520" y="1581529"/>
                    <a:pt x="1137089" y="1567714"/>
                    <a:pt x="1122821" y="1576276"/>
                  </a:cubicBezTo>
                  <a:cubicBezTo>
                    <a:pt x="1120672" y="1577566"/>
                    <a:pt x="1119654" y="1580304"/>
                    <a:pt x="1117505" y="1581593"/>
                  </a:cubicBezTo>
                  <a:cubicBezTo>
                    <a:pt x="1102649" y="1590507"/>
                    <a:pt x="1100606" y="1590770"/>
                    <a:pt x="1088265" y="1594883"/>
                  </a:cubicBezTo>
                  <a:cubicBezTo>
                    <a:pt x="1086493" y="1596655"/>
                    <a:pt x="1084988" y="1598743"/>
                    <a:pt x="1082949" y="1600200"/>
                  </a:cubicBezTo>
                  <a:cubicBezTo>
                    <a:pt x="1059785" y="1616746"/>
                    <a:pt x="1079245" y="1600853"/>
                    <a:pt x="1059026" y="1613490"/>
                  </a:cubicBezTo>
                  <a:cubicBezTo>
                    <a:pt x="1044781" y="1622393"/>
                    <a:pt x="1051076" y="1620684"/>
                    <a:pt x="1037761" y="1632097"/>
                  </a:cubicBezTo>
                  <a:cubicBezTo>
                    <a:pt x="1028243" y="1640255"/>
                    <a:pt x="1030468" y="1635188"/>
                    <a:pt x="1019154" y="1642730"/>
                  </a:cubicBezTo>
                  <a:cubicBezTo>
                    <a:pt x="1017069" y="1644120"/>
                    <a:pt x="1015794" y="1646480"/>
                    <a:pt x="1013837" y="1648046"/>
                  </a:cubicBezTo>
                  <a:cubicBezTo>
                    <a:pt x="1011342" y="1650042"/>
                    <a:pt x="1008288" y="1651283"/>
                    <a:pt x="1005863" y="1653362"/>
                  </a:cubicBezTo>
                  <a:cubicBezTo>
                    <a:pt x="1002057" y="1656624"/>
                    <a:pt x="999240" y="1660988"/>
                    <a:pt x="995230" y="1663995"/>
                  </a:cubicBezTo>
                  <a:cubicBezTo>
                    <a:pt x="991686" y="1666653"/>
                    <a:pt x="988001" y="1669133"/>
                    <a:pt x="984598" y="1671969"/>
                  </a:cubicBezTo>
                  <a:cubicBezTo>
                    <a:pt x="982672" y="1673574"/>
                    <a:pt x="981523" y="1676165"/>
                    <a:pt x="979281" y="1677286"/>
                  </a:cubicBezTo>
                  <a:cubicBezTo>
                    <a:pt x="976014" y="1678920"/>
                    <a:pt x="972193" y="1679058"/>
                    <a:pt x="968649" y="1679944"/>
                  </a:cubicBezTo>
                  <a:cubicBezTo>
                    <a:pt x="956244" y="1679058"/>
                    <a:pt x="943541" y="1680135"/>
                    <a:pt x="931435" y="1677286"/>
                  </a:cubicBezTo>
                  <a:cubicBezTo>
                    <a:pt x="927776" y="1676425"/>
                    <a:pt x="926349" y="1671718"/>
                    <a:pt x="923461" y="1669311"/>
                  </a:cubicBezTo>
                  <a:cubicBezTo>
                    <a:pt x="921007" y="1667266"/>
                    <a:pt x="917940" y="1666040"/>
                    <a:pt x="915486" y="1663995"/>
                  </a:cubicBezTo>
                  <a:cubicBezTo>
                    <a:pt x="912598" y="1661589"/>
                    <a:pt x="910571" y="1658206"/>
                    <a:pt x="907512" y="1656021"/>
                  </a:cubicBezTo>
                  <a:cubicBezTo>
                    <a:pt x="904287" y="1653718"/>
                    <a:pt x="900239" y="1652804"/>
                    <a:pt x="896879" y="1650704"/>
                  </a:cubicBezTo>
                  <a:cubicBezTo>
                    <a:pt x="878807" y="1639409"/>
                    <a:pt x="894270" y="1644736"/>
                    <a:pt x="875614" y="1640072"/>
                  </a:cubicBezTo>
                  <a:cubicBezTo>
                    <a:pt x="844013" y="1619004"/>
                    <a:pt x="873075" y="1635796"/>
                    <a:pt x="849033" y="1626781"/>
                  </a:cubicBezTo>
                  <a:cubicBezTo>
                    <a:pt x="825796" y="1618067"/>
                    <a:pt x="852117" y="1624459"/>
                    <a:pt x="825109" y="1616148"/>
                  </a:cubicBezTo>
                  <a:cubicBezTo>
                    <a:pt x="818126" y="1613999"/>
                    <a:pt x="803844" y="1610832"/>
                    <a:pt x="803844" y="1610832"/>
                  </a:cubicBezTo>
                  <a:cubicBezTo>
                    <a:pt x="768556" y="1593188"/>
                    <a:pt x="812635" y="1614601"/>
                    <a:pt x="785237" y="1602858"/>
                  </a:cubicBezTo>
                  <a:cubicBezTo>
                    <a:pt x="781595" y="1601297"/>
                    <a:pt x="778045" y="1599507"/>
                    <a:pt x="774605" y="1597541"/>
                  </a:cubicBezTo>
                  <a:cubicBezTo>
                    <a:pt x="771831" y="1595956"/>
                    <a:pt x="769567" y="1593483"/>
                    <a:pt x="766630" y="1592225"/>
                  </a:cubicBezTo>
                  <a:cubicBezTo>
                    <a:pt x="763272" y="1590786"/>
                    <a:pt x="759497" y="1590617"/>
                    <a:pt x="755998" y="1589567"/>
                  </a:cubicBezTo>
                  <a:cubicBezTo>
                    <a:pt x="750630" y="1587957"/>
                    <a:pt x="745365" y="1586023"/>
                    <a:pt x="740049" y="1584251"/>
                  </a:cubicBezTo>
                  <a:cubicBezTo>
                    <a:pt x="737391" y="1583365"/>
                    <a:pt x="734839" y="1582054"/>
                    <a:pt x="732075" y="1581593"/>
                  </a:cubicBezTo>
                  <a:cubicBezTo>
                    <a:pt x="724105" y="1580264"/>
                    <a:pt x="707196" y="1578297"/>
                    <a:pt x="700177" y="1573618"/>
                  </a:cubicBezTo>
                  <a:cubicBezTo>
                    <a:pt x="694861" y="1570074"/>
                    <a:pt x="688746" y="1567504"/>
                    <a:pt x="684228" y="1562986"/>
                  </a:cubicBezTo>
                  <a:cubicBezTo>
                    <a:pt x="682456" y="1561214"/>
                    <a:pt x="681154" y="1558790"/>
                    <a:pt x="678912" y="1557669"/>
                  </a:cubicBezTo>
                  <a:cubicBezTo>
                    <a:pt x="673900" y="1555163"/>
                    <a:pt x="667626" y="1555461"/>
                    <a:pt x="662963" y="1552353"/>
                  </a:cubicBezTo>
                  <a:cubicBezTo>
                    <a:pt x="660305" y="1550581"/>
                    <a:pt x="657925" y="1548295"/>
                    <a:pt x="654988" y="1547037"/>
                  </a:cubicBezTo>
                  <a:cubicBezTo>
                    <a:pt x="651630" y="1545598"/>
                    <a:pt x="647855" y="1545429"/>
                    <a:pt x="644356" y="1544379"/>
                  </a:cubicBezTo>
                  <a:cubicBezTo>
                    <a:pt x="638988" y="1542769"/>
                    <a:pt x="633610" y="1541143"/>
                    <a:pt x="628407" y="1539062"/>
                  </a:cubicBezTo>
                  <a:cubicBezTo>
                    <a:pt x="624728" y="1537590"/>
                    <a:pt x="621417" y="1535307"/>
                    <a:pt x="617775" y="1533746"/>
                  </a:cubicBezTo>
                  <a:cubicBezTo>
                    <a:pt x="615199" y="1532642"/>
                    <a:pt x="612376" y="1532192"/>
                    <a:pt x="609800" y="1531088"/>
                  </a:cubicBezTo>
                  <a:cubicBezTo>
                    <a:pt x="606158" y="1529527"/>
                    <a:pt x="602927" y="1527025"/>
                    <a:pt x="599168" y="1525772"/>
                  </a:cubicBezTo>
                  <a:cubicBezTo>
                    <a:pt x="592236" y="1523461"/>
                    <a:pt x="577902" y="1520455"/>
                    <a:pt x="577902" y="1520455"/>
                  </a:cubicBezTo>
                  <a:cubicBezTo>
                    <a:pt x="575244" y="1518683"/>
                    <a:pt x="572959" y="1516149"/>
                    <a:pt x="569928" y="1515139"/>
                  </a:cubicBezTo>
                  <a:cubicBezTo>
                    <a:pt x="542359" y="1505950"/>
                    <a:pt x="564641" y="1517808"/>
                    <a:pt x="543347" y="1509823"/>
                  </a:cubicBezTo>
                  <a:cubicBezTo>
                    <a:pt x="539637" y="1508432"/>
                    <a:pt x="536438" y="1505861"/>
                    <a:pt x="532714" y="1504507"/>
                  </a:cubicBezTo>
                  <a:cubicBezTo>
                    <a:pt x="526652" y="1502303"/>
                    <a:pt x="520096" y="1501586"/>
                    <a:pt x="514107" y="1499190"/>
                  </a:cubicBezTo>
                  <a:cubicBezTo>
                    <a:pt x="493475" y="1490937"/>
                    <a:pt x="473450" y="1481232"/>
                    <a:pt x="452970" y="1472609"/>
                  </a:cubicBezTo>
                  <a:cubicBezTo>
                    <a:pt x="432075" y="1463811"/>
                    <a:pt x="391559" y="1448174"/>
                    <a:pt x="370568" y="1440711"/>
                  </a:cubicBezTo>
                  <a:cubicBezTo>
                    <a:pt x="344958" y="1431605"/>
                    <a:pt x="319192" y="1422945"/>
                    <a:pt x="293481" y="1414130"/>
                  </a:cubicBezTo>
                  <a:cubicBezTo>
                    <a:pt x="288180" y="1412313"/>
                    <a:pt x="282545" y="1411320"/>
                    <a:pt x="277533" y="1408814"/>
                  </a:cubicBezTo>
                  <a:cubicBezTo>
                    <a:pt x="272217" y="1406156"/>
                    <a:pt x="266981" y="1403330"/>
                    <a:pt x="261584" y="1400839"/>
                  </a:cubicBezTo>
                  <a:cubicBezTo>
                    <a:pt x="255457" y="1398011"/>
                    <a:pt x="249012" y="1395883"/>
                    <a:pt x="242977" y="1392865"/>
                  </a:cubicBezTo>
                  <a:cubicBezTo>
                    <a:pt x="236588" y="1389670"/>
                    <a:pt x="230856" y="1385226"/>
                    <a:pt x="224370" y="1382232"/>
                  </a:cubicBezTo>
                  <a:cubicBezTo>
                    <a:pt x="219282" y="1379884"/>
                    <a:pt x="213523" y="1379235"/>
                    <a:pt x="208421" y="1376916"/>
                  </a:cubicBezTo>
                  <a:cubicBezTo>
                    <a:pt x="165695" y="1357495"/>
                    <a:pt x="234477" y="1382554"/>
                    <a:pt x="173865" y="1358309"/>
                  </a:cubicBezTo>
                  <a:cubicBezTo>
                    <a:pt x="169435" y="1356537"/>
                    <a:pt x="165101" y="1354502"/>
                    <a:pt x="160575" y="1352993"/>
                  </a:cubicBezTo>
                  <a:cubicBezTo>
                    <a:pt x="148890" y="1349098"/>
                    <a:pt x="150182" y="1352266"/>
                    <a:pt x="139309" y="1345018"/>
                  </a:cubicBezTo>
                  <a:cubicBezTo>
                    <a:pt x="134589" y="1341871"/>
                    <a:pt x="130739" y="1337533"/>
                    <a:pt x="126019" y="1334386"/>
                  </a:cubicBezTo>
                  <a:cubicBezTo>
                    <a:pt x="114838" y="1326932"/>
                    <a:pt x="107208" y="1328075"/>
                    <a:pt x="94121" y="1321095"/>
                  </a:cubicBezTo>
                  <a:cubicBezTo>
                    <a:pt x="87396" y="1317508"/>
                    <a:pt x="81856" y="1312032"/>
                    <a:pt x="75514" y="1307804"/>
                  </a:cubicBezTo>
                  <a:cubicBezTo>
                    <a:pt x="65505" y="1301131"/>
                    <a:pt x="61721" y="1299579"/>
                    <a:pt x="51591" y="1294514"/>
                  </a:cubicBezTo>
                  <a:cubicBezTo>
                    <a:pt x="36109" y="1273872"/>
                    <a:pt x="47494" y="1289617"/>
                    <a:pt x="25009" y="1254641"/>
                  </a:cubicBezTo>
                  <a:cubicBezTo>
                    <a:pt x="23282" y="1251954"/>
                    <a:pt x="21465" y="1249325"/>
                    <a:pt x="19693" y="1246667"/>
                  </a:cubicBezTo>
                  <a:lnTo>
                    <a:pt x="14377" y="1238693"/>
                  </a:lnTo>
                  <a:cubicBezTo>
                    <a:pt x="13491" y="1234263"/>
                    <a:pt x="12908" y="1229761"/>
                    <a:pt x="11719" y="1225402"/>
                  </a:cubicBezTo>
                  <a:cubicBezTo>
                    <a:pt x="10244" y="1219996"/>
                    <a:pt x="6402" y="1209453"/>
                    <a:pt x="6402" y="1209453"/>
                  </a:cubicBezTo>
                  <a:cubicBezTo>
                    <a:pt x="-1707" y="1136473"/>
                    <a:pt x="-348" y="1155556"/>
                    <a:pt x="1086" y="1020725"/>
                  </a:cubicBezTo>
                  <a:cubicBezTo>
                    <a:pt x="1388" y="992318"/>
                    <a:pt x="3265" y="963900"/>
                    <a:pt x="6402" y="935665"/>
                  </a:cubicBezTo>
                  <a:cubicBezTo>
                    <a:pt x="6840" y="931726"/>
                    <a:pt x="10158" y="928674"/>
                    <a:pt x="11719" y="925032"/>
                  </a:cubicBezTo>
                  <a:cubicBezTo>
                    <a:pt x="15478" y="916261"/>
                    <a:pt x="18083" y="906986"/>
                    <a:pt x="22351" y="898451"/>
                  </a:cubicBezTo>
                  <a:lnTo>
                    <a:pt x="35642" y="871869"/>
                  </a:lnTo>
                  <a:cubicBezTo>
                    <a:pt x="37414" y="868325"/>
                    <a:pt x="38581" y="864407"/>
                    <a:pt x="40958" y="861237"/>
                  </a:cubicBezTo>
                  <a:cubicBezTo>
                    <a:pt x="43616" y="857693"/>
                    <a:pt x="46811" y="854493"/>
                    <a:pt x="48933" y="850604"/>
                  </a:cubicBezTo>
                  <a:cubicBezTo>
                    <a:pt x="68373" y="814964"/>
                    <a:pt x="46476" y="845904"/>
                    <a:pt x="64881" y="821365"/>
                  </a:cubicBezTo>
                  <a:cubicBezTo>
                    <a:pt x="69554" y="807350"/>
                    <a:pt x="64452" y="818690"/>
                    <a:pt x="75514" y="805416"/>
                  </a:cubicBezTo>
                  <a:cubicBezTo>
                    <a:pt x="81981" y="797655"/>
                    <a:pt x="87879" y="789437"/>
                    <a:pt x="94121" y="781493"/>
                  </a:cubicBezTo>
                  <a:cubicBezTo>
                    <a:pt x="100882" y="772888"/>
                    <a:pt x="106929" y="764616"/>
                    <a:pt x="115386" y="757569"/>
                  </a:cubicBezTo>
                  <a:cubicBezTo>
                    <a:pt x="122193" y="751897"/>
                    <a:pt x="129628" y="747023"/>
                    <a:pt x="136651" y="741621"/>
                  </a:cubicBezTo>
                  <a:cubicBezTo>
                    <a:pt x="141148" y="738162"/>
                    <a:pt x="146795" y="735709"/>
                    <a:pt x="149942" y="730988"/>
                  </a:cubicBezTo>
                  <a:cubicBezTo>
                    <a:pt x="155028" y="723359"/>
                    <a:pt x="156430" y="719340"/>
                    <a:pt x="165891" y="715039"/>
                  </a:cubicBezTo>
                  <a:cubicBezTo>
                    <a:pt x="171763" y="712370"/>
                    <a:pt x="178296" y="711495"/>
                    <a:pt x="184498" y="709723"/>
                  </a:cubicBezTo>
                  <a:cubicBezTo>
                    <a:pt x="189814" y="706179"/>
                    <a:pt x="195929" y="703608"/>
                    <a:pt x="200447" y="699090"/>
                  </a:cubicBezTo>
                  <a:cubicBezTo>
                    <a:pt x="203105" y="696432"/>
                    <a:pt x="205135" y="692941"/>
                    <a:pt x="208421" y="691116"/>
                  </a:cubicBezTo>
                  <a:cubicBezTo>
                    <a:pt x="213320" y="688395"/>
                    <a:pt x="219054" y="687572"/>
                    <a:pt x="224370" y="685800"/>
                  </a:cubicBezTo>
                  <a:cubicBezTo>
                    <a:pt x="226142" y="684028"/>
                    <a:pt x="227537" y="681772"/>
                    <a:pt x="229686" y="680483"/>
                  </a:cubicBezTo>
                  <a:cubicBezTo>
                    <a:pt x="232089" y="679041"/>
                    <a:pt x="235473" y="679575"/>
                    <a:pt x="237661" y="677825"/>
                  </a:cubicBezTo>
                  <a:cubicBezTo>
                    <a:pt x="240156" y="675829"/>
                    <a:pt x="240523" y="671896"/>
                    <a:pt x="242977" y="669851"/>
                  </a:cubicBezTo>
                  <a:cubicBezTo>
                    <a:pt x="246021" y="667314"/>
                    <a:pt x="250515" y="667009"/>
                    <a:pt x="253609" y="664534"/>
                  </a:cubicBezTo>
                  <a:cubicBezTo>
                    <a:pt x="259480" y="659837"/>
                    <a:pt x="269558" y="648586"/>
                    <a:pt x="269558" y="648586"/>
                  </a:cubicBezTo>
                  <a:cubicBezTo>
                    <a:pt x="271330" y="644156"/>
                    <a:pt x="272937" y="639655"/>
                    <a:pt x="274875" y="635295"/>
                  </a:cubicBezTo>
                  <a:cubicBezTo>
                    <a:pt x="276484" y="631674"/>
                    <a:pt x="280039" y="628622"/>
                    <a:pt x="280191" y="624662"/>
                  </a:cubicBezTo>
                  <a:cubicBezTo>
                    <a:pt x="280941" y="605163"/>
                    <a:pt x="279612" y="585585"/>
                    <a:pt x="277533" y="566183"/>
                  </a:cubicBezTo>
                  <a:cubicBezTo>
                    <a:pt x="277035" y="561536"/>
                    <a:pt x="271136" y="548571"/>
                    <a:pt x="269558" y="542260"/>
                  </a:cubicBezTo>
                  <a:cubicBezTo>
                    <a:pt x="268672" y="538716"/>
                    <a:pt x="267692" y="535194"/>
                    <a:pt x="266900" y="531628"/>
                  </a:cubicBezTo>
                  <a:cubicBezTo>
                    <a:pt x="265920" y="527218"/>
                    <a:pt x="265338" y="522720"/>
                    <a:pt x="264242" y="518337"/>
                  </a:cubicBezTo>
                  <a:cubicBezTo>
                    <a:pt x="262286" y="510513"/>
                    <a:pt x="260073" y="507339"/>
                    <a:pt x="256268" y="499730"/>
                  </a:cubicBezTo>
                  <a:cubicBezTo>
                    <a:pt x="254441" y="490598"/>
                    <a:pt x="253453" y="484563"/>
                    <a:pt x="250951" y="475807"/>
                  </a:cubicBezTo>
                  <a:cubicBezTo>
                    <a:pt x="250181" y="473113"/>
                    <a:pt x="249179" y="470490"/>
                    <a:pt x="248293" y="467832"/>
                  </a:cubicBezTo>
                  <a:cubicBezTo>
                    <a:pt x="249743" y="437372"/>
                    <a:pt x="246704" y="424394"/>
                    <a:pt x="253609" y="401379"/>
                  </a:cubicBezTo>
                  <a:cubicBezTo>
                    <a:pt x="255219" y="396011"/>
                    <a:pt x="255818" y="390093"/>
                    <a:pt x="258926" y="385430"/>
                  </a:cubicBezTo>
                  <a:cubicBezTo>
                    <a:pt x="260698" y="382772"/>
                    <a:pt x="261584" y="379227"/>
                    <a:pt x="264242" y="377455"/>
                  </a:cubicBezTo>
                  <a:cubicBezTo>
                    <a:pt x="267282" y="375428"/>
                    <a:pt x="271300" y="375550"/>
                    <a:pt x="274875" y="374797"/>
                  </a:cubicBezTo>
                  <a:cubicBezTo>
                    <a:pt x="288138" y="372005"/>
                    <a:pt x="301598" y="370110"/>
                    <a:pt x="314747" y="366823"/>
                  </a:cubicBezTo>
                  <a:cubicBezTo>
                    <a:pt x="318291" y="365937"/>
                    <a:pt x="321880" y="365215"/>
                    <a:pt x="325379" y="364165"/>
                  </a:cubicBezTo>
                  <a:cubicBezTo>
                    <a:pt x="330747" y="362555"/>
                    <a:pt x="335775" y="359605"/>
                    <a:pt x="341328" y="358848"/>
                  </a:cubicBezTo>
                  <a:cubicBezTo>
                    <a:pt x="355402" y="356929"/>
                    <a:pt x="369692" y="357239"/>
                    <a:pt x="383858" y="356190"/>
                  </a:cubicBezTo>
                  <a:cubicBezTo>
                    <a:pt x="460678" y="350500"/>
                    <a:pt x="346493" y="356428"/>
                    <a:pt x="474235" y="350874"/>
                  </a:cubicBezTo>
                  <a:cubicBezTo>
                    <a:pt x="484868" y="349102"/>
                    <a:pt x="495538" y="347545"/>
                    <a:pt x="506133" y="345558"/>
                  </a:cubicBezTo>
                  <a:cubicBezTo>
                    <a:pt x="599649" y="328023"/>
                    <a:pt x="531010" y="339639"/>
                    <a:pt x="575244" y="332267"/>
                  </a:cubicBezTo>
                  <a:cubicBezTo>
                    <a:pt x="604861" y="317460"/>
                    <a:pt x="567544" y="335156"/>
                    <a:pt x="596509" y="324293"/>
                  </a:cubicBezTo>
                  <a:cubicBezTo>
                    <a:pt x="600219" y="322901"/>
                    <a:pt x="603521" y="320585"/>
                    <a:pt x="607142" y="318976"/>
                  </a:cubicBezTo>
                  <a:cubicBezTo>
                    <a:pt x="611502" y="317038"/>
                    <a:pt x="616262" y="315977"/>
                    <a:pt x="620433" y="313660"/>
                  </a:cubicBezTo>
                  <a:cubicBezTo>
                    <a:pt x="624306" y="311509"/>
                    <a:pt x="627238" y="307918"/>
                    <a:pt x="631065" y="305686"/>
                  </a:cubicBezTo>
                  <a:cubicBezTo>
                    <a:pt x="637910" y="301693"/>
                    <a:pt x="645736" y="299449"/>
                    <a:pt x="652330" y="295053"/>
                  </a:cubicBezTo>
                  <a:cubicBezTo>
                    <a:pt x="660305" y="289737"/>
                    <a:pt x="668091" y="284127"/>
                    <a:pt x="676254" y="279104"/>
                  </a:cubicBezTo>
                  <a:cubicBezTo>
                    <a:pt x="682291" y="275389"/>
                    <a:pt x="693880" y="270762"/>
                    <a:pt x="700177" y="268472"/>
                  </a:cubicBezTo>
                  <a:cubicBezTo>
                    <a:pt x="705444" y="266557"/>
                    <a:pt x="711024" y="265474"/>
                    <a:pt x="716126" y="263155"/>
                  </a:cubicBezTo>
                  <a:cubicBezTo>
                    <a:pt x="750638" y="247467"/>
                    <a:pt x="714307" y="260217"/>
                    <a:pt x="737391" y="252523"/>
                  </a:cubicBezTo>
                  <a:lnTo>
                    <a:pt x="753340" y="241890"/>
                  </a:lnTo>
                  <a:cubicBezTo>
                    <a:pt x="755998" y="240118"/>
                    <a:pt x="758820" y="238570"/>
                    <a:pt x="761314" y="236574"/>
                  </a:cubicBezTo>
                  <a:cubicBezTo>
                    <a:pt x="765744" y="233030"/>
                    <a:pt x="769940" y="229170"/>
                    <a:pt x="774605" y="225941"/>
                  </a:cubicBezTo>
                  <a:cubicBezTo>
                    <a:pt x="781478" y="221183"/>
                    <a:pt x="788915" y="217288"/>
                    <a:pt x="795870" y="212651"/>
                  </a:cubicBezTo>
                  <a:cubicBezTo>
                    <a:pt x="799556" y="210194"/>
                    <a:pt x="802745" y="207024"/>
                    <a:pt x="806502" y="204676"/>
                  </a:cubicBezTo>
                  <a:cubicBezTo>
                    <a:pt x="809862" y="202576"/>
                    <a:pt x="813694" y="201326"/>
                    <a:pt x="817135" y="199360"/>
                  </a:cubicBezTo>
                  <a:cubicBezTo>
                    <a:pt x="843436" y="184332"/>
                    <a:pt x="803608" y="204793"/>
                    <a:pt x="835742" y="188728"/>
                  </a:cubicBezTo>
                  <a:cubicBezTo>
                    <a:pt x="859499" y="164971"/>
                    <a:pt x="832148" y="191540"/>
                    <a:pt x="859665" y="167462"/>
                  </a:cubicBezTo>
                  <a:cubicBezTo>
                    <a:pt x="862494" y="164987"/>
                    <a:pt x="864846" y="162003"/>
                    <a:pt x="867640" y="159488"/>
                  </a:cubicBezTo>
                  <a:cubicBezTo>
                    <a:pt x="873712" y="154023"/>
                    <a:pt x="880175" y="149004"/>
                    <a:pt x="886247" y="143539"/>
                  </a:cubicBezTo>
                  <a:cubicBezTo>
                    <a:pt x="889041" y="141024"/>
                    <a:pt x="891367" y="138011"/>
                    <a:pt x="894221" y="135565"/>
                  </a:cubicBezTo>
                  <a:cubicBezTo>
                    <a:pt x="897585" y="132682"/>
                    <a:pt x="901249" y="130165"/>
                    <a:pt x="904854" y="127590"/>
                  </a:cubicBezTo>
                  <a:cubicBezTo>
                    <a:pt x="907453" y="125733"/>
                    <a:pt x="910403" y="124353"/>
                    <a:pt x="912828" y="122274"/>
                  </a:cubicBezTo>
                  <a:cubicBezTo>
                    <a:pt x="916634" y="119012"/>
                    <a:pt x="919715" y="114971"/>
                    <a:pt x="923461" y="111641"/>
                  </a:cubicBezTo>
                  <a:cubicBezTo>
                    <a:pt x="925981" y="109401"/>
                    <a:pt x="939500" y="98306"/>
                    <a:pt x="944726" y="95693"/>
                  </a:cubicBezTo>
                  <a:cubicBezTo>
                    <a:pt x="948994" y="93559"/>
                    <a:pt x="953815" y="92638"/>
                    <a:pt x="958016" y="90376"/>
                  </a:cubicBezTo>
                  <a:cubicBezTo>
                    <a:pt x="991623" y="72279"/>
                    <a:pt x="968010" y="80842"/>
                    <a:pt x="987256" y="74428"/>
                  </a:cubicBezTo>
                  <a:cubicBezTo>
                    <a:pt x="1002578" y="64211"/>
                    <a:pt x="987799" y="73055"/>
                    <a:pt x="1003205" y="66453"/>
                  </a:cubicBezTo>
                  <a:cubicBezTo>
                    <a:pt x="1006847" y="64892"/>
                    <a:pt x="1010113" y="62491"/>
                    <a:pt x="1013837" y="61137"/>
                  </a:cubicBezTo>
                  <a:cubicBezTo>
                    <a:pt x="1022926" y="57832"/>
                    <a:pt x="1038364" y="53964"/>
                    <a:pt x="1048393" y="53162"/>
                  </a:cubicBezTo>
                  <a:cubicBezTo>
                    <a:pt x="1065198" y="51817"/>
                    <a:pt x="1082063" y="51390"/>
                    <a:pt x="1098898" y="50504"/>
                  </a:cubicBezTo>
                  <a:cubicBezTo>
                    <a:pt x="1146233" y="36980"/>
                    <a:pt x="1086897" y="52904"/>
                    <a:pt x="1138770" y="42530"/>
                  </a:cubicBezTo>
                  <a:cubicBezTo>
                    <a:pt x="1145095" y="41265"/>
                    <a:pt x="1151092" y="38665"/>
                    <a:pt x="1157377" y="37214"/>
                  </a:cubicBezTo>
                  <a:cubicBezTo>
                    <a:pt x="1175110" y="33121"/>
                    <a:pt x="1196010" y="33043"/>
                    <a:pt x="1213198" y="31897"/>
                  </a:cubicBezTo>
                  <a:lnTo>
                    <a:pt x="1255728" y="23923"/>
                  </a:lnTo>
                  <a:cubicBezTo>
                    <a:pt x="1266339" y="22028"/>
                    <a:pt x="1287626" y="18607"/>
                    <a:pt x="1287626" y="18607"/>
                  </a:cubicBezTo>
                  <a:cubicBezTo>
                    <a:pt x="1292942" y="16835"/>
                    <a:pt x="1298091" y="14445"/>
                    <a:pt x="1303575" y="13290"/>
                  </a:cubicBezTo>
                  <a:cubicBezTo>
                    <a:pt x="1323761" y="9040"/>
                    <a:pt x="1341901" y="7687"/>
                    <a:pt x="1362054" y="5316"/>
                  </a:cubicBezTo>
                  <a:cubicBezTo>
                    <a:pt x="1404703" y="299"/>
                    <a:pt x="1360569" y="4933"/>
                    <a:pt x="1409900" y="0"/>
                  </a:cubicBezTo>
                  <a:cubicBezTo>
                    <a:pt x="1585008" y="3648"/>
                    <a:pt x="1486446" y="-1374"/>
                    <a:pt x="1566730" y="5316"/>
                  </a:cubicBezTo>
                  <a:cubicBezTo>
                    <a:pt x="1623040" y="10008"/>
                    <a:pt x="1580537" y="5380"/>
                    <a:pt x="1643816" y="13290"/>
                  </a:cubicBezTo>
                  <a:lnTo>
                    <a:pt x="1665081" y="15948"/>
                  </a:lnTo>
                  <a:cubicBezTo>
                    <a:pt x="1685456" y="21043"/>
                    <a:pt x="1665645" y="15580"/>
                    <a:pt x="1689005" y="23923"/>
                  </a:cubicBezTo>
                  <a:cubicBezTo>
                    <a:pt x="1696921" y="26750"/>
                    <a:pt x="1705002" y="29099"/>
                    <a:pt x="1712928" y="31897"/>
                  </a:cubicBezTo>
                  <a:cubicBezTo>
                    <a:pt x="1720067" y="34417"/>
                    <a:pt x="1726849" y="38036"/>
                    <a:pt x="1734193" y="39872"/>
                  </a:cubicBezTo>
                  <a:cubicBezTo>
                    <a:pt x="1744650" y="42486"/>
                    <a:pt x="1755458" y="43416"/>
                    <a:pt x="1766091" y="45188"/>
                  </a:cubicBezTo>
                  <a:cubicBezTo>
                    <a:pt x="1810249" y="59908"/>
                    <a:pt x="1792225" y="55732"/>
                    <a:pt x="1819254" y="61137"/>
                  </a:cubicBezTo>
                  <a:lnTo>
                    <a:pt x="1864442" y="87718"/>
                  </a:lnTo>
                  <a:cubicBezTo>
                    <a:pt x="1870612" y="91317"/>
                    <a:pt x="1876659" y="95156"/>
                    <a:pt x="1883049" y="98351"/>
                  </a:cubicBezTo>
                  <a:cubicBezTo>
                    <a:pt x="1913337" y="113494"/>
                    <a:pt x="1895145" y="102814"/>
                    <a:pt x="1914947" y="116958"/>
                  </a:cubicBezTo>
                  <a:cubicBezTo>
                    <a:pt x="1917546" y="118815"/>
                    <a:pt x="1920547" y="120137"/>
                    <a:pt x="1922921" y="122274"/>
                  </a:cubicBezTo>
                  <a:cubicBezTo>
                    <a:pt x="1968560" y="163349"/>
                    <a:pt x="1924195" y="124098"/>
                    <a:pt x="1949502" y="151514"/>
                  </a:cubicBezTo>
                  <a:cubicBezTo>
                    <a:pt x="1957151" y="159801"/>
                    <a:pt x="1965451" y="167463"/>
                    <a:pt x="1973426" y="175437"/>
                  </a:cubicBezTo>
                  <a:cubicBezTo>
                    <a:pt x="1976084" y="178095"/>
                    <a:pt x="1978177" y="181477"/>
                    <a:pt x="1981400" y="183411"/>
                  </a:cubicBezTo>
                  <a:cubicBezTo>
                    <a:pt x="1985830" y="186069"/>
                    <a:pt x="1990392" y="188520"/>
                    <a:pt x="1994691" y="191386"/>
                  </a:cubicBezTo>
                  <a:cubicBezTo>
                    <a:pt x="1998377" y="193843"/>
                    <a:pt x="2001920" y="196524"/>
                    <a:pt x="2005323" y="199360"/>
                  </a:cubicBezTo>
                  <a:cubicBezTo>
                    <a:pt x="2007248" y="200964"/>
                    <a:pt x="2008464" y="203433"/>
                    <a:pt x="2010640" y="204676"/>
                  </a:cubicBezTo>
                  <a:cubicBezTo>
                    <a:pt x="2022292" y="211334"/>
                    <a:pt x="2023153" y="208848"/>
                    <a:pt x="2034563" y="212651"/>
                  </a:cubicBezTo>
                  <a:cubicBezTo>
                    <a:pt x="2039090" y="214160"/>
                    <a:pt x="2043327" y="216458"/>
                    <a:pt x="2047854" y="217967"/>
                  </a:cubicBezTo>
                  <a:cubicBezTo>
                    <a:pt x="2053974" y="220007"/>
                    <a:pt x="2060296" y="221386"/>
                    <a:pt x="2066461" y="223283"/>
                  </a:cubicBezTo>
                  <a:cubicBezTo>
                    <a:pt x="2071817" y="224931"/>
                    <a:pt x="2077042" y="226990"/>
                    <a:pt x="2082409" y="228600"/>
                  </a:cubicBezTo>
                  <a:cubicBezTo>
                    <a:pt x="2094766" y="232307"/>
                    <a:pt x="2107218" y="235688"/>
                    <a:pt x="2119623" y="239232"/>
                  </a:cubicBezTo>
                  <a:cubicBezTo>
                    <a:pt x="2125825" y="241004"/>
                    <a:pt x="2131905" y="243283"/>
                    <a:pt x="2138230" y="244548"/>
                  </a:cubicBezTo>
                  <a:cubicBezTo>
                    <a:pt x="2180409" y="252985"/>
                    <a:pt x="2149312" y="247276"/>
                    <a:pt x="2183419" y="252523"/>
                  </a:cubicBezTo>
                  <a:cubicBezTo>
                    <a:pt x="2188746" y="253342"/>
                    <a:pt x="2194020" y="254513"/>
                    <a:pt x="2199368" y="255181"/>
                  </a:cubicBezTo>
                  <a:cubicBezTo>
                    <a:pt x="2208204" y="256285"/>
                    <a:pt x="2217089" y="256953"/>
                    <a:pt x="2225949" y="257839"/>
                  </a:cubicBezTo>
                  <a:cubicBezTo>
                    <a:pt x="2264049" y="256067"/>
                    <a:pt x="2302245" y="255757"/>
                    <a:pt x="2340249" y="252523"/>
                  </a:cubicBezTo>
                  <a:cubicBezTo>
                    <a:pt x="2344197" y="252187"/>
                    <a:pt x="2347239" y="248768"/>
                    <a:pt x="2350881" y="247207"/>
                  </a:cubicBezTo>
                  <a:cubicBezTo>
                    <a:pt x="2361571" y="242625"/>
                    <a:pt x="2373032" y="233473"/>
                    <a:pt x="2380121" y="231258"/>
                  </a:cubicBezTo>
                  <a:close/>
                </a:path>
              </a:pathLst>
            </a:cu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2" name="Freeform 891"/>
            <p:cNvSpPr/>
            <p:nvPr/>
          </p:nvSpPr>
          <p:spPr>
            <a:xfrm>
              <a:off x="12881283" y="1678528"/>
              <a:ext cx="176062" cy="304444"/>
            </a:xfrm>
            <a:custGeom>
              <a:avLst/>
              <a:gdLst>
                <a:gd name="connsiteX0" fmla="*/ 42591 w 176062"/>
                <a:gd name="connsiteY0" fmla="*/ 1416 h 304444"/>
                <a:gd name="connsiteX1" fmla="*/ 26643 w 176062"/>
                <a:gd name="connsiteY1" fmla="*/ 4074 h 304444"/>
                <a:gd name="connsiteX2" fmla="*/ 21326 w 176062"/>
                <a:gd name="connsiteY2" fmla="*/ 9391 h 304444"/>
                <a:gd name="connsiteX3" fmla="*/ 13352 w 176062"/>
                <a:gd name="connsiteY3" fmla="*/ 14707 h 304444"/>
                <a:gd name="connsiteX4" fmla="*/ 8036 w 176062"/>
                <a:gd name="connsiteY4" fmla="*/ 22681 h 304444"/>
                <a:gd name="connsiteX5" fmla="*/ 2719 w 176062"/>
                <a:gd name="connsiteY5" fmla="*/ 38630 h 304444"/>
                <a:gd name="connsiteX6" fmla="*/ 2719 w 176062"/>
                <a:gd name="connsiteY6" fmla="*/ 134323 h 304444"/>
                <a:gd name="connsiteX7" fmla="*/ 10694 w 176062"/>
                <a:gd name="connsiteY7" fmla="*/ 163563 h 304444"/>
                <a:gd name="connsiteX8" fmla="*/ 13352 w 176062"/>
                <a:gd name="connsiteY8" fmla="*/ 171537 h 304444"/>
                <a:gd name="connsiteX9" fmla="*/ 18668 w 176062"/>
                <a:gd name="connsiteY9" fmla="*/ 187486 h 304444"/>
                <a:gd name="connsiteX10" fmla="*/ 21326 w 176062"/>
                <a:gd name="connsiteY10" fmla="*/ 195460 h 304444"/>
                <a:gd name="connsiteX11" fmla="*/ 26643 w 176062"/>
                <a:gd name="connsiteY11" fmla="*/ 203435 h 304444"/>
                <a:gd name="connsiteX12" fmla="*/ 29301 w 176062"/>
                <a:gd name="connsiteY12" fmla="*/ 211409 h 304444"/>
                <a:gd name="connsiteX13" fmla="*/ 34617 w 176062"/>
                <a:gd name="connsiteY13" fmla="*/ 222042 h 304444"/>
                <a:gd name="connsiteX14" fmla="*/ 37275 w 176062"/>
                <a:gd name="connsiteY14" fmla="*/ 232674 h 304444"/>
                <a:gd name="connsiteX15" fmla="*/ 39933 w 176062"/>
                <a:gd name="connsiteY15" fmla="*/ 240649 h 304444"/>
                <a:gd name="connsiteX16" fmla="*/ 45250 w 176062"/>
                <a:gd name="connsiteY16" fmla="*/ 261914 h 304444"/>
                <a:gd name="connsiteX17" fmla="*/ 55882 w 176062"/>
                <a:gd name="connsiteY17" fmla="*/ 275205 h 304444"/>
                <a:gd name="connsiteX18" fmla="*/ 69173 w 176062"/>
                <a:gd name="connsiteY18" fmla="*/ 293812 h 304444"/>
                <a:gd name="connsiteX19" fmla="*/ 74489 w 176062"/>
                <a:gd name="connsiteY19" fmla="*/ 301786 h 304444"/>
                <a:gd name="connsiteX20" fmla="*/ 82464 w 176062"/>
                <a:gd name="connsiteY20" fmla="*/ 304444 h 304444"/>
                <a:gd name="connsiteX21" fmla="*/ 109045 w 176062"/>
                <a:gd name="connsiteY21" fmla="*/ 301786 h 304444"/>
                <a:gd name="connsiteX22" fmla="*/ 122336 w 176062"/>
                <a:gd name="connsiteY22" fmla="*/ 288495 h 304444"/>
                <a:gd name="connsiteX23" fmla="*/ 132968 w 176062"/>
                <a:gd name="connsiteY23" fmla="*/ 272546 h 304444"/>
                <a:gd name="connsiteX24" fmla="*/ 138284 w 176062"/>
                <a:gd name="connsiteY24" fmla="*/ 264572 h 304444"/>
                <a:gd name="connsiteX25" fmla="*/ 143601 w 176062"/>
                <a:gd name="connsiteY25" fmla="*/ 253939 h 304444"/>
                <a:gd name="connsiteX26" fmla="*/ 151575 w 176062"/>
                <a:gd name="connsiteY26" fmla="*/ 232674 h 304444"/>
                <a:gd name="connsiteX27" fmla="*/ 162208 w 176062"/>
                <a:gd name="connsiteY27" fmla="*/ 216725 h 304444"/>
                <a:gd name="connsiteX28" fmla="*/ 164866 w 176062"/>
                <a:gd name="connsiteY28" fmla="*/ 203435 h 304444"/>
                <a:gd name="connsiteX29" fmla="*/ 167524 w 176062"/>
                <a:gd name="connsiteY29" fmla="*/ 195460 h 304444"/>
                <a:gd name="connsiteX30" fmla="*/ 172840 w 176062"/>
                <a:gd name="connsiteY30" fmla="*/ 174195 h 304444"/>
                <a:gd name="connsiteX31" fmla="*/ 170182 w 176062"/>
                <a:gd name="connsiteY31" fmla="*/ 67870 h 304444"/>
                <a:gd name="connsiteX32" fmla="*/ 164866 w 176062"/>
                <a:gd name="connsiteY32" fmla="*/ 51921 h 304444"/>
                <a:gd name="connsiteX33" fmla="*/ 154233 w 176062"/>
                <a:gd name="connsiteY33" fmla="*/ 38630 h 304444"/>
                <a:gd name="connsiteX34" fmla="*/ 148917 w 176062"/>
                <a:gd name="connsiteY34" fmla="*/ 30656 h 304444"/>
                <a:gd name="connsiteX35" fmla="*/ 130310 w 176062"/>
                <a:gd name="connsiteY35" fmla="*/ 14707 h 304444"/>
                <a:gd name="connsiteX36" fmla="*/ 124994 w 176062"/>
                <a:gd name="connsiteY36" fmla="*/ 6732 h 304444"/>
                <a:gd name="connsiteX37" fmla="*/ 101070 w 176062"/>
                <a:gd name="connsiteY37" fmla="*/ 1416 h 304444"/>
                <a:gd name="connsiteX38" fmla="*/ 42591 w 176062"/>
                <a:gd name="connsiteY38" fmla="*/ 1416 h 30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6062" h="304444">
                  <a:moveTo>
                    <a:pt x="42591" y="1416"/>
                  </a:moveTo>
                  <a:cubicBezTo>
                    <a:pt x="30187" y="1859"/>
                    <a:pt x="31689" y="2182"/>
                    <a:pt x="26643" y="4074"/>
                  </a:cubicBezTo>
                  <a:cubicBezTo>
                    <a:pt x="24296" y="4954"/>
                    <a:pt x="23283" y="7825"/>
                    <a:pt x="21326" y="9391"/>
                  </a:cubicBezTo>
                  <a:cubicBezTo>
                    <a:pt x="18832" y="11387"/>
                    <a:pt x="16010" y="12935"/>
                    <a:pt x="13352" y="14707"/>
                  </a:cubicBezTo>
                  <a:cubicBezTo>
                    <a:pt x="11580" y="17365"/>
                    <a:pt x="9333" y="19762"/>
                    <a:pt x="8036" y="22681"/>
                  </a:cubicBezTo>
                  <a:cubicBezTo>
                    <a:pt x="5760" y="27802"/>
                    <a:pt x="2719" y="38630"/>
                    <a:pt x="2719" y="38630"/>
                  </a:cubicBezTo>
                  <a:cubicBezTo>
                    <a:pt x="-183" y="87972"/>
                    <a:pt x="-1565" y="82912"/>
                    <a:pt x="2719" y="134323"/>
                  </a:cubicBezTo>
                  <a:cubicBezTo>
                    <a:pt x="3554" y="144345"/>
                    <a:pt x="7572" y="154198"/>
                    <a:pt x="10694" y="163563"/>
                  </a:cubicBezTo>
                  <a:lnTo>
                    <a:pt x="13352" y="171537"/>
                  </a:lnTo>
                  <a:lnTo>
                    <a:pt x="18668" y="187486"/>
                  </a:lnTo>
                  <a:cubicBezTo>
                    <a:pt x="19554" y="190144"/>
                    <a:pt x="19772" y="193129"/>
                    <a:pt x="21326" y="195460"/>
                  </a:cubicBezTo>
                  <a:lnTo>
                    <a:pt x="26643" y="203435"/>
                  </a:lnTo>
                  <a:cubicBezTo>
                    <a:pt x="27529" y="206093"/>
                    <a:pt x="28197" y="208834"/>
                    <a:pt x="29301" y="211409"/>
                  </a:cubicBezTo>
                  <a:cubicBezTo>
                    <a:pt x="30862" y="215051"/>
                    <a:pt x="33226" y="218332"/>
                    <a:pt x="34617" y="222042"/>
                  </a:cubicBezTo>
                  <a:cubicBezTo>
                    <a:pt x="35900" y="225462"/>
                    <a:pt x="36271" y="229161"/>
                    <a:pt x="37275" y="232674"/>
                  </a:cubicBezTo>
                  <a:cubicBezTo>
                    <a:pt x="38045" y="235368"/>
                    <a:pt x="39253" y="237931"/>
                    <a:pt x="39933" y="240649"/>
                  </a:cubicBezTo>
                  <a:cubicBezTo>
                    <a:pt x="41451" y="246721"/>
                    <a:pt x="42210" y="255834"/>
                    <a:pt x="45250" y="261914"/>
                  </a:cubicBezTo>
                  <a:cubicBezTo>
                    <a:pt x="48603" y="268619"/>
                    <a:pt x="50938" y="270260"/>
                    <a:pt x="55882" y="275205"/>
                  </a:cubicBezTo>
                  <a:cubicBezTo>
                    <a:pt x="62475" y="294985"/>
                    <a:pt x="52354" y="268584"/>
                    <a:pt x="69173" y="293812"/>
                  </a:cubicBezTo>
                  <a:cubicBezTo>
                    <a:pt x="70945" y="296470"/>
                    <a:pt x="71994" y="299790"/>
                    <a:pt x="74489" y="301786"/>
                  </a:cubicBezTo>
                  <a:cubicBezTo>
                    <a:pt x="76677" y="303536"/>
                    <a:pt x="79806" y="303558"/>
                    <a:pt x="82464" y="304444"/>
                  </a:cubicBezTo>
                  <a:cubicBezTo>
                    <a:pt x="91324" y="303558"/>
                    <a:pt x="100777" y="305093"/>
                    <a:pt x="109045" y="301786"/>
                  </a:cubicBezTo>
                  <a:cubicBezTo>
                    <a:pt x="114862" y="299459"/>
                    <a:pt x="118861" y="293708"/>
                    <a:pt x="122336" y="288495"/>
                  </a:cubicBezTo>
                  <a:lnTo>
                    <a:pt x="132968" y="272546"/>
                  </a:lnTo>
                  <a:cubicBezTo>
                    <a:pt x="134740" y="269888"/>
                    <a:pt x="136855" y="267429"/>
                    <a:pt x="138284" y="264572"/>
                  </a:cubicBezTo>
                  <a:lnTo>
                    <a:pt x="143601" y="253939"/>
                  </a:lnTo>
                  <a:cubicBezTo>
                    <a:pt x="146304" y="243126"/>
                    <a:pt x="145619" y="242601"/>
                    <a:pt x="151575" y="232674"/>
                  </a:cubicBezTo>
                  <a:cubicBezTo>
                    <a:pt x="154862" y="227195"/>
                    <a:pt x="162208" y="216725"/>
                    <a:pt x="162208" y="216725"/>
                  </a:cubicBezTo>
                  <a:cubicBezTo>
                    <a:pt x="163094" y="212295"/>
                    <a:pt x="163770" y="207818"/>
                    <a:pt x="164866" y="203435"/>
                  </a:cubicBezTo>
                  <a:cubicBezTo>
                    <a:pt x="165546" y="200717"/>
                    <a:pt x="166844" y="198178"/>
                    <a:pt x="167524" y="195460"/>
                  </a:cubicBezTo>
                  <a:lnTo>
                    <a:pt x="172840" y="174195"/>
                  </a:lnTo>
                  <a:cubicBezTo>
                    <a:pt x="177167" y="126594"/>
                    <a:pt x="177915" y="135538"/>
                    <a:pt x="170182" y="67870"/>
                  </a:cubicBezTo>
                  <a:cubicBezTo>
                    <a:pt x="169546" y="62302"/>
                    <a:pt x="167974" y="56584"/>
                    <a:pt x="164866" y="51921"/>
                  </a:cubicBezTo>
                  <a:cubicBezTo>
                    <a:pt x="148511" y="27386"/>
                    <a:pt x="169378" y="57560"/>
                    <a:pt x="154233" y="38630"/>
                  </a:cubicBezTo>
                  <a:cubicBezTo>
                    <a:pt x="152237" y="36136"/>
                    <a:pt x="150996" y="33081"/>
                    <a:pt x="148917" y="30656"/>
                  </a:cubicBezTo>
                  <a:cubicBezTo>
                    <a:pt x="140322" y="20629"/>
                    <a:pt x="139716" y="20978"/>
                    <a:pt x="130310" y="14707"/>
                  </a:cubicBezTo>
                  <a:cubicBezTo>
                    <a:pt x="128538" y="12049"/>
                    <a:pt x="127489" y="8728"/>
                    <a:pt x="124994" y="6732"/>
                  </a:cubicBezTo>
                  <a:cubicBezTo>
                    <a:pt x="121555" y="3981"/>
                    <a:pt x="101224" y="1437"/>
                    <a:pt x="101070" y="1416"/>
                  </a:cubicBezTo>
                  <a:cubicBezTo>
                    <a:pt x="78933" y="-1536"/>
                    <a:pt x="54995" y="973"/>
                    <a:pt x="42591" y="1416"/>
                  </a:cubicBezTo>
                  <a:close/>
                </a:path>
              </a:pathLst>
            </a:custGeom>
            <a:solidFill>
              <a:srgbClr val="9D9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3" name="Freeform 892"/>
            <p:cNvSpPr/>
            <p:nvPr/>
          </p:nvSpPr>
          <p:spPr>
            <a:xfrm>
              <a:off x="10081527" y="3947337"/>
              <a:ext cx="1489354" cy="1368942"/>
            </a:xfrm>
            <a:custGeom>
              <a:avLst/>
              <a:gdLst>
                <a:gd name="connsiteX0" fmla="*/ 796 w 1489354"/>
                <a:gd name="connsiteY0" fmla="*/ 154172 h 1368942"/>
                <a:gd name="connsiteX1" fmla="*/ 14087 w 1489354"/>
                <a:gd name="connsiteY1" fmla="*/ 954272 h 1368942"/>
                <a:gd name="connsiteX2" fmla="*/ 16745 w 1489354"/>
                <a:gd name="connsiteY2" fmla="*/ 962247 h 1368942"/>
                <a:gd name="connsiteX3" fmla="*/ 27378 w 1489354"/>
                <a:gd name="connsiteY3" fmla="*/ 980854 h 1368942"/>
                <a:gd name="connsiteX4" fmla="*/ 32694 w 1489354"/>
                <a:gd name="connsiteY4" fmla="*/ 999461 h 1368942"/>
                <a:gd name="connsiteX5" fmla="*/ 43326 w 1489354"/>
                <a:gd name="connsiteY5" fmla="*/ 1015410 h 1368942"/>
                <a:gd name="connsiteX6" fmla="*/ 56617 w 1489354"/>
                <a:gd name="connsiteY6" fmla="*/ 1039333 h 1368942"/>
                <a:gd name="connsiteX7" fmla="*/ 61933 w 1489354"/>
                <a:gd name="connsiteY7" fmla="*/ 1047307 h 1368942"/>
                <a:gd name="connsiteX8" fmla="*/ 64592 w 1489354"/>
                <a:gd name="connsiteY8" fmla="*/ 1055282 h 1368942"/>
                <a:gd name="connsiteX9" fmla="*/ 77882 w 1489354"/>
                <a:gd name="connsiteY9" fmla="*/ 1073889 h 1368942"/>
                <a:gd name="connsiteX10" fmla="*/ 83199 w 1489354"/>
                <a:gd name="connsiteY10" fmla="*/ 1081863 h 1368942"/>
                <a:gd name="connsiteX11" fmla="*/ 91173 w 1489354"/>
                <a:gd name="connsiteY11" fmla="*/ 1095154 h 1368942"/>
                <a:gd name="connsiteX12" fmla="*/ 99147 w 1489354"/>
                <a:gd name="connsiteY12" fmla="*/ 1100470 h 1368942"/>
                <a:gd name="connsiteX13" fmla="*/ 109780 w 1489354"/>
                <a:gd name="connsiteY13" fmla="*/ 1116419 h 1368942"/>
                <a:gd name="connsiteX14" fmla="*/ 117754 w 1489354"/>
                <a:gd name="connsiteY14" fmla="*/ 1135026 h 1368942"/>
                <a:gd name="connsiteX15" fmla="*/ 120413 w 1489354"/>
                <a:gd name="connsiteY15" fmla="*/ 1143000 h 1368942"/>
                <a:gd name="connsiteX16" fmla="*/ 131045 w 1489354"/>
                <a:gd name="connsiteY16" fmla="*/ 1158949 h 1368942"/>
                <a:gd name="connsiteX17" fmla="*/ 139020 w 1489354"/>
                <a:gd name="connsiteY17" fmla="*/ 1172240 h 1368942"/>
                <a:gd name="connsiteX18" fmla="*/ 149652 w 1489354"/>
                <a:gd name="connsiteY18" fmla="*/ 1193505 h 1368942"/>
                <a:gd name="connsiteX19" fmla="*/ 152310 w 1489354"/>
                <a:gd name="connsiteY19" fmla="*/ 1201479 h 1368942"/>
                <a:gd name="connsiteX20" fmla="*/ 157626 w 1489354"/>
                <a:gd name="connsiteY20" fmla="*/ 1206796 h 1368942"/>
                <a:gd name="connsiteX21" fmla="*/ 162943 w 1489354"/>
                <a:gd name="connsiteY21" fmla="*/ 1214770 h 1368942"/>
                <a:gd name="connsiteX22" fmla="*/ 181550 w 1489354"/>
                <a:gd name="connsiteY22" fmla="*/ 1244010 h 1368942"/>
                <a:gd name="connsiteX23" fmla="*/ 197499 w 1489354"/>
                <a:gd name="connsiteY23" fmla="*/ 1254642 h 1368942"/>
                <a:gd name="connsiteX24" fmla="*/ 200157 w 1489354"/>
                <a:gd name="connsiteY24" fmla="*/ 1262616 h 1368942"/>
                <a:gd name="connsiteX25" fmla="*/ 224080 w 1489354"/>
                <a:gd name="connsiteY25" fmla="*/ 1281223 h 1368942"/>
                <a:gd name="connsiteX26" fmla="*/ 232054 w 1489354"/>
                <a:gd name="connsiteY26" fmla="*/ 1286540 h 1368942"/>
                <a:gd name="connsiteX27" fmla="*/ 237371 w 1489354"/>
                <a:gd name="connsiteY27" fmla="*/ 1291856 h 1368942"/>
                <a:gd name="connsiteX28" fmla="*/ 245345 w 1489354"/>
                <a:gd name="connsiteY28" fmla="*/ 1294514 h 1368942"/>
                <a:gd name="connsiteX29" fmla="*/ 263952 w 1489354"/>
                <a:gd name="connsiteY29" fmla="*/ 1315779 h 1368942"/>
                <a:gd name="connsiteX30" fmla="*/ 269268 w 1489354"/>
                <a:gd name="connsiteY30" fmla="*/ 1321096 h 1368942"/>
                <a:gd name="connsiteX31" fmla="*/ 274585 w 1489354"/>
                <a:gd name="connsiteY31" fmla="*/ 1326412 h 1368942"/>
                <a:gd name="connsiteX32" fmla="*/ 285217 w 1489354"/>
                <a:gd name="connsiteY32" fmla="*/ 1339703 h 1368942"/>
                <a:gd name="connsiteX33" fmla="*/ 293192 w 1489354"/>
                <a:gd name="connsiteY33" fmla="*/ 1342361 h 1368942"/>
                <a:gd name="connsiteX34" fmla="*/ 375594 w 1489354"/>
                <a:gd name="connsiteY34" fmla="*/ 1350335 h 1368942"/>
                <a:gd name="connsiteX35" fmla="*/ 388885 w 1489354"/>
                <a:gd name="connsiteY35" fmla="*/ 1355651 h 1368942"/>
                <a:gd name="connsiteX36" fmla="*/ 420782 w 1489354"/>
                <a:gd name="connsiteY36" fmla="*/ 1360968 h 1368942"/>
                <a:gd name="connsiteX37" fmla="*/ 463313 w 1489354"/>
                <a:gd name="connsiteY37" fmla="*/ 1368942 h 1368942"/>
                <a:gd name="connsiteX38" fmla="*/ 527108 w 1489354"/>
                <a:gd name="connsiteY38" fmla="*/ 1366284 h 1368942"/>
                <a:gd name="connsiteX39" fmla="*/ 540399 w 1489354"/>
                <a:gd name="connsiteY39" fmla="*/ 1363626 h 1368942"/>
                <a:gd name="connsiteX40" fmla="*/ 556347 w 1489354"/>
                <a:gd name="connsiteY40" fmla="*/ 1360968 h 1368942"/>
                <a:gd name="connsiteX41" fmla="*/ 566980 w 1489354"/>
                <a:gd name="connsiteY41" fmla="*/ 1358310 h 1368942"/>
                <a:gd name="connsiteX42" fmla="*/ 574954 w 1489354"/>
                <a:gd name="connsiteY42" fmla="*/ 1355651 h 1368942"/>
                <a:gd name="connsiteX43" fmla="*/ 734443 w 1489354"/>
                <a:gd name="connsiteY43" fmla="*/ 1352993 h 1368942"/>
                <a:gd name="connsiteX44" fmla="*/ 750392 w 1489354"/>
                <a:gd name="connsiteY44" fmla="*/ 1345019 h 1368942"/>
                <a:gd name="connsiteX45" fmla="*/ 761024 w 1489354"/>
                <a:gd name="connsiteY45" fmla="*/ 1321096 h 1368942"/>
                <a:gd name="connsiteX46" fmla="*/ 766340 w 1489354"/>
                <a:gd name="connsiteY46" fmla="*/ 1302489 h 1368942"/>
                <a:gd name="connsiteX47" fmla="*/ 774315 w 1489354"/>
                <a:gd name="connsiteY47" fmla="*/ 1281223 h 1368942"/>
                <a:gd name="connsiteX48" fmla="*/ 779631 w 1489354"/>
                <a:gd name="connsiteY48" fmla="*/ 1265275 h 1368942"/>
                <a:gd name="connsiteX49" fmla="*/ 782289 w 1489354"/>
                <a:gd name="connsiteY49" fmla="*/ 1257300 h 1368942"/>
                <a:gd name="connsiteX50" fmla="*/ 787606 w 1489354"/>
                <a:gd name="connsiteY50" fmla="*/ 1251984 h 1368942"/>
                <a:gd name="connsiteX51" fmla="*/ 795580 w 1489354"/>
                <a:gd name="connsiteY51" fmla="*/ 1225403 h 1368942"/>
                <a:gd name="connsiteX52" fmla="*/ 800896 w 1489354"/>
                <a:gd name="connsiteY52" fmla="*/ 1220086 h 1368942"/>
                <a:gd name="connsiteX53" fmla="*/ 806213 w 1489354"/>
                <a:gd name="connsiteY53" fmla="*/ 1174898 h 1368942"/>
                <a:gd name="connsiteX54" fmla="*/ 811529 w 1489354"/>
                <a:gd name="connsiteY54" fmla="*/ 1158949 h 1368942"/>
                <a:gd name="connsiteX55" fmla="*/ 822161 w 1489354"/>
                <a:gd name="connsiteY55" fmla="*/ 1145658 h 1368942"/>
                <a:gd name="connsiteX56" fmla="*/ 824820 w 1489354"/>
                <a:gd name="connsiteY56" fmla="*/ 1137684 h 1368942"/>
                <a:gd name="connsiteX57" fmla="*/ 832794 w 1489354"/>
                <a:gd name="connsiteY57" fmla="*/ 1132368 h 1368942"/>
                <a:gd name="connsiteX58" fmla="*/ 838110 w 1489354"/>
                <a:gd name="connsiteY58" fmla="*/ 1127051 h 1368942"/>
                <a:gd name="connsiteX59" fmla="*/ 854059 w 1489354"/>
                <a:gd name="connsiteY59" fmla="*/ 1108444 h 1368942"/>
                <a:gd name="connsiteX60" fmla="*/ 862033 w 1489354"/>
                <a:gd name="connsiteY60" fmla="*/ 1100470 h 1368942"/>
                <a:gd name="connsiteX61" fmla="*/ 867350 w 1489354"/>
                <a:gd name="connsiteY61" fmla="*/ 1095154 h 1368942"/>
                <a:gd name="connsiteX62" fmla="*/ 880640 w 1489354"/>
                <a:gd name="connsiteY62" fmla="*/ 1081863 h 1368942"/>
                <a:gd name="connsiteX63" fmla="*/ 891273 w 1489354"/>
                <a:gd name="connsiteY63" fmla="*/ 1071230 h 1368942"/>
                <a:gd name="connsiteX64" fmla="*/ 893931 w 1489354"/>
                <a:gd name="connsiteY64" fmla="*/ 1063256 h 1368942"/>
                <a:gd name="connsiteX65" fmla="*/ 901906 w 1489354"/>
                <a:gd name="connsiteY65" fmla="*/ 1057940 h 1368942"/>
                <a:gd name="connsiteX66" fmla="*/ 923171 w 1489354"/>
                <a:gd name="connsiteY66" fmla="*/ 1047307 h 1368942"/>
                <a:gd name="connsiteX67" fmla="*/ 931145 w 1489354"/>
                <a:gd name="connsiteY67" fmla="*/ 1044649 h 1368942"/>
                <a:gd name="connsiteX68" fmla="*/ 939120 w 1489354"/>
                <a:gd name="connsiteY68" fmla="*/ 1041991 h 1368942"/>
                <a:gd name="connsiteX69" fmla="*/ 955068 w 1489354"/>
                <a:gd name="connsiteY69" fmla="*/ 1028700 h 1368942"/>
                <a:gd name="connsiteX70" fmla="*/ 960385 w 1489354"/>
                <a:gd name="connsiteY70" fmla="*/ 1023384 h 1368942"/>
                <a:gd name="connsiteX71" fmla="*/ 968359 w 1489354"/>
                <a:gd name="connsiteY71" fmla="*/ 1020726 h 1368942"/>
                <a:gd name="connsiteX72" fmla="*/ 981650 w 1489354"/>
                <a:gd name="connsiteY72" fmla="*/ 1010093 h 1368942"/>
                <a:gd name="connsiteX73" fmla="*/ 989624 w 1489354"/>
                <a:gd name="connsiteY73" fmla="*/ 1004777 h 1368942"/>
                <a:gd name="connsiteX74" fmla="*/ 1026838 w 1489354"/>
                <a:gd name="connsiteY74" fmla="*/ 988828 h 1368942"/>
                <a:gd name="connsiteX75" fmla="*/ 1048103 w 1489354"/>
                <a:gd name="connsiteY75" fmla="*/ 983512 h 1368942"/>
                <a:gd name="connsiteX76" fmla="*/ 1064052 w 1489354"/>
                <a:gd name="connsiteY76" fmla="*/ 978196 h 1368942"/>
                <a:gd name="connsiteX77" fmla="*/ 1082659 w 1489354"/>
                <a:gd name="connsiteY77" fmla="*/ 967563 h 1368942"/>
                <a:gd name="connsiteX78" fmla="*/ 1095950 w 1489354"/>
                <a:gd name="connsiteY78" fmla="*/ 959589 h 1368942"/>
                <a:gd name="connsiteX79" fmla="*/ 1101266 w 1489354"/>
                <a:gd name="connsiteY79" fmla="*/ 954272 h 1368942"/>
                <a:gd name="connsiteX80" fmla="*/ 1109240 w 1489354"/>
                <a:gd name="connsiteY80" fmla="*/ 951614 h 1368942"/>
                <a:gd name="connsiteX81" fmla="*/ 1117215 w 1489354"/>
                <a:gd name="connsiteY81" fmla="*/ 946298 h 1368942"/>
                <a:gd name="connsiteX82" fmla="*/ 1125189 w 1489354"/>
                <a:gd name="connsiteY82" fmla="*/ 943640 h 1368942"/>
                <a:gd name="connsiteX83" fmla="*/ 1159745 w 1489354"/>
                <a:gd name="connsiteY83" fmla="*/ 935665 h 1368942"/>
                <a:gd name="connsiteX84" fmla="*/ 1183668 w 1489354"/>
                <a:gd name="connsiteY84" fmla="*/ 933007 h 1368942"/>
                <a:gd name="connsiteX85" fmla="*/ 1199617 w 1489354"/>
                <a:gd name="connsiteY85" fmla="*/ 930349 h 1368942"/>
                <a:gd name="connsiteX86" fmla="*/ 1218224 w 1489354"/>
                <a:gd name="connsiteY86" fmla="*/ 927691 h 1368942"/>
                <a:gd name="connsiteX87" fmla="*/ 1231515 w 1489354"/>
                <a:gd name="connsiteY87" fmla="*/ 925033 h 1368942"/>
                <a:gd name="connsiteX88" fmla="*/ 1268729 w 1489354"/>
                <a:gd name="connsiteY88" fmla="*/ 922375 h 1368942"/>
                <a:gd name="connsiteX89" fmla="*/ 1316575 w 1489354"/>
                <a:gd name="connsiteY89" fmla="*/ 914400 h 1368942"/>
                <a:gd name="connsiteX90" fmla="*/ 1433533 w 1489354"/>
                <a:gd name="connsiteY90" fmla="*/ 914400 h 1368942"/>
                <a:gd name="connsiteX91" fmla="*/ 1470747 w 1489354"/>
                <a:gd name="connsiteY91" fmla="*/ 911742 h 1368942"/>
                <a:gd name="connsiteX92" fmla="*/ 1484038 w 1489354"/>
                <a:gd name="connsiteY92" fmla="*/ 895793 h 1368942"/>
                <a:gd name="connsiteX93" fmla="*/ 1486696 w 1489354"/>
                <a:gd name="connsiteY93" fmla="*/ 887819 h 1368942"/>
                <a:gd name="connsiteX94" fmla="*/ 1489354 w 1489354"/>
                <a:gd name="connsiteY94" fmla="*/ 863896 h 1368942"/>
                <a:gd name="connsiteX95" fmla="*/ 1484038 w 1489354"/>
                <a:gd name="connsiteY95" fmla="*/ 826682 h 1368942"/>
                <a:gd name="connsiteX96" fmla="*/ 1473406 w 1489354"/>
                <a:gd name="connsiteY96" fmla="*/ 808075 h 1368942"/>
                <a:gd name="connsiteX97" fmla="*/ 1462773 w 1489354"/>
                <a:gd name="connsiteY97" fmla="*/ 789468 h 1368942"/>
                <a:gd name="connsiteX98" fmla="*/ 1449482 w 1489354"/>
                <a:gd name="connsiteY98" fmla="*/ 757570 h 1368942"/>
                <a:gd name="connsiteX99" fmla="*/ 1430875 w 1489354"/>
                <a:gd name="connsiteY99" fmla="*/ 725672 h 1368942"/>
                <a:gd name="connsiteX100" fmla="*/ 1422901 w 1489354"/>
                <a:gd name="connsiteY100" fmla="*/ 715040 h 1368942"/>
                <a:gd name="connsiteX101" fmla="*/ 1417585 w 1489354"/>
                <a:gd name="connsiteY101" fmla="*/ 704407 h 1368942"/>
                <a:gd name="connsiteX102" fmla="*/ 1383029 w 1489354"/>
                <a:gd name="connsiteY102" fmla="*/ 661877 h 1368942"/>
                <a:gd name="connsiteX103" fmla="*/ 1351131 w 1489354"/>
                <a:gd name="connsiteY103" fmla="*/ 598082 h 1368942"/>
                <a:gd name="connsiteX104" fmla="*/ 1345815 w 1489354"/>
                <a:gd name="connsiteY104" fmla="*/ 584791 h 1368942"/>
                <a:gd name="connsiteX105" fmla="*/ 1348473 w 1489354"/>
                <a:gd name="connsiteY105" fmla="*/ 443910 h 1368942"/>
                <a:gd name="connsiteX106" fmla="*/ 1353789 w 1489354"/>
                <a:gd name="connsiteY106" fmla="*/ 377456 h 1368942"/>
                <a:gd name="connsiteX107" fmla="*/ 1351131 w 1489354"/>
                <a:gd name="connsiteY107" fmla="*/ 318977 h 1368942"/>
                <a:gd name="connsiteX108" fmla="*/ 1348473 w 1489354"/>
                <a:gd name="connsiteY108" fmla="*/ 305686 h 1368942"/>
                <a:gd name="connsiteX109" fmla="*/ 1343157 w 1489354"/>
                <a:gd name="connsiteY109" fmla="*/ 273789 h 1368942"/>
                <a:gd name="connsiteX110" fmla="*/ 1340499 w 1489354"/>
                <a:gd name="connsiteY110" fmla="*/ 249865 h 1368942"/>
                <a:gd name="connsiteX111" fmla="*/ 1327208 w 1489354"/>
                <a:gd name="connsiteY111" fmla="*/ 215310 h 1368942"/>
                <a:gd name="connsiteX112" fmla="*/ 1295310 w 1489354"/>
                <a:gd name="connsiteY112" fmla="*/ 122275 h 1368942"/>
                <a:gd name="connsiteX113" fmla="*/ 1289994 w 1489354"/>
                <a:gd name="connsiteY113" fmla="*/ 111642 h 1368942"/>
                <a:gd name="connsiteX114" fmla="*/ 1284678 w 1489354"/>
                <a:gd name="connsiteY114" fmla="*/ 98351 h 1368942"/>
                <a:gd name="connsiteX115" fmla="*/ 1228857 w 1489354"/>
                <a:gd name="connsiteY115" fmla="*/ 34556 h 1368942"/>
                <a:gd name="connsiteX116" fmla="*/ 1207592 w 1489354"/>
                <a:gd name="connsiteY116" fmla="*/ 15949 h 1368942"/>
                <a:gd name="connsiteX117" fmla="*/ 1194301 w 1489354"/>
                <a:gd name="connsiteY117" fmla="*/ 10633 h 1368942"/>
                <a:gd name="connsiteX118" fmla="*/ 1135822 w 1489354"/>
                <a:gd name="connsiteY118" fmla="*/ 0 h 1368942"/>
                <a:gd name="connsiteX119" fmla="*/ 822161 w 1489354"/>
                <a:gd name="connsiteY119" fmla="*/ 2658 h 1368942"/>
                <a:gd name="connsiteX120" fmla="*/ 718494 w 1489354"/>
                <a:gd name="connsiteY120" fmla="*/ 23923 h 1368942"/>
                <a:gd name="connsiteX121" fmla="*/ 697229 w 1489354"/>
                <a:gd name="connsiteY121" fmla="*/ 29240 h 1368942"/>
                <a:gd name="connsiteX122" fmla="*/ 673306 w 1489354"/>
                <a:gd name="connsiteY122" fmla="*/ 37214 h 1368942"/>
                <a:gd name="connsiteX123" fmla="*/ 620143 w 1489354"/>
                <a:gd name="connsiteY123" fmla="*/ 47847 h 1368942"/>
                <a:gd name="connsiteX124" fmla="*/ 593561 w 1489354"/>
                <a:gd name="connsiteY124" fmla="*/ 58479 h 1368942"/>
                <a:gd name="connsiteX125" fmla="*/ 564322 w 1489354"/>
                <a:gd name="connsiteY125" fmla="*/ 63796 h 1368942"/>
                <a:gd name="connsiteX126" fmla="*/ 500526 w 1489354"/>
                <a:gd name="connsiteY126" fmla="*/ 82403 h 1368942"/>
                <a:gd name="connsiteX127" fmla="*/ 468629 w 1489354"/>
                <a:gd name="connsiteY127" fmla="*/ 90377 h 1368942"/>
                <a:gd name="connsiteX128" fmla="*/ 388885 w 1489354"/>
                <a:gd name="connsiteY128" fmla="*/ 116958 h 1368942"/>
                <a:gd name="connsiteX129" fmla="*/ 356987 w 1489354"/>
                <a:gd name="connsiteY129" fmla="*/ 124933 h 1368942"/>
                <a:gd name="connsiteX130" fmla="*/ 322431 w 1489354"/>
                <a:gd name="connsiteY130" fmla="*/ 135565 h 1368942"/>
                <a:gd name="connsiteX131" fmla="*/ 290533 w 1489354"/>
                <a:gd name="connsiteY131" fmla="*/ 140882 h 1368942"/>
                <a:gd name="connsiteX132" fmla="*/ 173575 w 1489354"/>
                <a:gd name="connsiteY132" fmla="*/ 167463 h 1368942"/>
                <a:gd name="connsiteX133" fmla="*/ 149652 w 1489354"/>
                <a:gd name="connsiteY133" fmla="*/ 170121 h 1368942"/>
                <a:gd name="connsiteX134" fmla="*/ 117754 w 1489354"/>
                <a:gd name="connsiteY134" fmla="*/ 175437 h 1368942"/>
                <a:gd name="connsiteX135" fmla="*/ 80540 w 1489354"/>
                <a:gd name="connsiteY135" fmla="*/ 172779 h 1368942"/>
                <a:gd name="connsiteX136" fmla="*/ 72566 w 1489354"/>
                <a:gd name="connsiteY136" fmla="*/ 170121 h 1368942"/>
                <a:gd name="connsiteX137" fmla="*/ 59275 w 1489354"/>
                <a:gd name="connsiteY137" fmla="*/ 167463 h 1368942"/>
                <a:gd name="connsiteX138" fmla="*/ 38010 w 1489354"/>
                <a:gd name="connsiteY138" fmla="*/ 162147 h 1368942"/>
                <a:gd name="connsiteX139" fmla="*/ 796 w 1489354"/>
                <a:gd name="connsiteY139" fmla="*/ 154172 h 136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489354" h="1368942">
                  <a:moveTo>
                    <a:pt x="796" y="154172"/>
                  </a:moveTo>
                  <a:cubicBezTo>
                    <a:pt x="-3191" y="286193"/>
                    <a:pt x="8823" y="687587"/>
                    <a:pt x="14087" y="954272"/>
                  </a:cubicBezTo>
                  <a:cubicBezTo>
                    <a:pt x="14142" y="957074"/>
                    <a:pt x="15761" y="959623"/>
                    <a:pt x="16745" y="962247"/>
                  </a:cubicBezTo>
                  <a:cubicBezTo>
                    <a:pt x="22367" y="977239"/>
                    <a:pt x="19016" y="972492"/>
                    <a:pt x="27378" y="980854"/>
                  </a:cubicBezTo>
                  <a:cubicBezTo>
                    <a:pt x="28003" y="983356"/>
                    <a:pt x="30961" y="996342"/>
                    <a:pt x="32694" y="999461"/>
                  </a:cubicBezTo>
                  <a:cubicBezTo>
                    <a:pt x="35797" y="1005046"/>
                    <a:pt x="41305" y="1009349"/>
                    <a:pt x="43326" y="1015410"/>
                  </a:cubicBezTo>
                  <a:cubicBezTo>
                    <a:pt x="48006" y="1029445"/>
                    <a:pt x="44431" y="1021053"/>
                    <a:pt x="56617" y="1039333"/>
                  </a:cubicBezTo>
                  <a:cubicBezTo>
                    <a:pt x="58389" y="1041991"/>
                    <a:pt x="60923" y="1044276"/>
                    <a:pt x="61933" y="1047307"/>
                  </a:cubicBezTo>
                  <a:cubicBezTo>
                    <a:pt x="62819" y="1049965"/>
                    <a:pt x="63339" y="1052776"/>
                    <a:pt x="64592" y="1055282"/>
                  </a:cubicBezTo>
                  <a:cubicBezTo>
                    <a:pt x="66679" y="1059455"/>
                    <a:pt x="75878" y="1071083"/>
                    <a:pt x="77882" y="1073889"/>
                  </a:cubicBezTo>
                  <a:cubicBezTo>
                    <a:pt x="79739" y="1076489"/>
                    <a:pt x="81506" y="1079154"/>
                    <a:pt x="83199" y="1081863"/>
                  </a:cubicBezTo>
                  <a:cubicBezTo>
                    <a:pt x="85937" y="1086244"/>
                    <a:pt x="87811" y="1091231"/>
                    <a:pt x="91173" y="1095154"/>
                  </a:cubicBezTo>
                  <a:cubicBezTo>
                    <a:pt x="93252" y="1097580"/>
                    <a:pt x="96489" y="1098698"/>
                    <a:pt x="99147" y="1100470"/>
                  </a:cubicBezTo>
                  <a:cubicBezTo>
                    <a:pt x="102691" y="1105786"/>
                    <a:pt x="107759" y="1110357"/>
                    <a:pt x="109780" y="1116419"/>
                  </a:cubicBezTo>
                  <a:cubicBezTo>
                    <a:pt x="116010" y="1135110"/>
                    <a:pt x="107905" y="1112047"/>
                    <a:pt x="117754" y="1135026"/>
                  </a:cubicBezTo>
                  <a:cubicBezTo>
                    <a:pt x="118858" y="1137601"/>
                    <a:pt x="119052" y="1140551"/>
                    <a:pt x="120413" y="1143000"/>
                  </a:cubicBezTo>
                  <a:cubicBezTo>
                    <a:pt x="123516" y="1148585"/>
                    <a:pt x="129025" y="1152888"/>
                    <a:pt x="131045" y="1158949"/>
                  </a:cubicBezTo>
                  <a:cubicBezTo>
                    <a:pt x="134496" y="1169301"/>
                    <a:pt x="131722" y="1164942"/>
                    <a:pt x="139020" y="1172240"/>
                  </a:cubicBezTo>
                  <a:cubicBezTo>
                    <a:pt x="145014" y="1190221"/>
                    <a:pt x="137098" y="1168396"/>
                    <a:pt x="149652" y="1193505"/>
                  </a:cubicBezTo>
                  <a:cubicBezTo>
                    <a:pt x="150905" y="1196011"/>
                    <a:pt x="150869" y="1199076"/>
                    <a:pt x="152310" y="1201479"/>
                  </a:cubicBezTo>
                  <a:cubicBezTo>
                    <a:pt x="153599" y="1203628"/>
                    <a:pt x="156060" y="1204839"/>
                    <a:pt x="157626" y="1206796"/>
                  </a:cubicBezTo>
                  <a:cubicBezTo>
                    <a:pt x="159622" y="1209291"/>
                    <a:pt x="161171" y="1212112"/>
                    <a:pt x="162943" y="1214770"/>
                  </a:cubicBezTo>
                  <a:cubicBezTo>
                    <a:pt x="168036" y="1230049"/>
                    <a:pt x="166761" y="1234151"/>
                    <a:pt x="181550" y="1244010"/>
                  </a:cubicBezTo>
                  <a:lnTo>
                    <a:pt x="197499" y="1254642"/>
                  </a:lnTo>
                  <a:cubicBezTo>
                    <a:pt x="198385" y="1257300"/>
                    <a:pt x="198476" y="1260375"/>
                    <a:pt x="200157" y="1262616"/>
                  </a:cubicBezTo>
                  <a:cubicBezTo>
                    <a:pt x="211618" y="1277898"/>
                    <a:pt x="210772" y="1273618"/>
                    <a:pt x="224080" y="1281223"/>
                  </a:cubicBezTo>
                  <a:cubicBezTo>
                    <a:pt x="226854" y="1282808"/>
                    <a:pt x="229559" y="1284544"/>
                    <a:pt x="232054" y="1286540"/>
                  </a:cubicBezTo>
                  <a:cubicBezTo>
                    <a:pt x="234011" y="1288106"/>
                    <a:pt x="235222" y="1290567"/>
                    <a:pt x="237371" y="1291856"/>
                  </a:cubicBezTo>
                  <a:cubicBezTo>
                    <a:pt x="239774" y="1293297"/>
                    <a:pt x="242687" y="1293628"/>
                    <a:pt x="245345" y="1294514"/>
                  </a:cubicBezTo>
                  <a:cubicBezTo>
                    <a:pt x="254137" y="1307704"/>
                    <a:pt x="248400" y="1300227"/>
                    <a:pt x="263952" y="1315779"/>
                  </a:cubicBezTo>
                  <a:lnTo>
                    <a:pt x="269268" y="1321096"/>
                  </a:lnTo>
                  <a:cubicBezTo>
                    <a:pt x="271040" y="1322868"/>
                    <a:pt x="273195" y="1324327"/>
                    <a:pt x="274585" y="1326412"/>
                  </a:cubicBezTo>
                  <a:cubicBezTo>
                    <a:pt x="276998" y="1330032"/>
                    <a:pt x="281010" y="1337179"/>
                    <a:pt x="285217" y="1339703"/>
                  </a:cubicBezTo>
                  <a:cubicBezTo>
                    <a:pt x="287620" y="1341145"/>
                    <a:pt x="290534" y="1341475"/>
                    <a:pt x="293192" y="1342361"/>
                  </a:cubicBezTo>
                  <a:cubicBezTo>
                    <a:pt x="322779" y="1362086"/>
                    <a:pt x="290533" y="1342603"/>
                    <a:pt x="375594" y="1350335"/>
                  </a:cubicBezTo>
                  <a:cubicBezTo>
                    <a:pt x="380346" y="1350767"/>
                    <a:pt x="384240" y="1354558"/>
                    <a:pt x="388885" y="1355651"/>
                  </a:cubicBezTo>
                  <a:cubicBezTo>
                    <a:pt x="399377" y="1358120"/>
                    <a:pt x="410325" y="1358354"/>
                    <a:pt x="420782" y="1360968"/>
                  </a:cubicBezTo>
                  <a:cubicBezTo>
                    <a:pt x="448978" y="1368017"/>
                    <a:pt x="434797" y="1365378"/>
                    <a:pt x="463313" y="1368942"/>
                  </a:cubicBezTo>
                  <a:cubicBezTo>
                    <a:pt x="484578" y="1368056"/>
                    <a:pt x="505875" y="1367748"/>
                    <a:pt x="527108" y="1366284"/>
                  </a:cubicBezTo>
                  <a:cubicBezTo>
                    <a:pt x="531615" y="1365973"/>
                    <a:pt x="535954" y="1364434"/>
                    <a:pt x="540399" y="1363626"/>
                  </a:cubicBezTo>
                  <a:cubicBezTo>
                    <a:pt x="545701" y="1362662"/>
                    <a:pt x="551062" y="1362025"/>
                    <a:pt x="556347" y="1360968"/>
                  </a:cubicBezTo>
                  <a:cubicBezTo>
                    <a:pt x="559929" y="1360252"/>
                    <a:pt x="563467" y="1359314"/>
                    <a:pt x="566980" y="1358310"/>
                  </a:cubicBezTo>
                  <a:cubicBezTo>
                    <a:pt x="569674" y="1357540"/>
                    <a:pt x="572154" y="1355740"/>
                    <a:pt x="574954" y="1355651"/>
                  </a:cubicBezTo>
                  <a:cubicBezTo>
                    <a:pt x="628098" y="1353964"/>
                    <a:pt x="681280" y="1353879"/>
                    <a:pt x="734443" y="1352993"/>
                  </a:cubicBezTo>
                  <a:cubicBezTo>
                    <a:pt x="740927" y="1350832"/>
                    <a:pt x="745240" y="1350171"/>
                    <a:pt x="750392" y="1345019"/>
                  </a:cubicBezTo>
                  <a:cubicBezTo>
                    <a:pt x="756709" y="1338702"/>
                    <a:pt x="758393" y="1328989"/>
                    <a:pt x="761024" y="1321096"/>
                  </a:cubicBezTo>
                  <a:cubicBezTo>
                    <a:pt x="763557" y="1313497"/>
                    <a:pt x="764671" y="1310831"/>
                    <a:pt x="766340" y="1302489"/>
                  </a:cubicBezTo>
                  <a:cubicBezTo>
                    <a:pt x="770178" y="1283301"/>
                    <a:pt x="764832" y="1290708"/>
                    <a:pt x="774315" y="1281223"/>
                  </a:cubicBezTo>
                  <a:lnTo>
                    <a:pt x="779631" y="1265275"/>
                  </a:lnTo>
                  <a:cubicBezTo>
                    <a:pt x="780517" y="1262617"/>
                    <a:pt x="780307" y="1259281"/>
                    <a:pt x="782289" y="1257300"/>
                  </a:cubicBezTo>
                  <a:lnTo>
                    <a:pt x="787606" y="1251984"/>
                  </a:lnTo>
                  <a:cubicBezTo>
                    <a:pt x="788811" y="1247165"/>
                    <a:pt x="793422" y="1227561"/>
                    <a:pt x="795580" y="1225403"/>
                  </a:cubicBezTo>
                  <a:lnTo>
                    <a:pt x="800896" y="1220086"/>
                  </a:lnTo>
                  <a:cubicBezTo>
                    <a:pt x="802645" y="1197345"/>
                    <a:pt x="801127" y="1191850"/>
                    <a:pt x="806213" y="1174898"/>
                  </a:cubicBezTo>
                  <a:cubicBezTo>
                    <a:pt x="807823" y="1169531"/>
                    <a:pt x="808421" y="1163612"/>
                    <a:pt x="811529" y="1158949"/>
                  </a:cubicBezTo>
                  <a:cubicBezTo>
                    <a:pt x="818235" y="1148890"/>
                    <a:pt x="814586" y="1153234"/>
                    <a:pt x="822161" y="1145658"/>
                  </a:cubicBezTo>
                  <a:cubicBezTo>
                    <a:pt x="823047" y="1143000"/>
                    <a:pt x="823070" y="1139872"/>
                    <a:pt x="824820" y="1137684"/>
                  </a:cubicBezTo>
                  <a:cubicBezTo>
                    <a:pt x="826816" y="1135190"/>
                    <a:pt x="830300" y="1134364"/>
                    <a:pt x="832794" y="1132368"/>
                  </a:cubicBezTo>
                  <a:cubicBezTo>
                    <a:pt x="834751" y="1130802"/>
                    <a:pt x="836544" y="1129008"/>
                    <a:pt x="838110" y="1127051"/>
                  </a:cubicBezTo>
                  <a:cubicBezTo>
                    <a:pt x="854297" y="1106816"/>
                    <a:pt x="828473" y="1134030"/>
                    <a:pt x="854059" y="1108444"/>
                  </a:cubicBezTo>
                  <a:lnTo>
                    <a:pt x="862033" y="1100470"/>
                  </a:lnTo>
                  <a:cubicBezTo>
                    <a:pt x="863805" y="1098698"/>
                    <a:pt x="865960" y="1097239"/>
                    <a:pt x="867350" y="1095154"/>
                  </a:cubicBezTo>
                  <a:cubicBezTo>
                    <a:pt x="877588" y="1079796"/>
                    <a:pt x="866858" y="1093676"/>
                    <a:pt x="880640" y="1081863"/>
                  </a:cubicBezTo>
                  <a:cubicBezTo>
                    <a:pt x="884446" y="1078601"/>
                    <a:pt x="891273" y="1071230"/>
                    <a:pt x="891273" y="1071230"/>
                  </a:cubicBezTo>
                  <a:cubicBezTo>
                    <a:pt x="892159" y="1068572"/>
                    <a:pt x="892181" y="1065444"/>
                    <a:pt x="893931" y="1063256"/>
                  </a:cubicBezTo>
                  <a:cubicBezTo>
                    <a:pt x="895927" y="1060761"/>
                    <a:pt x="899411" y="1059936"/>
                    <a:pt x="901906" y="1057940"/>
                  </a:cubicBezTo>
                  <a:cubicBezTo>
                    <a:pt x="915164" y="1047334"/>
                    <a:pt x="895946" y="1056382"/>
                    <a:pt x="923171" y="1047307"/>
                  </a:cubicBezTo>
                  <a:lnTo>
                    <a:pt x="931145" y="1044649"/>
                  </a:lnTo>
                  <a:lnTo>
                    <a:pt x="939120" y="1041991"/>
                  </a:lnTo>
                  <a:cubicBezTo>
                    <a:pt x="958050" y="1023058"/>
                    <a:pt x="936575" y="1043493"/>
                    <a:pt x="955068" y="1028700"/>
                  </a:cubicBezTo>
                  <a:cubicBezTo>
                    <a:pt x="957025" y="1027134"/>
                    <a:pt x="958236" y="1024673"/>
                    <a:pt x="960385" y="1023384"/>
                  </a:cubicBezTo>
                  <a:cubicBezTo>
                    <a:pt x="962788" y="1021943"/>
                    <a:pt x="965853" y="1021979"/>
                    <a:pt x="968359" y="1020726"/>
                  </a:cubicBezTo>
                  <a:cubicBezTo>
                    <a:pt x="979266" y="1015272"/>
                    <a:pt x="973409" y="1016686"/>
                    <a:pt x="981650" y="1010093"/>
                  </a:cubicBezTo>
                  <a:cubicBezTo>
                    <a:pt x="984144" y="1008097"/>
                    <a:pt x="986831" y="1006328"/>
                    <a:pt x="989624" y="1004777"/>
                  </a:cubicBezTo>
                  <a:cubicBezTo>
                    <a:pt x="1001730" y="998052"/>
                    <a:pt x="1013526" y="992988"/>
                    <a:pt x="1026838" y="988828"/>
                  </a:cubicBezTo>
                  <a:cubicBezTo>
                    <a:pt x="1033812" y="986649"/>
                    <a:pt x="1041078" y="985519"/>
                    <a:pt x="1048103" y="983512"/>
                  </a:cubicBezTo>
                  <a:cubicBezTo>
                    <a:pt x="1053491" y="981973"/>
                    <a:pt x="1064052" y="978196"/>
                    <a:pt x="1064052" y="978196"/>
                  </a:cubicBezTo>
                  <a:cubicBezTo>
                    <a:pt x="1089759" y="958915"/>
                    <a:pt x="1062366" y="977709"/>
                    <a:pt x="1082659" y="967563"/>
                  </a:cubicBezTo>
                  <a:cubicBezTo>
                    <a:pt x="1087280" y="965253"/>
                    <a:pt x="1091746" y="962592"/>
                    <a:pt x="1095950" y="959589"/>
                  </a:cubicBezTo>
                  <a:cubicBezTo>
                    <a:pt x="1097989" y="958132"/>
                    <a:pt x="1099117" y="955562"/>
                    <a:pt x="1101266" y="954272"/>
                  </a:cubicBezTo>
                  <a:cubicBezTo>
                    <a:pt x="1103668" y="952830"/>
                    <a:pt x="1106734" y="952867"/>
                    <a:pt x="1109240" y="951614"/>
                  </a:cubicBezTo>
                  <a:cubicBezTo>
                    <a:pt x="1112098" y="950185"/>
                    <a:pt x="1114357" y="947727"/>
                    <a:pt x="1117215" y="946298"/>
                  </a:cubicBezTo>
                  <a:cubicBezTo>
                    <a:pt x="1119721" y="945045"/>
                    <a:pt x="1122486" y="944377"/>
                    <a:pt x="1125189" y="943640"/>
                  </a:cubicBezTo>
                  <a:cubicBezTo>
                    <a:pt x="1131802" y="941836"/>
                    <a:pt x="1151060" y="936906"/>
                    <a:pt x="1159745" y="935665"/>
                  </a:cubicBezTo>
                  <a:cubicBezTo>
                    <a:pt x="1167688" y="934530"/>
                    <a:pt x="1175715" y="934067"/>
                    <a:pt x="1183668" y="933007"/>
                  </a:cubicBezTo>
                  <a:cubicBezTo>
                    <a:pt x="1189010" y="932295"/>
                    <a:pt x="1194290" y="931168"/>
                    <a:pt x="1199617" y="930349"/>
                  </a:cubicBezTo>
                  <a:cubicBezTo>
                    <a:pt x="1205809" y="929396"/>
                    <a:pt x="1212044" y="928721"/>
                    <a:pt x="1218224" y="927691"/>
                  </a:cubicBezTo>
                  <a:cubicBezTo>
                    <a:pt x="1222681" y="926948"/>
                    <a:pt x="1227022" y="925506"/>
                    <a:pt x="1231515" y="925033"/>
                  </a:cubicBezTo>
                  <a:cubicBezTo>
                    <a:pt x="1243883" y="923731"/>
                    <a:pt x="1256324" y="923261"/>
                    <a:pt x="1268729" y="922375"/>
                  </a:cubicBezTo>
                  <a:cubicBezTo>
                    <a:pt x="1294800" y="913684"/>
                    <a:pt x="1279093" y="917523"/>
                    <a:pt x="1316575" y="914400"/>
                  </a:cubicBezTo>
                  <a:cubicBezTo>
                    <a:pt x="1362736" y="902861"/>
                    <a:pt x="1312558" y="914400"/>
                    <a:pt x="1433533" y="914400"/>
                  </a:cubicBezTo>
                  <a:cubicBezTo>
                    <a:pt x="1445969" y="914400"/>
                    <a:pt x="1458342" y="912628"/>
                    <a:pt x="1470747" y="911742"/>
                  </a:cubicBezTo>
                  <a:cubicBezTo>
                    <a:pt x="1476220" y="906270"/>
                    <a:pt x="1479823" y="903169"/>
                    <a:pt x="1484038" y="895793"/>
                  </a:cubicBezTo>
                  <a:cubicBezTo>
                    <a:pt x="1485428" y="893360"/>
                    <a:pt x="1485810" y="890477"/>
                    <a:pt x="1486696" y="887819"/>
                  </a:cubicBezTo>
                  <a:cubicBezTo>
                    <a:pt x="1487582" y="879845"/>
                    <a:pt x="1489354" y="871919"/>
                    <a:pt x="1489354" y="863896"/>
                  </a:cubicBezTo>
                  <a:cubicBezTo>
                    <a:pt x="1489354" y="841402"/>
                    <a:pt x="1487616" y="842785"/>
                    <a:pt x="1484038" y="826682"/>
                  </a:cubicBezTo>
                  <a:cubicBezTo>
                    <a:pt x="1480325" y="809973"/>
                    <a:pt x="1485442" y="816099"/>
                    <a:pt x="1473406" y="808075"/>
                  </a:cubicBezTo>
                  <a:cubicBezTo>
                    <a:pt x="1465271" y="783676"/>
                    <a:pt x="1478870" y="821662"/>
                    <a:pt x="1462773" y="789468"/>
                  </a:cubicBezTo>
                  <a:cubicBezTo>
                    <a:pt x="1457622" y="779165"/>
                    <a:pt x="1455871" y="767154"/>
                    <a:pt x="1449482" y="757570"/>
                  </a:cubicBezTo>
                  <a:cubicBezTo>
                    <a:pt x="1412251" y="701721"/>
                    <a:pt x="1463385" y="779854"/>
                    <a:pt x="1430875" y="725672"/>
                  </a:cubicBezTo>
                  <a:cubicBezTo>
                    <a:pt x="1428596" y="721873"/>
                    <a:pt x="1425249" y="718797"/>
                    <a:pt x="1422901" y="715040"/>
                  </a:cubicBezTo>
                  <a:cubicBezTo>
                    <a:pt x="1420801" y="711680"/>
                    <a:pt x="1419783" y="707704"/>
                    <a:pt x="1417585" y="704407"/>
                  </a:cubicBezTo>
                  <a:cubicBezTo>
                    <a:pt x="1398691" y="676066"/>
                    <a:pt x="1404594" y="689323"/>
                    <a:pt x="1383029" y="661877"/>
                  </a:cubicBezTo>
                  <a:cubicBezTo>
                    <a:pt x="1368208" y="643014"/>
                    <a:pt x="1360136" y="619950"/>
                    <a:pt x="1351131" y="598082"/>
                  </a:cubicBezTo>
                  <a:cubicBezTo>
                    <a:pt x="1349314" y="593670"/>
                    <a:pt x="1345815" y="584791"/>
                    <a:pt x="1345815" y="584791"/>
                  </a:cubicBezTo>
                  <a:cubicBezTo>
                    <a:pt x="1336362" y="528068"/>
                    <a:pt x="1342488" y="571589"/>
                    <a:pt x="1348473" y="443910"/>
                  </a:cubicBezTo>
                  <a:cubicBezTo>
                    <a:pt x="1350550" y="399591"/>
                    <a:pt x="1349733" y="409906"/>
                    <a:pt x="1353789" y="377456"/>
                  </a:cubicBezTo>
                  <a:cubicBezTo>
                    <a:pt x="1352903" y="357963"/>
                    <a:pt x="1352572" y="338437"/>
                    <a:pt x="1351131" y="318977"/>
                  </a:cubicBezTo>
                  <a:cubicBezTo>
                    <a:pt x="1350797" y="314471"/>
                    <a:pt x="1349258" y="310135"/>
                    <a:pt x="1348473" y="305686"/>
                  </a:cubicBezTo>
                  <a:cubicBezTo>
                    <a:pt x="1346600" y="295071"/>
                    <a:pt x="1344347" y="284502"/>
                    <a:pt x="1343157" y="273789"/>
                  </a:cubicBezTo>
                  <a:cubicBezTo>
                    <a:pt x="1342271" y="265814"/>
                    <a:pt x="1342610" y="257606"/>
                    <a:pt x="1340499" y="249865"/>
                  </a:cubicBezTo>
                  <a:cubicBezTo>
                    <a:pt x="1337252" y="237959"/>
                    <a:pt x="1330690" y="227150"/>
                    <a:pt x="1327208" y="215310"/>
                  </a:cubicBezTo>
                  <a:cubicBezTo>
                    <a:pt x="1318030" y="184107"/>
                    <a:pt x="1309962" y="151583"/>
                    <a:pt x="1295310" y="122275"/>
                  </a:cubicBezTo>
                  <a:cubicBezTo>
                    <a:pt x="1293538" y="118731"/>
                    <a:pt x="1291603" y="115263"/>
                    <a:pt x="1289994" y="111642"/>
                  </a:cubicBezTo>
                  <a:cubicBezTo>
                    <a:pt x="1288056" y="107282"/>
                    <a:pt x="1287565" y="102150"/>
                    <a:pt x="1284678" y="98351"/>
                  </a:cubicBezTo>
                  <a:cubicBezTo>
                    <a:pt x="1279409" y="91418"/>
                    <a:pt x="1246631" y="50850"/>
                    <a:pt x="1228857" y="34556"/>
                  </a:cubicBezTo>
                  <a:cubicBezTo>
                    <a:pt x="1221914" y="28191"/>
                    <a:pt x="1215336" y="21310"/>
                    <a:pt x="1207592" y="15949"/>
                  </a:cubicBezTo>
                  <a:cubicBezTo>
                    <a:pt x="1203669" y="13233"/>
                    <a:pt x="1198862" y="12036"/>
                    <a:pt x="1194301" y="10633"/>
                  </a:cubicBezTo>
                  <a:cubicBezTo>
                    <a:pt x="1175121" y="4731"/>
                    <a:pt x="1155665" y="2480"/>
                    <a:pt x="1135822" y="0"/>
                  </a:cubicBezTo>
                  <a:lnTo>
                    <a:pt x="822161" y="2658"/>
                  </a:lnTo>
                  <a:cubicBezTo>
                    <a:pt x="793576" y="3493"/>
                    <a:pt x="745362" y="17206"/>
                    <a:pt x="718494" y="23923"/>
                  </a:cubicBezTo>
                  <a:cubicBezTo>
                    <a:pt x="711406" y="25695"/>
                    <a:pt x="704161" y="26930"/>
                    <a:pt x="697229" y="29240"/>
                  </a:cubicBezTo>
                  <a:cubicBezTo>
                    <a:pt x="689255" y="31898"/>
                    <a:pt x="681477" y="35242"/>
                    <a:pt x="673306" y="37214"/>
                  </a:cubicBezTo>
                  <a:cubicBezTo>
                    <a:pt x="655739" y="41454"/>
                    <a:pt x="637605" y="43191"/>
                    <a:pt x="620143" y="47847"/>
                  </a:cubicBezTo>
                  <a:cubicBezTo>
                    <a:pt x="610922" y="50306"/>
                    <a:pt x="602737" y="55857"/>
                    <a:pt x="593561" y="58479"/>
                  </a:cubicBezTo>
                  <a:cubicBezTo>
                    <a:pt x="584036" y="61200"/>
                    <a:pt x="574002" y="61692"/>
                    <a:pt x="564322" y="63796"/>
                  </a:cubicBezTo>
                  <a:cubicBezTo>
                    <a:pt x="517109" y="74060"/>
                    <a:pt x="547363" y="68742"/>
                    <a:pt x="500526" y="82403"/>
                  </a:cubicBezTo>
                  <a:cubicBezTo>
                    <a:pt x="490005" y="85472"/>
                    <a:pt x="479099" y="87136"/>
                    <a:pt x="468629" y="90377"/>
                  </a:cubicBezTo>
                  <a:cubicBezTo>
                    <a:pt x="441863" y="98662"/>
                    <a:pt x="416067" y="110162"/>
                    <a:pt x="388885" y="116958"/>
                  </a:cubicBezTo>
                  <a:cubicBezTo>
                    <a:pt x="378252" y="119616"/>
                    <a:pt x="367541" y="121978"/>
                    <a:pt x="356987" y="124933"/>
                  </a:cubicBezTo>
                  <a:cubicBezTo>
                    <a:pt x="345382" y="128182"/>
                    <a:pt x="334150" y="132752"/>
                    <a:pt x="322431" y="135565"/>
                  </a:cubicBezTo>
                  <a:cubicBezTo>
                    <a:pt x="311949" y="138081"/>
                    <a:pt x="301062" y="138571"/>
                    <a:pt x="290533" y="140882"/>
                  </a:cubicBezTo>
                  <a:cubicBezTo>
                    <a:pt x="243849" y="151130"/>
                    <a:pt x="217022" y="160222"/>
                    <a:pt x="173575" y="167463"/>
                  </a:cubicBezTo>
                  <a:cubicBezTo>
                    <a:pt x="165661" y="168782"/>
                    <a:pt x="157613" y="169126"/>
                    <a:pt x="149652" y="170121"/>
                  </a:cubicBezTo>
                  <a:cubicBezTo>
                    <a:pt x="132068" y="172319"/>
                    <a:pt x="133226" y="172343"/>
                    <a:pt x="117754" y="175437"/>
                  </a:cubicBezTo>
                  <a:cubicBezTo>
                    <a:pt x="105349" y="174551"/>
                    <a:pt x="92891" y="174232"/>
                    <a:pt x="80540" y="172779"/>
                  </a:cubicBezTo>
                  <a:cubicBezTo>
                    <a:pt x="77757" y="172452"/>
                    <a:pt x="75284" y="170801"/>
                    <a:pt x="72566" y="170121"/>
                  </a:cubicBezTo>
                  <a:cubicBezTo>
                    <a:pt x="68183" y="169025"/>
                    <a:pt x="63677" y="168479"/>
                    <a:pt x="59275" y="167463"/>
                  </a:cubicBezTo>
                  <a:cubicBezTo>
                    <a:pt x="52156" y="165820"/>
                    <a:pt x="45260" y="163053"/>
                    <a:pt x="38010" y="162147"/>
                  </a:cubicBezTo>
                  <a:cubicBezTo>
                    <a:pt x="-15950" y="155401"/>
                    <a:pt x="4783" y="22151"/>
                    <a:pt x="796" y="154172"/>
                  </a:cubicBezTo>
                  <a:close/>
                </a:path>
              </a:pathLst>
            </a:custGeom>
            <a:solidFill>
              <a:srgbClr val="73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4" name="Freeform 893"/>
            <p:cNvSpPr/>
            <p:nvPr/>
          </p:nvSpPr>
          <p:spPr>
            <a:xfrm>
              <a:off x="10448453" y="3085629"/>
              <a:ext cx="2491370" cy="1948887"/>
            </a:xfrm>
            <a:custGeom>
              <a:avLst/>
              <a:gdLst>
                <a:gd name="connsiteX0" fmla="*/ 2299984 w 2491370"/>
                <a:gd name="connsiteY0" fmla="*/ 471 h 1948887"/>
                <a:gd name="connsiteX1" fmla="*/ 2302642 w 2491370"/>
                <a:gd name="connsiteY1" fmla="*/ 13762 h 1948887"/>
                <a:gd name="connsiteX2" fmla="*/ 2307959 w 2491370"/>
                <a:gd name="connsiteY2" fmla="*/ 21736 h 1948887"/>
                <a:gd name="connsiteX3" fmla="*/ 2334540 w 2491370"/>
                <a:gd name="connsiteY3" fmla="*/ 56292 h 1948887"/>
                <a:gd name="connsiteX4" fmla="*/ 2377070 w 2491370"/>
                <a:gd name="connsiteY4" fmla="*/ 114771 h 1948887"/>
                <a:gd name="connsiteX5" fmla="*/ 2393019 w 2491370"/>
                <a:gd name="connsiteY5" fmla="*/ 133378 h 1948887"/>
                <a:gd name="connsiteX6" fmla="*/ 2416942 w 2491370"/>
                <a:gd name="connsiteY6" fmla="*/ 167934 h 1948887"/>
                <a:gd name="connsiteX7" fmla="*/ 2427575 w 2491370"/>
                <a:gd name="connsiteY7" fmla="*/ 181224 h 1948887"/>
                <a:gd name="connsiteX8" fmla="*/ 2435549 w 2491370"/>
                <a:gd name="connsiteY8" fmla="*/ 194515 h 1948887"/>
                <a:gd name="connsiteX9" fmla="*/ 2451498 w 2491370"/>
                <a:gd name="connsiteY9" fmla="*/ 218438 h 1948887"/>
                <a:gd name="connsiteX10" fmla="*/ 2462131 w 2491370"/>
                <a:gd name="connsiteY10" fmla="*/ 237045 h 1948887"/>
                <a:gd name="connsiteX11" fmla="*/ 2467447 w 2491370"/>
                <a:gd name="connsiteY11" fmla="*/ 242362 h 1948887"/>
                <a:gd name="connsiteX12" fmla="*/ 2470105 w 2491370"/>
                <a:gd name="connsiteY12" fmla="*/ 250336 h 1948887"/>
                <a:gd name="connsiteX13" fmla="*/ 2475421 w 2491370"/>
                <a:gd name="connsiteY13" fmla="*/ 322106 h 1948887"/>
                <a:gd name="connsiteX14" fmla="*/ 2478080 w 2491370"/>
                <a:gd name="connsiteY14" fmla="*/ 447038 h 1948887"/>
                <a:gd name="connsiteX15" fmla="*/ 2480738 w 2491370"/>
                <a:gd name="connsiteY15" fmla="*/ 460329 h 1948887"/>
                <a:gd name="connsiteX16" fmla="*/ 2483396 w 2491370"/>
                <a:gd name="connsiteY16" fmla="*/ 516150 h 1948887"/>
                <a:gd name="connsiteX17" fmla="*/ 2486054 w 2491370"/>
                <a:gd name="connsiteY17" fmla="*/ 553364 h 1948887"/>
                <a:gd name="connsiteX18" fmla="*/ 2488712 w 2491370"/>
                <a:gd name="connsiteY18" fmla="*/ 630450 h 1948887"/>
                <a:gd name="connsiteX19" fmla="*/ 2491370 w 2491370"/>
                <a:gd name="connsiteY19" fmla="*/ 641083 h 1948887"/>
                <a:gd name="connsiteX20" fmla="*/ 2488712 w 2491370"/>
                <a:gd name="connsiteY20" fmla="*/ 739434 h 1948887"/>
                <a:gd name="connsiteX21" fmla="*/ 2483396 w 2491370"/>
                <a:gd name="connsiteY21" fmla="*/ 768673 h 1948887"/>
                <a:gd name="connsiteX22" fmla="*/ 2480738 w 2491370"/>
                <a:gd name="connsiteY22" fmla="*/ 816520 h 1948887"/>
                <a:gd name="connsiteX23" fmla="*/ 2475421 w 2491370"/>
                <a:gd name="connsiteY23" fmla="*/ 837785 h 1948887"/>
                <a:gd name="connsiteX24" fmla="*/ 2472763 w 2491370"/>
                <a:gd name="connsiteY24" fmla="*/ 848418 h 1948887"/>
                <a:gd name="connsiteX25" fmla="*/ 2467447 w 2491370"/>
                <a:gd name="connsiteY25" fmla="*/ 864366 h 1948887"/>
                <a:gd name="connsiteX26" fmla="*/ 2464789 w 2491370"/>
                <a:gd name="connsiteY26" fmla="*/ 872341 h 1948887"/>
                <a:gd name="connsiteX27" fmla="*/ 2456814 w 2491370"/>
                <a:gd name="connsiteY27" fmla="*/ 888290 h 1948887"/>
                <a:gd name="connsiteX28" fmla="*/ 2446182 w 2491370"/>
                <a:gd name="connsiteY28" fmla="*/ 912213 h 1948887"/>
                <a:gd name="connsiteX29" fmla="*/ 2438207 w 2491370"/>
                <a:gd name="connsiteY29" fmla="*/ 944111 h 1948887"/>
                <a:gd name="connsiteX30" fmla="*/ 2435549 w 2491370"/>
                <a:gd name="connsiteY30" fmla="*/ 952085 h 1948887"/>
                <a:gd name="connsiteX31" fmla="*/ 2432891 w 2491370"/>
                <a:gd name="connsiteY31" fmla="*/ 960059 h 1948887"/>
                <a:gd name="connsiteX32" fmla="*/ 2416942 w 2491370"/>
                <a:gd name="connsiteY32" fmla="*/ 981324 h 1948887"/>
                <a:gd name="connsiteX33" fmla="*/ 2414284 w 2491370"/>
                <a:gd name="connsiteY33" fmla="*/ 991957 h 1948887"/>
                <a:gd name="connsiteX34" fmla="*/ 2411626 w 2491370"/>
                <a:gd name="connsiteY34" fmla="*/ 999931 h 1948887"/>
                <a:gd name="connsiteX35" fmla="*/ 2408968 w 2491370"/>
                <a:gd name="connsiteY35" fmla="*/ 1013222 h 1948887"/>
                <a:gd name="connsiteX36" fmla="*/ 2406310 w 2491370"/>
                <a:gd name="connsiteY36" fmla="*/ 1021197 h 1948887"/>
                <a:gd name="connsiteX37" fmla="*/ 2400994 w 2491370"/>
                <a:gd name="connsiteY37" fmla="*/ 1042462 h 1948887"/>
                <a:gd name="connsiteX38" fmla="*/ 2398335 w 2491370"/>
                <a:gd name="connsiteY38" fmla="*/ 1053094 h 1948887"/>
                <a:gd name="connsiteX39" fmla="*/ 2393019 w 2491370"/>
                <a:gd name="connsiteY39" fmla="*/ 1058411 h 1948887"/>
                <a:gd name="connsiteX40" fmla="*/ 2385045 w 2491370"/>
                <a:gd name="connsiteY40" fmla="*/ 1074359 h 1948887"/>
                <a:gd name="connsiteX41" fmla="*/ 2379728 w 2491370"/>
                <a:gd name="connsiteY41" fmla="*/ 1079676 h 1948887"/>
                <a:gd name="connsiteX42" fmla="*/ 2366438 w 2491370"/>
                <a:gd name="connsiteY42" fmla="*/ 1092966 h 1948887"/>
                <a:gd name="connsiteX43" fmla="*/ 2347831 w 2491370"/>
                <a:gd name="connsiteY43" fmla="*/ 1090308 h 1948887"/>
                <a:gd name="connsiteX44" fmla="*/ 2331882 w 2491370"/>
                <a:gd name="connsiteY44" fmla="*/ 1079676 h 1948887"/>
                <a:gd name="connsiteX45" fmla="*/ 2297326 w 2491370"/>
                <a:gd name="connsiteY45" fmla="*/ 1077018 h 1948887"/>
                <a:gd name="connsiteX46" fmla="*/ 2284035 w 2491370"/>
                <a:gd name="connsiteY46" fmla="*/ 1074359 h 1948887"/>
                <a:gd name="connsiteX47" fmla="*/ 2246821 w 2491370"/>
                <a:gd name="connsiteY47" fmla="*/ 1069043 h 1948887"/>
                <a:gd name="connsiteX48" fmla="*/ 2222898 w 2491370"/>
                <a:gd name="connsiteY48" fmla="*/ 1063727 h 1948887"/>
                <a:gd name="connsiteX49" fmla="*/ 2206949 w 2491370"/>
                <a:gd name="connsiteY49" fmla="*/ 1061069 h 1948887"/>
                <a:gd name="connsiteX50" fmla="*/ 2137838 w 2491370"/>
                <a:gd name="connsiteY50" fmla="*/ 1058411 h 1948887"/>
                <a:gd name="connsiteX51" fmla="*/ 2028854 w 2491370"/>
                <a:gd name="connsiteY51" fmla="*/ 1058411 h 1948887"/>
                <a:gd name="connsiteX52" fmla="*/ 2018221 w 2491370"/>
                <a:gd name="connsiteY52" fmla="*/ 1061069 h 1948887"/>
                <a:gd name="connsiteX53" fmla="*/ 2002273 w 2491370"/>
                <a:gd name="connsiteY53" fmla="*/ 1063727 h 1948887"/>
                <a:gd name="connsiteX54" fmla="*/ 1986324 w 2491370"/>
                <a:gd name="connsiteY54" fmla="*/ 1069043 h 1948887"/>
                <a:gd name="connsiteX55" fmla="*/ 1978349 w 2491370"/>
                <a:gd name="connsiteY55" fmla="*/ 1071701 h 1948887"/>
                <a:gd name="connsiteX56" fmla="*/ 1967717 w 2491370"/>
                <a:gd name="connsiteY56" fmla="*/ 1084992 h 1948887"/>
                <a:gd name="connsiteX57" fmla="*/ 1962400 w 2491370"/>
                <a:gd name="connsiteY57" fmla="*/ 1090308 h 1948887"/>
                <a:gd name="connsiteX58" fmla="*/ 1954426 w 2491370"/>
                <a:gd name="connsiteY58" fmla="*/ 1106257 h 1948887"/>
                <a:gd name="connsiteX59" fmla="*/ 1946452 w 2491370"/>
                <a:gd name="connsiteY59" fmla="*/ 1111573 h 1948887"/>
                <a:gd name="connsiteX60" fmla="*/ 1943794 w 2491370"/>
                <a:gd name="connsiteY60" fmla="*/ 1119548 h 1948887"/>
                <a:gd name="connsiteX61" fmla="*/ 1930503 w 2491370"/>
                <a:gd name="connsiteY61" fmla="*/ 1130180 h 1948887"/>
                <a:gd name="connsiteX62" fmla="*/ 1919870 w 2491370"/>
                <a:gd name="connsiteY62" fmla="*/ 1140813 h 1948887"/>
                <a:gd name="connsiteX63" fmla="*/ 1903921 w 2491370"/>
                <a:gd name="connsiteY63" fmla="*/ 1151445 h 1948887"/>
                <a:gd name="connsiteX64" fmla="*/ 1898605 w 2491370"/>
                <a:gd name="connsiteY64" fmla="*/ 1156762 h 1948887"/>
                <a:gd name="connsiteX65" fmla="*/ 1893289 w 2491370"/>
                <a:gd name="connsiteY65" fmla="*/ 1164736 h 1948887"/>
                <a:gd name="connsiteX66" fmla="*/ 1885314 w 2491370"/>
                <a:gd name="connsiteY66" fmla="*/ 1170052 h 1948887"/>
                <a:gd name="connsiteX67" fmla="*/ 1879998 w 2491370"/>
                <a:gd name="connsiteY67" fmla="*/ 1175369 h 1948887"/>
                <a:gd name="connsiteX68" fmla="*/ 1864049 w 2491370"/>
                <a:gd name="connsiteY68" fmla="*/ 1186001 h 1948887"/>
                <a:gd name="connsiteX69" fmla="*/ 1850759 w 2491370"/>
                <a:gd name="connsiteY69" fmla="*/ 1196634 h 1948887"/>
                <a:gd name="connsiteX70" fmla="*/ 1845442 w 2491370"/>
                <a:gd name="connsiteY70" fmla="*/ 1201950 h 1948887"/>
                <a:gd name="connsiteX71" fmla="*/ 1837468 w 2491370"/>
                <a:gd name="connsiteY71" fmla="*/ 1207266 h 1948887"/>
                <a:gd name="connsiteX72" fmla="*/ 1826835 w 2491370"/>
                <a:gd name="connsiteY72" fmla="*/ 1217899 h 1948887"/>
                <a:gd name="connsiteX73" fmla="*/ 1810887 w 2491370"/>
                <a:gd name="connsiteY73" fmla="*/ 1228531 h 1948887"/>
                <a:gd name="connsiteX74" fmla="*/ 1805570 w 2491370"/>
                <a:gd name="connsiteY74" fmla="*/ 1233848 h 1948887"/>
                <a:gd name="connsiteX75" fmla="*/ 1789621 w 2491370"/>
                <a:gd name="connsiteY75" fmla="*/ 1244480 h 1948887"/>
                <a:gd name="connsiteX76" fmla="*/ 1778989 w 2491370"/>
                <a:gd name="connsiteY76" fmla="*/ 1260429 h 1948887"/>
                <a:gd name="connsiteX77" fmla="*/ 1773673 w 2491370"/>
                <a:gd name="connsiteY77" fmla="*/ 1268404 h 1948887"/>
                <a:gd name="connsiteX78" fmla="*/ 1768356 w 2491370"/>
                <a:gd name="connsiteY78" fmla="*/ 1273720 h 1948887"/>
                <a:gd name="connsiteX79" fmla="*/ 1763040 w 2491370"/>
                <a:gd name="connsiteY79" fmla="*/ 1281694 h 1948887"/>
                <a:gd name="connsiteX80" fmla="*/ 1752407 w 2491370"/>
                <a:gd name="connsiteY80" fmla="*/ 1292327 h 1948887"/>
                <a:gd name="connsiteX81" fmla="*/ 1741775 w 2491370"/>
                <a:gd name="connsiteY81" fmla="*/ 1305618 h 1948887"/>
                <a:gd name="connsiteX82" fmla="*/ 1739117 w 2491370"/>
                <a:gd name="connsiteY82" fmla="*/ 1313592 h 1948887"/>
                <a:gd name="connsiteX83" fmla="*/ 1733800 w 2491370"/>
                <a:gd name="connsiteY83" fmla="*/ 1318908 h 1948887"/>
                <a:gd name="connsiteX84" fmla="*/ 1731142 w 2491370"/>
                <a:gd name="connsiteY84" fmla="*/ 1332199 h 1948887"/>
                <a:gd name="connsiteX85" fmla="*/ 1728484 w 2491370"/>
                <a:gd name="connsiteY85" fmla="*/ 1340173 h 1948887"/>
                <a:gd name="connsiteX86" fmla="*/ 1723168 w 2491370"/>
                <a:gd name="connsiteY86" fmla="*/ 1475738 h 1948887"/>
                <a:gd name="connsiteX87" fmla="*/ 1720510 w 2491370"/>
                <a:gd name="connsiteY87" fmla="*/ 1486371 h 1948887"/>
                <a:gd name="connsiteX88" fmla="*/ 1717852 w 2491370"/>
                <a:gd name="connsiteY88" fmla="*/ 1499662 h 1948887"/>
                <a:gd name="connsiteX89" fmla="*/ 1715194 w 2491370"/>
                <a:gd name="connsiteY89" fmla="*/ 1510294 h 1948887"/>
                <a:gd name="connsiteX90" fmla="*/ 1712535 w 2491370"/>
                <a:gd name="connsiteY90" fmla="*/ 1523585 h 1948887"/>
                <a:gd name="connsiteX91" fmla="*/ 1709877 w 2491370"/>
                <a:gd name="connsiteY91" fmla="*/ 1534218 h 1948887"/>
                <a:gd name="connsiteX92" fmla="*/ 1707219 w 2491370"/>
                <a:gd name="connsiteY92" fmla="*/ 1552824 h 1948887"/>
                <a:gd name="connsiteX93" fmla="*/ 1699245 w 2491370"/>
                <a:gd name="connsiteY93" fmla="*/ 1595355 h 1948887"/>
                <a:gd name="connsiteX94" fmla="*/ 1701903 w 2491370"/>
                <a:gd name="connsiteY94" fmla="*/ 1656492 h 1948887"/>
                <a:gd name="connsiteX95" fmla="*/ 1712535 w 2491370"/>
                <a:gd name="connsiteY95" fmla="*/ 1683073 h 1948887"/>
                <a:gd name="connsiteX96" fmla="*/ 1715194 w 2491370"/>
                <a:gd name="connsiteY96" fmla="*/ 1691048 h 1948887"/>
                <a:gd name="connsiteX97" fmla="*/ 1712535 w 2491370"/>
                <a:gd name="connsiteY97" fmla="*/ 1741552 h 1948887"/>
                <a:gd name="connsiteX98" fmla="*/ 1709877 w 2491370"/>
                <a:gd name="connsiteY98" fmla="*/ 1749527 h 1948887"/>
                <a:gd name="connsiteX99" fmla="*/ 1701903 w 2491370"/>
                <a:gd name="connsiteY99" fmla="*/ 1754843 h 1948887"/>
                <a:gd name="connsiteX100" fmla="*/ 1685954 w 2491370"/>
                <a:gd name="connsiteY100" fmla="*/ 1760159 h 1948887"/>
                <a:gd name="connsiteX101" fmla="*/ 1680638 w 2491370"/>
                <a:gd name="connsiteY101" fmla="*/ 1765476 h 1948887"/>
                <a:gd name="connsiteX102" fmla="*/ 1662031 w 2491370"/>
                <a:gd name="connsiteY102" fmla="*/ 1770792 h 1948887"/>
                <a:gd name="connsiteX103" fmla="*/ 1646082 w 2491370"/>
                <a:gd name="connsiteY103" fmla="*/ 1778766 h 1948887"/>
                <a:gd name="connsiteX104" fmla="*/ 1627475 w 2491370"/>
                <a:gd name="connsiteY104" fmla="*/ 1786741 h 1948887"/>
                <a:gd name="connsiteX105" fmla="*/ 1614184 w 2491370"/>
                <a:gd name="connsiteY105" fmla="*/ 1797373 h 1948887"/>
                <a:gd name="connsiteX106" fmla="*/ 1600894 w 2491370"/>
                <a:gd name="connsiteY106" fmla="*/ 1808006 h 1948887"/>
                <a:gd name="connsiteX107" fmla="*/ 1592919 w 2491370"/>
                <a:gd name="connsiteY107" fmla="*/ 1810664 h 1948887"/>
                <a:gd name="connsiteX108" fmla="*/ 1574312 w 2491370"/>
                <a:gd name="connsiteY108" fmla="*/ 1821297 h 1948887"/>
                <a:gd name="connsiteX109" fmla="*/ 1563680 w 2491370"/>
                <a:gd name="connsiteY109" fmla="*/ 1829271 h 1948887"/>
                <a:gd name="connsiteX110" fmla="*/ 1558363 w 2491370"/>
                <a:gd name="connsiteY110" fmla="*/ 1834587 h 1948887"/>
                <a:gd name="connsiteX111" fmla="*/ 1550389 w 2491370"/>
                <a:gd name="connsiteY111" fmla="*/ 1837245 h 1948887"/>
                <a:gd name="connsiteX112" fmla="*/ 1537098 w 2491370"/>
                <a:gd name="connsiteY112" fmla="*/ 1845220 h 1948887"/>
                <a:gd name="connsiteX113" fmla="*/ 1529124 w 2491370"/>
                <a:gd name="connsiteY113" fmla="*/ 1850536 h 1948887"/>
                <a:gd name="connsiteX114" fmla="*/ 1523807 w 2491370"/>
                <a:gd name="connsiteY114" fmla="*/ 1855852 h 1948887"/>
                <a:gd name="connsiteX115" fmla="*/ 1515833 w 2491370"/>
                <a:gd name="connsiteY115" fmla="*/ 1858511 h 1948887"/>
                <a:gd name="connsiteX116" fmla="*/ 1499884 w 2491370"/>
                <a:gd name="connsiteY116" fmla="*/ 1869143 h 1948887"/>
                <a:gd name="connsiteX117" fmla="*/ 1491910 w 2491370"/>
                <a:gd name="connsiteY117" fmla="*/ 1877118 h 1948887"/>
                <a:gd name="connsiteX118" fmla="*/ 1483935 w 2491370"/>
                <a:gd name="connsiteY118" fmla="*/ 1879776 h 1948887"/>
                <a:gd name="connsiteX119" fmla="*/ 1467987 w 2491370"/>
                <a:gd name="connsiteY119" fmla="*/ 1890408 h 1948887"/>
                <a:gd name="connsiteX120" fmla="*/ 1460012 w 2491370"/>
                <a:gd name="connsiteY120" fmla="*/ 1895724 h 1948887"/>
                <a:gd name="connsiteX121" fmla="*/ 1444063 w 2491370"/>
                <a:gd name="connsiteY121" fmla="*/ 1901041 h 1948887"/>
                <a:gd name="connsiteX122" fmla="*/ 1428114 w 2491370"/>
                <a:gd name="connsiteY122" fmla="*/ 1911673 h 1948887"/>
                <a:gd name="connsiteX123" fmla="*/ 1422798 w 2491370"/>
                <a:gd name="connsiteY123" fmla="*/ 1916990 h 1948887"/>
                <a:gd name="connsiteX124" fmla="*/ 1414824 w 2491370"/>
                <a:gd name="connsiteY124" fmla="*/ 1922306 h 1948887"/>
                <a:gd name="connsiteX125" fmla="*/ 1398875 w 2491370"/>
                <a:gd name="connsiteY125" fmla="*/ 1927622 h 1948887"/>
                <a:gd name="connsiteX126" fmla="*/ 1351028 w 2491370"/>
                <a:gd name="connsiteY126" fmla="*/ 1932938 h 1948887"/>
                <a:gd name="connsiteX127" fmla="*/ 1340396 w 2491370"/>
                <a:gd name="connsiteY127" fmla="*/ 1943571 h 1948887"/>
                <a:gd name="connsiteX128" fmla="*/ 1332421 w 2491370"/>
                <a:gd name="connsiteY128" fmla="*/ 1946229 h 1948887"/>
                <a:gd name="connsiteX129" fmla="*/ 1319131 w 2491370"/>
                <a:gd name="connsiteY129" fmla="*/ 1948887 h 1948887"/>
                <a:gd name="connsiteX130" fmla="*/ 1295207 w 2491370"/>
                <a:gd name="connsiteY130" fmla="*/ 1946229 h 1948887"/>
                <a:gd name="connsiteX131" fmla="*/ 1287233 w 2491370"/>
                <a:gd name="connsiteY131" fmla="*/ 1943571 h 1948887"/>
                <a:gd name="connsiteX132" fmla="*/ 1281917 w 2491370"/>
                <a:gd name="connsiteY132" fmla="*/ 1935597 h 1948887"/>
                <a:gd name="connsiteX133" fmla="*/ 1271284 w 2491370"/>
                <a:gd name="connsiteY133" fmla="*/ 1922306 h 1948887"/>
                <a:gd name="connsiteX134" fmla="*/ 1268626 w 2491370"/>
                <a:gd name="connsiteY134" fmla="*/ 1914331 h 1948887"/>
                <a:gd name="connsiteX135" fmla="*/ 1260652 w 2491370"/>
                <a:gd name="connsiteY135" fmla="*/ 1909015 h 1948887"/>
                <a:gd name="connsiteX136" fmla="*/ 1247361 w 2491370"/>
                <a:gd name="connsiteY136" fmla="*/ 1898383 h 1948887"/>
                <a:gd name="connsiteX137" fmla="*/ 1236728 w 2491370"/>
                <a:gd name="connsiteY137" fmla="*/ 1882434 h 1948887"/>
                <a:gd name="connsiteX138" fmla="*/ 1212805 w 2491370"/>
                <a:gd name="connsiteY138" fmla="*/ 1869143 h 1948887"/>
                <a:gd name="connsiteX139" fmla="*/ 1204831 w 2491370"/>
                <a:gd name="connsiteY139" fmla="*/ 1863827 h 1948887"/>
                <a:gd name="connsiteX140" fmla="*/ 1191540 w 2491370"/>
                <a:gd name="connsiteY140" fmla="*/ 1853194 h 1948887"/>
                <a:gd name="connsiteX141" fmla="*/ 1180907 w 2491370"/>
                <a:gd name="connsiteY141" fmla="*/ 1839904 h 1948887"/>
                <a:gd name="connsiteX142" fmla="*/ 1164959 w 2491370"/>
                <a:gd name="connsiteY142" fmla="*/ 1834587 h 1948887"/>
                <a:gd name="connsiteX143" fmla="*/ 1159642 w 2491370"/>
                <a:gd name="connsiteY143" fmla="*/ 1829271 h 1948887"/>
                <a:gd name="connsiteX144" fmla="*/ 1149010 w 2491370"/>
                <a:gd name="connsiteY144" fmla="*/ 1815980 h 1948887"/>
                <a:gd name="connsiteX145" fmla="*/ 1133061 w 2491370"/>
                <a:gd name="connsiteY145" fmla="*/ 1805348 h 1948887"/>
                <a:gd name="connsiteX146" fmla="*/ 1127745 w 2491370"/>
                <a:gd name="connsiteY146" fmla="*/ 1797373 h 1948887"/>
                <a:gd name="connsiteX147" fmla="*/ 1122428 w 2491370"/>
                <a:gd name="connsiteY147" fmla="*/ 1792057 h 1948887"/>
                <a:gd name="connsiteX148" fmla="*/ 1119770 w 2491370"/>
                <a:gd name="connsiteY148" fmla="*/ 1784083 h 1948887"/>
                <a:gd name="connsiteX149" fmla="*/ 1106480 w 2491370"/>
                <a:gd name="connsiteY149" fmla="*/ 1773450 h 1948887"/>
                <a:gd name="connsiteX150" fmla="*/ 1101163 w 2491370"/>
                <a:gd name="connsiteY150" fmla="*/ 1765476 h 1948887"/>
                <a:gd name="connsiteX151" fmla="*/ 1090531 w 2491370"/>
                <a:gd name="connsiteY151" fmla="*/ 1752185 h 1948887"/>
                <a:gd name="connsiteX152" fmla="*/ 1087873 w 2491370"/>
                <a:gd name="connsiteY152" fmla="*/ 1744211 h 1948887"/>
                <a:gd name="connsiteX153" fmla="*/ 1079898 w 2491370"/>
                <a:gd name="connsiteY153" fmla="*/ 1738894 h 1948887"/>
                <a:gd name="connsiteX154" fmla="*/ 1063949 w 2491370"/>
                <a:gd name="connsiteY154" fmla="*/ 1733578 h 1948887"/>
                <a:gd name="connsiteX155" fmla="*/ 1040026 w 2491370"/>
                <a:gd name="connsiteY155" fmla="*/ 1736236 h 1948887"/>
                <a:gd name="connsiteX156" fmla="*/ 1032052 w 2491370"/>
                <a:gd name="connsiteY156" fmla="*/ 1738894 h 1948887"/>
                <a:gd name="connsiteX157" fmla="*/ 1010787 w 2491370"/>
                <a:gd name="connsiteY157" fmla="*/ 1744211 h 1948887"/>
                <a:gd name="connsiteX158" fmla="*/ 1000154 w 2491370"/>
                <a:gd name="connsiteY158" fmla="*/ 1746869 h 1948887"/>
                <a:gd name="connsiteX159" fmla="*/ 981547 w 2491370"/>
                <a:gd name="connsiteY159" fmla="*/ 1752185 h 1948887"/>
                <a:gd name="connsiteX160" fmla="*/ 960282 w 2491370"/>
                <a:gd name="connsiteY160" fmla="*/ 1757501 h 1948887"/>
                <a:gd name="connsiteX161" fmla="*/ 939017 w 2491370"/>
                <a:gd name="connsiteY161" fmla="*/ 1765476 h 1948887"/>
                <a:gd name="connsiteX162" fmla="*/ 907119 w 2491370"/>
                <a:gd name="connsiteY162" fmla="*/ 1776108 h 1948887"/>
                <a:gd name="connsiteX163" fmla="*/ 891170 w 2491370"/>
                <a:gd name="connsiteY163" fmla="*/ 1781424 h 1948887"/>
                <a:gd name="connsiteX164" fmla="*/ 851298 w 2491370"/>
                <a:gd name="connsiteY164" fmla="*/ 1786741 h 1948887"/>
                <a:gd name="connsiteX165" fmla="*/ 835349 w 2491370"/>
                <a:gd name="connsiteY165" fmla="*/ 1792057 h 1948887"/>
                <a:gd name="connsiteX166" fmla="*/ 819400 w 2491370"/>
                <a:gd name="connsiteY166" fmla="*/ 1794715 h 1948887"/>
                <a:gd name="connsiteX167" fmla="*/ 808768 w 2491370"/>
                <a:gd name="connsiteY167" fmla="*/ 1797373 h 1948887"/>
                <a:gd name="connsiteX168" fmla="*/ 792819 w 2491370"/>
                <a:gd name="connsiteY168" fmla="*/ 1800031 h 1948887"/>
                <a:gd name="connsiteX169" fmla="*/ 784845 w 2491370"/>
                <a:gd name="connsiteY169" fmla="*/ 1802690 h 1948887"/>
                <a:gd name="connsiteX170" fmla="*/ 752947 w 2491370"/>
                <a:gd name="connsiteY170" fmla="*/ 1808006 h 1948887"/>
                <a:gd name="connsiteX171" fmla="*/ 723707 w 2491370"/>
                <a:gd name="connsiteY171" fmla="*/ 1815980 h 1948887"/>
                <a:gd name="connsiteX172" fmla="*/ 705100 w 2491370"/>
                <a:gd name="connsiteY172" fmla="*/ 1821297 h 1948887"/>
                <a:gd name="connsiteX173" fmla="*/ 686494 w 2491370"/>
                <a:gd name="connsiteY173" fmla="*/ 1826613 h 1948887"/>
                <a:gd name="connsiteX174" fmla="*/ 667887 w 2491370"/>
                <a:gd name="connsiteY174" fmla="*/ 1829271 h 1948887"/>
                <a:gd name="connsiteX175" fmla="*/ 635989 w 2491370"/>
                <a:gd name="connsiteY175" fmla="*/ 1834587 h 1948887"/>
                <a:gd name="connsiteX176" fmla="*/ 625356 w 2491370"/>
                <a:gd name="connsiteY176" fmla="*/ 1837245 h 1948887"/>
                <a:gd name="connsiteX177" fmla="*/ 593459 w 2491370"/>
                <a:gd name="connsiteY177" fmla="*/ 1842562 h 1948887"/>
                <a:gd name="connsiteX178" fmla="*/ 580168 w 2491370"/>
                <a:gd name="connsiteY178" fmla="*/ 1853194 h 1948887"/>
                <a:gd name="connsiteX179" fmla="*/ 569535 w 2491370"/>
                <a:gd name="connsiteY179" fmla="*/ 1863827 h 1948887"/>
                <a:gd name="connsiteX180" fmla="*/ 561561 w 2491370"/>
                <a:gd name="connsiteY180" fmla="*/ 1871801 h 1948887"/>
                <a:gd name="connsiteX181" fmla="*/ 553587 w 2491370"/>
                <a:gd name="connsiteY181" fmla="*/ 1874459 h 1948887"/>
                <a:gd name="connsiteX182" fmla="*/ 548270 w 2491370"/>
                <a:gd name="connsiteY182" fmla="*/ 1879776 h 1948887"/>
                <a:gd name="connsiteX183" fmla="*/ 532321 w 2491370"/>
                <a:gd name="connsiteY183" fmla="*/ 1885092 h 1948887"/>
                <a:gd name="connsiteX184" fmla="*/ 524347 w 2491370"/>
                <a:gd name="connsiteY184" fmla="*/ 1890408 h 1948887"/>
                <a:gd name="connsiteX185" fmla="*/ 508398 w 2491370"/>
                <a:gd name="connsiteY185" fmla="*/ 1895724 h 1948887"/>
                <a:gd name="connsiteX186" fmla="*/ 492449 w 2491370"/>
                <a:gd name="connsiteY186" fmla="*/ 1893066 h 1948887"/>
                <a:gd name="connsiteX187" fmla="*/ 465868 w 2491370"/>
                <a:gd name="connsiteY187" fmla="*/ 1882434 h 1948887"/>
                <a:gd name="connsiteX188" fmla="*/ 455235 w 2491370"/>
                <a:gd name="connsiteY188" fmla="*/ 1879776 h 1948887"/>
                <a:gd name="connsiteX189" fmla="*/ 431312 w 2491370"/>
                <a:gd name="connsiteY189" fmla="*/ 1863827 h 1948887"/>
                <a:gd name="connsiteX190" fmla="*/ 420680 w 2491370"/>
                <a:gd name="connsiteY190" fmla="*/ 1855852 h 1948887"/>
                <a:gd name="connsiteX191" fmla="*/ 402073 w 2491370"/>
                <a:gd name="connsiteY191" fmla="*/ 1845220 h 1948887"/>
                <a:gd name="connsiteX192" fmla="*/ 386124 w 2491370"/>
                <a:gd name="connsiteY192" fmla="*/ 1831929 h 1948887"/>
                <a:gd name="connsiteX193" fmla="*/ 375491 w 2491370"/>
                <a:gd name="connsiteY193" fmla="*/ 1823955 h 1948887"/>
                <a:gd name="connsiteX194" fmla="*/ 364859 w 2491370"/>
                <a:gd name="connsiteY194" fmla="*/ 1810664 h 1948887"/>
                <a:gd name="connsiteX195" fmla="*/ 346252 w 2491370"/>
                <a:gd name="connsiteY195" fmla="*/ 1789399 h 1948887"/>
                <a:gd name="connsiteX196" fmla="*/ 335619 w 2491370"/>
                <a:gd name="connsiteY196" fmla="*/ 1768134 h 1948887"/>
                <a:gd name="connsiteX197" fmla="*/ 330303 w 2491370"/>
                <a:gd name="connsiteY197" fmla="*/ 1757501 h 1948887"/>
                <a:gd name="connsiteX198" fmla="*/ 324987 w 2491370"/>
                <a:gd name="connsiteY198" fmla="*/ 1741552 h 1948887"/>
                <a:gd name="connsiteX199" fmla="*/ 317012 w 2491370"/>
                <a:gd name="connsiteY199" fmla="*/ 1728262 h 1948887"/>
                <a:gd name="connsiteX200" fmla="*/ 306380 w 2491370"/>
                <a:gd name="connsiteY200" fmla="*/ 1706997 h 1948887"/>
                <a:gd name="connsiteX201" fmla="*/ 301063 w 2491370"/>
                <a:gd name="connsiteY201" fmla="*/ 1696364 h 1948887"/>
                <a:gd name="connsiteX202" fmla="*/ 290431 w 2491370"/>
                <a:gd name="connsiteY202" fmla="*/ 1683073 h 1948887"/>
                <a:gd name="connsiteX203" fmla="*/ 282456 w 2491370"/>
                <a:gd name="connsiteY203" fmla="*/ 1667124 h 1948887"/>
                <a:gd name="connsiteX204" fmla="*/ 266507 w 2491370"/>
                <a:gd name="connsiteY204" fmla="*/ 1651176 h 1948887"/>
                <a:gd name="connsiteX205" fmla="*/ 255875 w 2491370"/>
                <a:gd name="connsiteY205" fmla="*/ 1635227 h 1948887"/>
                <a:gd name="connsiteX206" fmla="*/ 247900 w 2491370"/>
                <a:gd name="connsiteY206" fmla="*/ 1629911 h 1948887"/>
                <a:gd name="connsiteX207" fmla="*/ 237268 w 2491370"/>
                <a:gd name="connsiteY207" fmla="*/ 1616620 h 1948887"/>
                <a:gd name="connsiteX208" fmla="*/ 218661 w 2491370"/>
                <a:gd name="connsiteY208" fmla="*/ 1600671 h 1948887"/>
                <a:gd name="connsiteX209" fmla="*/ 210687 w 2491370"/>
                <a:gd name="connsiteY209" fmla="*/ 1595355 h 1948887"/>
                <a:gd name="connsiteX210" fmla="*/ 202712 w 2491370"/>
                <a:gd name="connsiteY210" fmla="*/ 1592697 h 1948887"/>
                <a:gd name="connsiteX211" fmla="*/ 189421 w 2491370"/>
                <a:gd name="connsiteY211" fmla="*/ 1595355 h 1948887"/>
                <a:gd name="connsiteX212" fmla="*/ 181447 w 2491370"/>
                <a:gd name="connsiteY212" fmla="*/ 1579406 h 1948887"/>
                <a:gd name="connsiteX213" fmla="*/ 173473 w 2491370"/>
                <a:gd name="connsiteY213" fmla="*/ 1566115 h 1948887"/>
                <a:gd name="connsiteX214" fmla="*/ 162840 w 2491370"/>
                <a:gd name="connsiteY214" fmla="*/ 1544850 h 1948887"/>
                <a:gd name="connsiteX215" fmla="*/ 112335 w 2491370"/>
                <a:gd name="connsiteY215" fmla="*/ 1467764 h 1948887"/>
                <a:gd name="connsiteX216" fmla="*/ 80438 w 2491370"/>
                <a:gd name="connsiteY216" fmla="*/ 1411943 h 1948887"/>
                <a:gd name="connsiteX217" fmla="*/ 64489 w 2491370"/>
                <a:gd name="connsiteY217" fmla="*/ 1385362 h 1948887"/>
                <a:gd name="connsiteX218" fmla="*/ 53856 w 2491370"/>
                <a:gd name="connsiteY218" fmla="*/ 1366755 h 1948887"/>
                <a:gd name="connsiteX219" fmla="*/ 45882 w 2491370"/>
                <a:gd name="connsiteY219" fmla="*/ 1348148 h 1948887"/>
                <a:gd name="connsiteX220" fmla="*/ 40566 w 2491370"/>
                <a:gd name="connsiteY220" fmla="*/ 1321566 h 1948887"/>
                <a:gd name="connsiteX221" fmla="*/ 35249 w 2491370"/>
                <a:gd name="connsiteY221" fmla="*/ 1297643 h 1948887"/>
                <a:gd name="connsiteX222" fmla="*/ 29933 w 2491370"/>
                <a:gd name="connsiteY222" fmla="*/ 1279036 h 1948887"/>
                <a:gd name="connsiteX223" fmla="*/ 27275 w 2491370"/>
                <a:gd name="connsiteY223" fmla="*/ 1265745 h 1948887"/>
                <a:gd name="connsiteX224" fmla="*/ 21959 w 2491370"/>
                <a:gd name="connsiteY224" fmla="*/ 1244480 h 1948887"/>
                <a:gd name="connsiteX225" fmla="*/ 16642 w 2491370"/>
                <a:gd name="connsiteY225" fmla="*/ 1220557 h 1948887"/>
                <a:gd name="connsiteX226" fmla="*/ 13984 w 2491370"/>
                <a:gd name="connsiteY226" fmla="*/ 1193976 h 1948887"/>
                <a:gd name="connsiteX227" fmla="*/ 3352 w 2491370"/>
                <a:gd name="connsiteY227" fmla="*/ 1138155 h 1948887"/>
                <a:gd name="connsiteX228" fmla="*/ 3352 w 2491370"/>
                <a:gd name="connsiteY228" fmla="*/ 1069043 h 1948887"/>
                <a:gd name="connsiteX229" fmla="*/ 24617 w 2491370"/>
                <a:gd name="connsiteY229" fmla="*/ 1015880 h 1948887"/>
                <a:gd name="connsiteX230" fmla="*/ 40566 w 2491370"/>
                <a:gd name="connsiteY230" fmla="*/ 997273 h 1948887"/>
                <a:gd name="connsiteX231" fmla="*/ 61831 w 2491370"/>
                <a:gd name="connsiteY231" fmla="*/ 973350 h 1948887"/>
                <a:gd name="connsiteX232" fmla="*/ 83096 w 2491370"/>
                <a:gd name="connsiteY232" fmla="*/ 960059 h 1948887"/>
                <a:gd name="connsiteX233" fmla="*/ 114994 w 2491370"/>
                <a:gd name="connsiteY233" fmla="*/ 933478 h 1948887"/>
                <a:gd name="connsiteX234" fmla="*/ 200054 w 2491370"/>
                <a:gd name="connsiteY234" fmla="*/ 898922 h 1948887"/>
                <a:gd name="connsiteX235" fmla="*/ 223977 w 2491370"/>
                <a:gd name="connsiteY235" fmla="*/ 888290 h 1948887"/>
                <a:gd name="connsiteX236" fmla="*/ 253217 w 2491370"/>
                <a:gd name="connsiteY236" fmla="*/ 880315 h 1948887"/>
                <a:gd name="connsiteX237" fmla="*/ 263849 w 2491370"/>
                <a:gd name="connsiteY237" fmla="*/ 874999 h 1948887"/>
                <a:gd name="connsiteX238" fmla="*/ 295747 w 2491370"/>
                <a:gd name="connsiteY238" fmla="*/ 856392 h 1948887"/>
                <a:gd name="connsiteX239" fmla="*/ 370175 w 2491370"/>
                <a:gd name="connsiteY239" fmla="*/ 813862 h 1948887"/>
                <a:gd name="connsiteX240" fmla="*/ 415363 w 2491370"/>
                <a:gd name="connsiteY240" fmla="*/ 797913 h 1948887"/>
                <a:gd name="connsiteX241" fmla="*/ 452577 w 2491370"/>
                <a:gd name="connsiteY241" fmla="*/ 789938 h 1948887"/>
                <a:gd name="connsiteX242" fmla="*/ 497766 w 2491370"/>
                <a:gd name="connsiteY242" fmla="*/ 776648 h 1948887"/>
                <a:gd name="connsiteX243" fmla="*/ 566877 w 2491370"/>
                <a:gd name="connsiteY243" fmla="*/ 760699 h 1948887"/>
                <a:gd name="connsiteX244" fmla="*/ 598775 w 2491370"/>
                <a:gd name="connsiteY244" fmla="*/ 752724 h 1948887"/>
                <a:gd name="connsiteX245" fmla="*/ 665228 w 2491370"/>
                <a:gd name="connsiteY245" fmla="*/ 726143 h 1948887"/>
                <a:gd name="connsiteX246" fmla="*/ 691810 w 2491370"/>
                <a:gd name="connsiteY246" fmla="*/ 715511 h 1948887"/>
                <a:gd name="connsiteX247" fmla="*/ 739656 w 2491370"/>
                <a:gd name="connsiteY247" fmla="*/ 683613 h 1948887"/>
                <a:gd name="connsiteX248" fmla="*/ 752947 w 2491370"/>
                <a:gd name="connsiteY248" fmla="*/ 675638 h 1948887"/>
                <a:gd name="connsiteX249" fmla="*/ 768896 w 2491370"/>
                <a:gd name="connsiteY249" fmla="*/ 662348 h 1948887"/>
                <a:gd name="connsiteX250" fmla="*/ 856614 w 2491370"/>
                <a:gd name="connsiteY250" fmla="*/ 614501 h 1948887"/>
                <a:gd name="connsiteX251" fmla="*/ 896487 w 2491370"/>
                <a:gd name="connsiteY251" fmla="*/ 593236 h 1948887"/>
                <a:gd name="connsiteX252" fmla="*/ 1005470 w 2491370"/>
                <a:gd name="connsiteY252" fmla="*/ 524124 h 1948887"/>
                <a:gd name="connsiteX253" fmla="*/ 1040026 w 2491370"/>
                <a:gd name="connsiteY253" fmla="*/ 502859 h 1948887"/>
                <a:gd name="connsiteX254" fmla="*/ 1143694 w 2491370"/>
                <a:gd name="connsiteY254" fmla="*/ 455013 h 1948887"/>
                <a:gd name="connsiteX255" fmla="*/ 1199514 w 2491370"/>
                <a:gd name="connsiteY255" fmla="*/ 420457 h 1948887"/>
                <a:gd name="connsiteX256" fmla="*/ 1234070 w 2491370"/>
                <a:gd name="connsiteY256" fmla="*/ 391218 h 1948887"/>
                <a:gd name="connsiteX257" fmla="*/ 1260652 w 2491370"/>
                <a:gd name="connsiteY257" fmla="*/ 369952 h 1948887"/>
                <a:gd name="connsiteX258" fmla="*/ 1324447 w 2491370"/>
                <a:gd name="connsiteY258" fmla="*/ 340713 h 1948887"/>
                <a:gd name="connsiteX259" fmla="*/ 1380268 w 2491370"/>
                <a:gd name="connsiteY259" fmla="*/ 314131 h 1948887"/>
                <a:gd name="connsiteX260" fmla="*/ 1409507 w 2491370"/>
                <a:gd name="connsiteY260" fmla="*/ 308815 h 1948887"/>
                <a:gd name="connsiteX261" fmla="*/ 1449380 w 2491370"/>
                <a:gd name="connsiteY261" fmla="*/ 300841 h 1948887"/>
                <a:gd name="connsiteX262" fmla="*/ 1499884 w 2491370"/>
                <a:gd name="connsiteY262" fmla="*/ 279576 h 1948887"/>
                <a:gd name="connsiteX263" fmla="*/ 1537098 w 2491370"/>
                <a:gd name="connsiteY263" fmla="*/ 266285 h 1948887"/>
                <a:gd name="connsiteX264" fmla="*/ 1568996 w 2491370"/>
                <a:gd name="connsiteY264" fmla="*/ 250336 h 1948887"/>
                <a:gd name="connsiteX265" fmla="*/ 1608868 w 2491370"/>
                <a:gd name="connsiteY265" fmla="*/ 234387 h 1948887"/>
                <a:gd name="connsiteX266" fmla="*/ 1688612 w 2491370"/>
                <a:gd name="connsiteY266" fmla="*/ 191857 h 1948887"/>
                <a:gd name="connsiteX267" fmla="*/ 1776331 w 2491370"/>
                <a:gd name="connsiteY267" fmla="*/ 165276 h 1948887"/>
                <a:gd name="connsiteX268" fmla="*/ 1826835 w 2491370"/>
                <a:gd name="connsiteY268" fmla="*/ 151985 h 1948887"/>
                <a:gd name="connsiteX269" fmla="*/ 1901263 w 2491370"/>
                <a:gd name="connsiteY269" fmla="*/ 138694 h 1948887"/>
                <a:gd name="connsiteX270" fmla="*/ 1941135 w 2491370"/>
                <a:gd name="connsiteY270" fmla="*/ 130720 h 1948887"/>
                <a:gd name="connsiteX271" fmla="*/ 1975691 w 2491370"/>
                <a:gd name="connsiteY271" fmla="*/ 112113 h 1948887"/>
                <a:gd name="connsiteX272" fmla="*/ 1996956 w 2491370"/>
                <a:gd name="connsiteY272" fmla="*/ 101480 h 1948887"/>
                <a:gd name="connsiteX273" fmla="*/ 2050119 w 2491370"/>
                <a:gd name="connsiteY273" fmla="*/ 80215 h 1948887"/>
                <a:gd name="connsiteX274" fmla="*/ 2063410 w 2491370"/>
                <a:gd name="connsiteY274" fmla="*/ 74899 h 1948887"/>
                <a:gd name="connsiteX275" fmla="*/ 2079359 w 2491370"/>
                <a:gd name="connsiteY275" fmla="*/ 72241 h 1948887"/>
                <a:gd name="connsiteX276" fmla="*/ 2089991 w 2491370"/>
                <a:gd name="connsiteY276" fmla="*/ 66924 h 1948887"/>
                <a:gd name="connsiteX277" fmla="*/ 2097966 w 2491370"/>
                <a:gd name="connsiteY277" fmla="*/ 61608 h 1948887"/>
                <a:gd name="connsiteX278" fmla="*/ 2111256 w 2491370"/>
                <a:gd name="connsiteY278" fmla="*/ 58950 h 1948887"/>
                <a:gd name="connsiteX279" fmla="*/ 2121889 w 2491370"/>
                <a:gd name="connsiteY279" fmla="*/ 56292 h 1948887"/>
                <a:gd name="connsiteX280" fmla="*/ 2135180 w 2491370"/>
                <a:gd name="connsiteY280" fmla="*/ 50976 h 1948887"/>
                <a:gd name="connsiteX281" fmla="*/ 2159103 w 2491370"/>
                <a:gd name="connsiteY281" fmla="*/ 43001 h 1948887"/>
                <a:gd name="connsiteX282" fmla="*/ 2169735 w 2491370"/>
                <a:gd name="connsiteY282" fmla="*/ 35027 h 1948887"/>
                <a:gd name="connsiteX283" fmla="*/ 2193659 w 2491370"/>
                <a:gd name="connsiteY283" fmla="*/ 27052 h 1948887"/>
                <a:gd name="connsiteX284" fmla="*/ 2201633 w 2491370"/>
                <a:gd name="connsiteY284" fmla="*/ 24394 h 1948887"/>
                <a:gd name="connsiteX285" fmla="*/ 2217582 w 2491370"/>
                <a:gd name="connsiteY285" fmla="*/ 13762 h 1948887"/>
                <a:gd name="connsiteX286" fmla="*/ 2225556 w 2491370"/>
                <a:gd name="connsiteY286" fmla="*/ 8445 h 1948887"/>
                <a:gd name="connsiteX287" fmla="*/ 2233531 w 2491370"/>
                <a:gd name="connsiteY287" fmla="*/ 5787 h 1948887"/>
                <a:gd name="connsiteX288" fmla="*/ 2244163 w 2491370"/>
                <a:gd name="connsiteY288" fmla="*/ 3129 h 1948887"/>
                <a:gd name="connsiteX289" fmla="*/ 2299984 w 2491370"/>
                <a:gd name="connsiteY289" fmla="*/ 471 h 194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2491370" h="1948887">
                  <a:moveTo>
                    <a:pt x="2299984" y="471"/>
                  </a:moveTo>
                  <a:cubicBezTo>
                    <a:pt x="2309731" y="2243"/>
                    <a:pt x="2301055" y="9532"/>
                    <a:pt x="2302642" y="13762"/>
                  </a:cubicBezTo>
                  <a:cubicBezTo>
                    <a:pt x="2303764" y="16753"/>
                    <a:pt x="2306042" y="19180"/>
                    <a:pt x="2307959" y="21736"/>
                  </a:cubicBezTo>
                  <a:cubicBezTo>
                    <a:pt x="2316678" y="33362"/>
                    <a:pt x="2326479" y="44201"/>
                    <a:pt x="2334540" y="56292"/>
                  </a:cubicBezTo>
                  <a:cubicBezTo>
                    <a:pt x="2349994" y="79472"/>
                    <a:pt x="2357620" y="92079"/>
                    <a:pt x="2377070" y="114771"/>
                  </a:cubicBezTo>
                  <a:cubicBezTo>
                    <a:pt x="2382386" y="120973"/>
                    <a:pt x="2388118" y="126843"/>
                    <a:pt x="2393019" y="133378"/>
                  </a:cubicBezTo>
                  <a:cubicBezTo>
                    <a:pt x="2401425" y="144586"/>
                    <a:pt x="2408190" y="156995"/>
                    <a:pt x="2416942" y="167934"/>
                  </a:cubicBezTo>
                  <a:cubicBezTo>
                    <a:pt x="2420486" y="172364"/>
                    <a:pt x="2424321" y="176576"/>
                    <a:pt x="2427575" y="181224"/>
                  </a:cubicBezTo>
                  <a:cubicBezTo>
                    <a:pt x="2430538" y="185457"/>
                    <a:pt x="2432755" y="190169"/>
                    <a:pt x="2435549" y="194515"/>
                  </a:cubicBezTo>
                  <a:cubicBezTo>
                    <a:pt x="2440732" y="202577"/>
                    <a:pt x="2447212" y="209866"/>
                    <a:pt x="2451498" y="218438"/>
                  </a:cubicBezTo>
                  <a:cubicBezTo>
                    <a:pt x="2455139" y="225722"/>
                    <a:pt x="2457117" y="230778"/>
                    <a:pt x="2462131" y="237045"/>
                  </a:cubicBezTo>
                  <a:cubicBezTo>
                    <a:pt x="2463697" y="239002"/>
                    <a:pt x="2465675" y="240590"/>
                    <a:pt x="2467447" y="242362"/>
                  </a:cubicBezTo>
                  <a:cubicBezTo>
                    <a:pt x="2468333" y="245020"/>
                    <a:pt x="2469556" y="247589"/>
                    <a:pt x="2470105" y="250336"/>
                  </a:cubicBezTo>
                  <a:cubicBezTo>
                    <a:pt x="2474583" y="272728"/>
                    <a:pt x="2474401" y="301711"/>
                    <a:pt x="2475421" y="322106"/>
                  </a:cubicBezTo>
                  <a:cubicBezTo>
                    <a:pt x="2476307" y="363750"/>
                    <a:pt x="2476479" y="405415"/>
                    <a:pt x="2478080" y="447038"/>
                  </a:cubicBezTo>
                  <a:cubicBezTo>
                    <a:pt x="2478254" y="451553"/>
                    <a:pt x="2480392" y="455824"/>
                    <a:pt x="2480738" y="460329"/>
                  </a:cubicBezTo>
                  <a:cubicBezTo>
                    <a:pt x="2482167" y="478902"/>
                    <a:pt x="2482333" y="497552"/>
                    <a:pt x="2483396" y="516150"/>
                  </a:cubicBezTo>
                  <a:cubicBezTo>
                    <a:pt x="2484105" y="528566"/>
                    <a:pt x="2485168" y="540959"/>
                    <a:pt x="2486054" y="553364"/>
                  </a:cubicBezTo>
                  <a:cubicBezTo>
                    <a:pt x="2486940" y="579059"/>
                    <a:pt x="2487157" y="604786"/>
                    <a:pt x="2488712" y="630450"/>
                  </a:cubicBezTo>
                  <a:cubicBezTo>
                    <a:pt x="2488933" y="634097"/>
                    <a:pt x="2491370" y="637430"/>
                    <a:pt x="2491370" y="641083"/>
                  </a:cubicBezTo>
                  <a:cubicBezTo>
                    <a:pt x="2491370" y="673879"/>
                    <a:pt x="2490236" y="706674"/>
                    <a:pt x="2488712" y="739434"/>
                  </a:cubicBezTo>
                  <a:cubicBezTo>
                    <a:pt x="2488506" y="743867"/>
                    <a:pt x="2484433" y="763487"/>
                    <a:pt x="2483396" y="768673"/>
                  </a:cubicBezTo>
                  <a:cubicBezTo>
                    <a:pt x="2482510" y="784622"/>
                    <a:pt x="2482122" y="800606"/>
                    <a:pt x="2480738" y="816520"/>
                  </a:cubicBezTo>
                  <a:cubicBezTo>
                    <a:pt x="2479724" y="828183"/>
                    <a:pt x="2478149" y="828238"/>
                    <a:pt x="2475421" y="837785"/>
                  </a:cubicBezTo>
                  <a:cubicBezTo>
                    <a:pt x="2474417" y="841298"/>
                    <a:pt x="2473813" y="844919"/>
                    <a:pt x="2472763" y="848418"/>
                  </a:cubicBezTo>
                  <a:cubicBezTo>
                    <a:pt x="2471153" y="853785"/>
                    <a:pt x="2469219" y="859050"/>
                    <a:pt x="2467447" y="864366"/>
                  </a:cubicBezTo>
                  <a:cubicBezTo>
                    <a:pt x="2466561" y="867024"/>
                    <a:pt x="2466343" y="870010"/>
                    <a:pt x="2464789" y="872341"/>
                  </a:cubicBezTo>
                  <a:cubicBezTo>
                    <a:pt x="2449555" y="895191"/>
                    <a:pt x="2467820" y="866280"/>
                    <a:pt x="2456814" y="888290"/>
                  </a:cubicBezTo>
                  <a:cubicBezTo>
                    <a:pt x="2450041" y="901834"/>
                    <a:pt x="2449610" y="891641"/>
                    <a:pt x="2446182" y="912213"/>
                  </a:cubicBezTo>
                  <a:cubicBezTo>
                    <a:pt x="2442602" y="933691"/>
                    <a:pt x="2445229" y="923047"/>
                    <a:pt x="2438207" y="944111"/>
                  </a:cubicBezTo>
                  <a:lnTo>
                    <a:pt x="2435549" y="952085"/>
                  </a:lnTo>
                  <a:cubicBezTo>
                    <a:pt x="2434663" y="954743"/>
                    <a:pt x="2434445" y="957728"/>
                    <a:pt x="2432891" y="960059"/>
                  </a:cubicBezTo>
                  <a:cubicBezTo>
                    <a:pt x="2420869" y="978093"/>
                    <a:pt x="2426777" y="971490"/>
                    <a:pt x="2416942" y="981324"/>
                  </a:cubicBezTo>
                  <a:cubicBezTo>
                    <a:pt x="2416056" y="984868"/>
                    <a:pt x="2415288" y="988444"/>
                    <a:pt x="2414284" y="991957"/>
                  </a:cubicBezTo>
                  <a:cubicBezTo>
                    <a:pt x="2413514" y="994651"/>
                    <a:pt x="2412306" y="997213"/>
                    <a:pt x="2411626" y="999931"/>
                  </a:cubicBezTo>
                  <a:cubicBezTo>
                    <a:pt x="2410530" y="1004314"/>
                    <a:pt x="2410064" y="1008839"/>
                    <a:pt x="2408968" y="1013222"/>
                  </a:cubicBezTo>
                  <a:cubicBezTo>
                    <a:pt x="2408288" y="1015940"/>
                    <a:pt x="2407047" y="1018494"/>
                    <a:pt x="2406310" y="1021197"/>
                  </a:cubicBezTo>
                  <a:cubicBezTo>
                    <a:pt x="2404388" y="1028246"/>
                    <a:pt x="2402766" y="1035374"/>
                    <a:pt x="2400994" y="1042462"/>
                  </a:cubicBezTo>
                  <a:cubicBezTo>
                    <a:pt x="2400108" y="1046006"/>
                    <a:pt x="2400918" y="1050511"/>
                    <a:pt x="2398335" y="1053094"/>
                  </a:cubicBezTo>
                  <a:lnTo>
                    <a:pt x="2393019" y="1058411"/>
                  </a:lnTo>
                  <a:cubicBezTo>
                    <a:pt x="2390212" y="1066833"/>
                    <a:pt x="2390934" y="1066998"/>
                    <a:pt x="2385045" y="1074359"/>
                  </a:cubicBezTo>
                  <a:cubicBezTo>
                    <a:pt x="2383479" y="1076316"/>
                    <a:pt x="2381294" y="1077719"/>
                    <a:pt x="2379728" y="1079676"/>
                  </a:cubicBezTo>
                  <a:cubicBezTo>
                    <a:pt x="2369602" y="1092333"/>
                    <a:pt x="2380108" y="1083853"/>
                    <a:pt x="2366438" y="1092966"/>
                  </a:cubicBezTo>
                  <a:cubicBezTo>
                    <a:pt x="2360236" y="1092080"/>
                    <a:pt x="2353679" y="1092557"/>
                    <a:pt x="2347831" y="1090308"/>
                  </a:cubicBezTo>
                  <a:cubicBezTo>
                    <a:pt x="2341868" y="1088014"/>
                    <a:pt x="2338252" y="1080166"/>
                    <a:pt x="2331882" y="1079676"/>
                  </a:cubicBezTo>
                  <a:lnTo>
                    <a:pt x="2297326" y="1077018"/>
                  </a:lnTo>
                  <a:cubicBezTo>
                    <a:pt x="2292896" y="1076132"/>
                    <a:pt x="2288498" y="1075064"/>
                    <a:pt x="2284035" y="1074359"/>
                  </a:cubicBezTo>
                  <a:cubicBezTo>
                    <a:pt x="2271658" y="1072405"/>
                    <a:pt x="2258977" y="1072082"/>
                    <a:pt x="2246821" y="1069043"/>
                  </a:cubicBezTo>
                  <a:cubicBezTo>
                    <a:pt x="2235443" y="1066198"/>
                    <a:pt x="2235273" y="1065977"/>
                    <a:pt x="2222898" y="1063727"/>
                  </a:cubicBezTo>
                  <a:cubicBezTo>
                    <a:pt x="2217595" y="1062763"/>
                    <a:pt x="2212328" y="1061405"/>
                    <a:pt x="2206949" y="1061069"/>
                  </a:cubicBezTo>
                  <a:cubicBezTo>
                    <a:pt x="2183940" y="1059631"/>
                    <a:pt x="2160875" y="1059297"/>
                    <a:pt x="2137838" y="1058411"/>
                  </a:cubicBezTo>
                  <a:cubicBezTo>
                    <a:pt x="2094518" y="1049744"/>
                    <a:pt x="2120159" y="1053845"/>
                    <a:pt x="2028854" y="1058411"/>
                  </a:cubicBezTo>
                  <a:cubicBezTo>
                    <a:pt x="2025205" y="1058593"/>
                    <a:pt x="2021803" y="1060353"/>
                    <a:pt x="2018221" y="1061069"/>
                  </a:cubicBezTo>
                  <a:cubicBezTo>
                    <a:pt x="2012936" y="1062126"/>
                    <a:pt x="2007501" y="1062420"/>
                    <a:pt x="2002273" y="1063727"/>
                  </a:cubicBezTo>
                  <a:cubicBezTo>
                    <a:pt x="1996836" y="1065086"/>
                    <a:pt x="1991640" y="1067271"/>
                    <a:pt x="1986324" y="1069043"/>
                  </a:cubicBezTo>
                  <a:lnTo>
                    <a:pt x="1978349" y="1071701"/>
                  </a:lnTo>
                  <a:cubicBezTo>
                    <a:pt x="1965504" y="1084548"/>
                    <a:pt x="1981141" y="1068214"/>
                    <a:pt x="1967717" y="1084992"/>
                  </a:cubicBezTo>
                  <a:cubicBezTo>
                    <a:pt x="1966151" y="1086949"/>
                    <a:pt x="1964172" y="1088536"/>
                    <a:pt x="1962400" y="1090308"/>
                  </a:cubicBezTo>
                  <a:cubicBezTo>
                    <a:pt x="1960238" y="1096794"/>
                    <a:pt x="1959579" y="1101104"/>
                    <a:pt x="1954426" y="1106257"/>
                  </a:cubicBezTo>
                  <a:cubicBezTo>
                    <a:pt x="1952167" y="1108516"/>
                    <a:pt x="1949110" y="1109801"/>
                    <a:pt x="1946452" y="1111573"/>
                  </a:cubicBezTo>
                  <a:cubicBezTo>
                    <a:pt x="1945566" y="1114231"/>
                    <a:pt x="1945236" y="1117145"/>
                    <a:pt x="1943794" y="1119548"/>
                  </a:cubicBezTo>
                  <a:cubicBezTo>
                    <a:pt x="1940602" y="1124869"/>
                    <a:pt x="1934975" y="1126347"/>
                    <a:pt x="1930503" y="1130180"/>
                  </a:cubicBezTo>
                  <a:cubicBezTo>
                    <a:pt x="1926697" y="1133442"/>
                    <a:pt x="1924041" y="1138033"/>
                    <a:pt x="1919870" y="1140813"/>
                  </a:cubicBezTo>
                  <a:cubicBezTo>
                    <a:pt x="1914554" y="1144357"/>
                    <a:pt x="1908439" y="1146927"/>
                    <a:pt x="1903921" y="1151445"/>
                  </a:cubicBezTo>
                  <a:cubicBezTo>
                    <a:pt x="1902149" y="1153217"/>
                    <a:pt x="1900171" y="1154805"/>
                    <a:pt x="1898605" y="1156762"/>
                  </a:cubicBezTo>
                  <a:cubicBezTo>
                    <a:pt x="1896609" y="1159257"/>
                    <a:pt x="1895548" y="1162477"/>
                    <a:pt x="1893289" y="1164736"/>
                  </a:cubicBezTo>
                  <a:cubicBezTo>
                    <a:pt x="1891030" y="1166995"/>
                    <a:pt x="1887809" y="1168056"/>
                    <a:pt x="1885314" y="1170052"/>
                  </a:cubicBezTo>
                  <a:cubicBezTo>
                    <a:pt x="1883357" y="1171618"/>
                    <a:pt x="1882003" y="1173865"/>
                    <a:pt x="1879998" y="1175369"/>
                  </a:cubicBezTo>
                  <a:cubicBezTo>
                    <a:pt x="1874887" y="1179203"/>
                    <a:pt x="1868567" y="1181483"/>
                    <a:pt x="1864049" y="1186001"/>
                  </a:cubicBezTo>
                  <a:cubicBezTo>
                    <a:pt x="1851222" y="1198830"/>
                    <a:pt x="1867513" y="1183232"/>
                    <a:pt x="1850759" y="1196634"/>
                  </a:cubicBezTo>
                  <a:cubicBezTo>
                    <a:pt x="1848802" y="1198200"/>
                    <a:pt x="1847399" y="1200384"/>
                    <a:pt x="1845442" y="1201950"/>
                  </a:cubicBezTo>
                  <a:cubicBezTo>
                    <a:pt x="1842947" y="1203946"/>
                    <a:pt x="1839893" y="1205187"/>
                    <a:pt x="1837468" y="1207266"/>
                  </a:cubicBezTo>
                  <a:cubicBezTo>
                    <a:pt x="1833662" y="1210528"/>
                    <a:pt x="1831006" y="1215119"/>
                    <a:pt x="1826835" y="1217899"/>
                  </a:cubicBezTo>
                  <a:cubicBezTo>
                    <a:pt x="1821519" y="1221443"/>
                    <a:pt x="1815405" y="1224013"/>
                    <a:pt x="1810887" y="1228531"/>
                  </a:cubicBezTo>
                  <a:cubicBezTo>
                    <a:pt x="1809115" y="1230303"/>
                    <a:pt x="1807575" y="1232344"/>
                    <a:pt x="1805570" y="1233848"/>
                  </a:cubicBezTo>
                  <a:cubicBezTo>
                    <a:pt x="1800458" y="1237682"/>
                    <a:pt x="1789621" y="1244480"/>
                    <a:pt x="1789621" y="1244480"/>
                  </a:cubicBezTo>
                  <a:lnTo>
                    <a:pt x="1778989" y="1260429"/>
                  </a:lnTo>
                  <a:cubicBezTo>
                    <a:pt x="1777217" y="1263087"/>
                    <a:pt x="1775932" y="1266145"/>
                    <a:pt x="1773673" y="1268404"/>
                  </a:cubicBezTo>
                  <a:cubicBezTo>
                    <a:pt x="1771901" y="1270176"/>
                    <a:pt x="1769922" y="1271763"/>
                    <a:pt x="1768356" y="1273720"/>
                  </a:cubicBezTo>
                  <a:cubicBezTo>
                    <a:pt x="1766360" y="1276214"/>
                    <a:pt x="1765119" y="1279269"/>
                    <a:pt x="1763040" y="1281694"/>
                  </a:cubicBezTo>
                  <a:cubicBezTo>
                    <a:pt x="1759778" y="1285500"/>
                    <a:pt x="1755187" y="1288156"/>
                    <a:pt x="1752407" y="1292327"/>
                  </a:cubicBezTo>
                  <a:cubicBezTo>
                    <a:pt x="1745701" y="1302386"/>
                    <a:pt x="1749350" y="1298042"/>
                    <a:pt x="1741775" y="1305618"/>
                  </a:cubicBezTo>
                  <a:cubicBezTo>
                    <a:pt x="1740889" y="1308276"/>
                    <a:pt x="1740559" y="1311190"/>
                    <a:pt x="1739117" y="1313592"/>
                  </a:cubicBezTo>
                  <a:cubicBezTo>
                    <a:pt x="1737827" y="1315741"/>
                    <a:pt x="1734787" y="1316604"/>
                    <a:pt x="1733800" y="1318908"/>
                  </a:cubicBezTo>
                  <a:cubicBezTo>
                    <a:pt x="1732020" y="1323061"/>
                    <a:pt x="1732238" y="1327816"/>
                    <a:pt x="1731142" y="1332199"/>
                  </a:cubicBezTo>
                  <a:cubicBezTo>
                    <a:pt x="1730462" y="1334917"/>
                    <a:pt x="1729370" y="1337515"/>
                    <a:pt x="1728484" y="1340173"/>
                  </a:cubicBezTo>
                  <a:cubicBezTo>
                    <a:pt x="1718854" y="1397957"/>
                    <a:pt x="1729024" y="1332264"/>
                    <a:pt x="1723168" y="1475738"/>
                  </a:cubicBezTo>
                  <a:cubicBezTo>
                    <a:pt x="1723019" y="1479388"/>
                    <a:pt x="1721302" y="1482805"/>
                    <a:pt x="1720510" y="1486371"/>
                  </a:cubicBezTo>
                  <a:cubicBezTo>
                    <a:pt x="1719530" y="1490781"/>
                    <a:pt x="1718832" y="1495252"/>
                    <a:pt x="1717852" y="1499662"/>
                  </a:cubicBezTo>
                  <a:cubicBezTo>
                    <a:pt x="1717060" y="1503228"/>
                    <a:pt x="1715987" y="1506728"/>
                    <a:pt x="1715194" y="1510294"/>
                  </a:cubicBezTo>
                  <a:cubicBezTo>
                    <a:pt x="1714214" y="1514705"/>
                    <a:pt x="1713515" y="1519174"/>
                    <a:pt x="1712535" y="1523585"/>
                  </a:cubicBezTo>
                  <a:cubicBezTo>
                    <a:pt x="1711742" y="1527151"/>
                    <a:pt x="1710531" y="1530624"/>
                    <a:pt x="1709877" y="1534218"/>
                  </a:cubicBezTo>
                  <a:cubicBezTo>
                    <a:pt x="1708756" y="1540382"/>
                    <a:pt x="1708196" y="1546636"/>
                    <a:pt x="1707219" y="1552824"/>
                  </a:cubicBezTo>
                  <a:cubicBezTo>
                    <a:pt x="1702147" y="1584946"/>
                    <a:pt x="1704231" y="1575410"/>
                    <a:pt x="1699245" y="1595355"/>
                  </a:cubicBezTo>
                  <a:cubicBezTo>
                    <a:pt x="1700131" y="1615734"/>
                    <a:pt x="1699804" y="1636202"/>
                    <a:pt x="1701903" y="1656492"/>
                  </a:cubicBezTo>
                  <a:cubicBezTo>
                    <a:pt x="1703003" y="1667126"/>
                    <a:pt x="1708580" y="1673845"/>
                    <a:pt x="1712535" y="1683073"/>
                  </a:cubicBezTo>
                  <a:cubicBezTo>
                    <a:pt x="1713639" y="1685649"/>
                    <a:pt x="1714308" y="1688390"/>
                    <a:pt x="1715194" y="1691048"/>
                  </a:cubicBezTo>
                  <a:cubicBezTo>
                    <a:pt x="1714308" y="1707883"/>
                    <a:pt x="1714061" y="1724763"/>
                    <a:pt x="1712535" y="1741552"/>
                  </a:cubicBezTo>
                  <a:cubicBezTo>
                    <a:pt x="1712281" y="1744343"/>
                    <a:pt x="1711627" y="1747339"/>
                    <a:pt x="1709877" y="1749527"/>
                  </a:cubicBezTo>
                  <a:cubicBezTo>
                    <a:pt x="1707881" y="1752022"/>
                    <a:pt x="1704822" y="1753546"/>
                    <a:pt x="1701903" y="1754843"/>
                  </a:cubicBezTo>
                  <a:cubicBezTo>
                    <a:pt x="1696782" y="1757119"/>
                    <a:pt x="1685954" y="1760159"/>
                    <a:pt x="1685954" y="1760159"/>
                  </a:cubicBezTo>
                  <a:cubicBezTo>
                    <a:pt x="1684182" y="1761931"/>
                    <a:pt x="1682787" y="1764187"/>
                    <a:pt x="1680638" y="1765476"/>
                  </a:cubicBezTo>
                  <a:cubicBezTo>
                    <a:pt x="1677916" y="1767110"/>
                    <a:pt x="1664015" y="1770296"/>
                    <a:pt x="1662031" y="1770792"/>
                  </a:cubicBezTo>
                  <a:cubicBezTo>
                    <a:pt x="1646701" y="1781011"/>
                    <a:pt x="1661492" y="1772161"/>
                    <a:pt x="1646082" y="1778766"/>
                  </a:cubicBezTo>
                  <a:cubicBezTo>
                    <a:pt x="1623090" y="1788621"/>
                    <a:pt x="1646175" y="1780508"/>
                    <a:pt x="1627475" y="1786741"/>
                  </a:cubicBezTo>
                  <a:cubicBezTo>
                    <a:pt x="1623045" y="1790285"/>
                    <a:pt x="1618492" y="1793681"/>
                    <a:pt x="1614184" y="1797373"/>
                  </a:cubicBezTo>
                  <a:cubicBezTo>
                    <a:pt x="1607259" y="1803309"/>
                    <a:pt x="1610125" y="1803391"/>
                    <a:pt x="1600894" y="1808006"/>
                  </a:cubicBezTo>
                  <a:cubicBezTo>
                    <a:pt x="1598388" y="1809259"/>
                    <a:pt x="1595577" y="1809778"/>
                    <a:pt x="1592919" y="1810664"/>
                  </a:cubicBezTo>
                  <a:cubicBezTo>
                    <a:pt x="1575017" y="1828566"/>
                    <a:pt x="1595731" y="1810587"/>
                    <a:pt x="1574312" y="1821297"/>
                  </a:cubicBezTo>
                  <a:cubicBezTo>
                    <a:pt x="1570350" y="1823278"/>
                    <a:pt x="1567083" y="1826435"/>
                    <a:pt x="1563680" y="1829271"/>
                  </a:cubicBezTo>
                  <a:cubicBezTo>
                    <a:pt x="1561755" y="1830875"/>
                    <a:pt x="1560512" y="1833298"/>
                    <a:pt x="1558363" y="1834587"/>
                  </a:cubicBezTo>
                  <a:cubicBezTo>
                    <a:pt x="1555960" y="1836028"/>
                    <a:pt x="1553047" y="1836359"/>
                    <a:pt x="1550389" y="1837245"/>
                  </a:cubicBezTo>
                  <a:cubicBezTo>
                    <a:pt x="1540006" y="1847629"/>
                    <a:pt x="1550900" y="1838319"/>
                    <a:pt x="1537098" y="1845220"/>
                  </a:cubicBezTo>
                  <a:cubicBezTo>
                    <a:pt x="1534241" y="1846649"/>
                    <a:pt x="1531619" y="1848540"/>
                    <a:pt x="1529124" y="1850536"/>
                  </a:cubicBezTo>
                  <a:cubicBezTo>
                    <a:pt x="1527167" y="1852102"/>
                    <a:pt x="1525956" y="1854563"/>
                    <a:pt x="1523807" y="1855852"/>
                  </a:cubicBezTo>
                  <a:cubicBezTo>
                    <a:pt x="1521404" y="1857294"/>
                    <a:pt x="1518282" y="1857150"/>
                    <a:pt x="1515833" y="1858511"/>
                  </a:cubicBezTo>
                  <a:cubicBezTo>
                    <a:pt x="1510248" y="1861614"/>
                    <a:pt x="1504402" y="1864625"/>
                    <a:pt x="1499884" y="1869143"/>
                  </a:cubicBezTo>
                  <a:cubicBezTo>
                    <a:pt x="1497226" y="1871801"/>
                    <a:pt x="1495038" y="1875033"/>
                    <a:pt x="1491910" y="1877118"/>
                  </a:cubicBezTo>
                  <a:cubicBezTo>
                    <a:pt x="1489579" y="1878672"/>
                    <a:pt x="1486593" y="1878890"/>
                    <a:pt x="1483935" y="1879776"/>
                  </a:cubicBezTo>
                  <a:lnTo>
                    <a:pt x="1467987" y="1890408"/>
                  </a:lnTo>
                  <a:cubicBezTo>
                    <a:pt x="1465329" y="1892180"/>
                    <a:pt x="1463043" y="1894714"/>
                    <a:pt x="1460012" y="1895724"/>
                  </a:cubicBezTo>
                  <a:lnTo>
                    <a:pt x="1444063" y="1901041"/>
                  </a:lnTo>
                  <a:cubicBezTo>
                    <a:pt x="1433718" y="1916559"/>
                    <a:pt x="1445280" y="1903089"/>
                    <a:pt x="1428114" y="1911673"/>
                  </a:cubicBezTo>
                  <a:cubicBezTo>
                    <a:pt x="1425872" y="1912794"/>
                    <a:pt x="1424755" y="1915424"/>
                    <a:pt x="1422798" y="1916990"/>
                  </a:cubicBezTo>
                  <a:cubicBezTo>
                    <a:pt x="1420304" y="1918986"/>
                    <a:pt x="1417743" y="1921009"/>
                    <a:pt x="1414824" y="1922306"/>
                  </a:cubicBezTo>
                  <a:cubicBezTo>
                    <a:pt x="1409703" y="1924582"/>
                    <a:pt x="1404191" y="1925850"/>
                    <a:pt x="1398875" y="1927622"/>
                  </a:cubicBezTo>
                  <a:cubicBezTo>
                    <a:pt x="1378264" y="1934492"/>
                    <a:pt x="1393691" y="1930094"/>
                    <a:pt x="1351028" y="1932938"/>
                  </a:cubicBezTo>
                  <a:cubicBezTo>
                    <a:pt x="1329760" y="1940030"/>
                    <a:pt x="1354576" y="1929392"/>
                    <a:pt x="1340396" y="1943571"/>
                  </a:cubicBezTo>
                  <a:cubicBezTo>
                    <a:pt x="1338415" y="1945552"/>
                    <a:pt x="1335139" y="1945549"/>
                    <a:pt x="1332421" y="1946229"/>
                  </a:cubicBezTo>
                  <a:cubicBezTo>
                    <a:pt x="1328038" y="1947325"/>
                    <a:pt x="1323561" y="1948001"/>
                    <a:pt x="1319131" y="1948887"/>
                  </a:cubicBezTo>
                  <a:cubicBezTo>
                    <a:pt x="1311156" y="1948001"/>
                    <a:pt x="1303122" y="1947548"/>
                    <a:pt x="1295207" y="1946229"/>
                  </a:cubicBezTo>
                  <a:cubicBezTo>
                    <a:pt x="1292443" y="1945768"/>
                    <a:pt x="1289421" y="1945321"/>
                    <a:pt x="1287233" y="1943571"/>
                  </a:cubicBezTo>
                  <a:cubicBezTo>
                    <a:pt x="1284739" y="1941575"/>
                    <a:pt x="1283913" y="1938091"/>
                    <a:pt x="1281917" y="1935597"/>
                  </a:cubicBezTo>
                  <a:cubicBezTo>
                    <a:pt x="1266767" y="1916659"/>
                    <a:pt x="1287644" y="1946846"/>
                    <a:pt x="1271284" y="1922306"/>
                  </a:cubicBezTo>
                  <a:cubicBezTo>
                    <a:pt x="1270398" y="1919648"/>
                    <a:pt x="1270376" y="1916519"/>
                    <a:pt x="1268626" y="1914331"/>
                  </a:cubicBezTo>
                  <a:cubicBezTo>
                    <a:pt x="1266630" y="1911836"/>
                    <a:pt x="1263147" y="1911011"/>
                    <a:pt x="1260652" y="1909015"/>
                  </a:cubicBezTo>
                  <a:cubicBezTo>
                    <a:pt x="1241714" y="1893866"/>
                    <a:pt x="1271903" y="1914744"/>
                    <a:pt x="1247361" y="1898383"/>
                  </a:cubicBezTo>
                  <a:cubicBezTo>
                    <a:pt x="1243817" y="1893067"/>
                    <a:pt x="1242044" y="1885978"/>
                    <a:pt x="1236728" y="1882434"/>
                  </a:cubicBezTo>
                  <a:cubicBezTo>
                    <a:pt x="1218449" y="1870247"/>
                    <a:pt x="1226841" y="1873821"/>
                    <a:pt x="1212805" y="1869143"/>
                  </a:cubicBezTo>
                  <a:cubicBezTo>
                    <a:pt x="1210147" y="1867371"/>
                    <a:pt x="1207326" y="1865823"/>
                    <a:pt x="1204831" y="1863827"/>
                  </a:cubicBezTo>
                  <a:cubicBezTo>
                    <a:pt x="1185882" y="1848669"/>
                    <a:pt x="1216096" y="1869568"/>
                    <a:pt x="1191540" y="1853194"/>
                  </a:cubicBezTo>
                  <a:cubicBezTo>
                    <a:pt x="1189660" y="1850374"/>
                    <a:pt x="1184697" y="1841799"/>
                    <a:pt x="1180907" y="1839904"/>
                  </a:cubicBezTo>
                  <a:cubicBezTo>
                    <a:pt x="1175895" y="1837398"/>
                    <a:pt x="1164959" y="1834587"/>
                    <a:pt x="1164959" y="1834587"/>
                  </a:cubicBezTo>
                  <a:cubicBezTo>
                    <a:pt x="1163187" y="1832815"/>
                    <a:pt x="1161208" y="1831228"/>
                    <a:pt x="1159642" y="1829271"/>
                  </a:cubicBezTo>
                  <a:cubicBezTo>
                    <a:pt x="1154412" y="1822735"/>
                    <a:pt x="1155426" y="1820792"/>
                    <a:pt x="1149010" y="1815980"/>
                  </a:cubicBezTo>
                  <a:cubicBezTo>
                    <a:pt x="1143899" y="1812146"/>
                    <a:pt x="1133061" y="1805348"/>
                    <a:pt x="1133061" y="1805348"/>
                  </a:cubicBezTo>
                  <a:cubicBezTo>
                    <a:pt x="1131289" y="1802690"/>
                    <a:pt x="1129741" y="1799868"/>
                    <a:pt x="1127745" y="1797373"/>
                  </a:cubicBezTo>
                  <a:cubicBezTo>
                    <a:pt x="1126179" y="1795416"/>
                    <a:pt x="1123718" y="1794206"/>
                    <a:pt x="1122428" y="1792057"/>
                  </a:cubicBezTo>
                  <a:cubicBezTo>
                    <a:pt x="1120986" y="1789655"/>
                    <a:pt x="1121211" y="1786486"/>
                    <a:pt x="1119770" y="1784083"/>
                  </a:cubicBezTo>
                  <a:cubicBezTo>
                    <a:pt x="1117244" y="1779873"/>
                    <a:pt x="1110104" y="1775866"/>
                    <a:pt x="1106480" y="1773450"/>
                  </a:cubicBezTo>
                  <a:cubicBezTo>
                    <a:pt x="1104708" y="1770792"/>
                    <a:pt x="1103159" y="1767971"/>
                    <a:pt x="1101163" y="1765476"/>
                  </a:cubicBezTo>
                  <a:cubicBezTo>
                    <a:pt x="1094573" y="1757239"/>
                    <a:pt x="1095982" y="1763087"/>
                    <a:pt x="1090531" y="1752185"/>
                  </a:cubicBezTo>
                  <a:cubicBezTo>
                    <a:pt x="1089278" y="1749679"/>
                    <a:pt x="1089623" y="1746399"/>
                    <a:pt x="1087873" y="1744211"/>
                  </a:cubicBezTo>
                  <a:cubicBezTo>
                    <a:pt x="1085877" y="1741716"/>
                    <a:pt x="1082818" y="1740192"/>
                    <a:pt x="1079898" y="1738894"/>
                  </a:cubicBezTo>
                  <a:cubicBezTo>
                    <a:pt x="1074777" y="1736618"/>
                    <a:pt x="1063949" y="1733578"/>
                    <a:pt x="1063949" y="1733578"/>
                  </a:cubicBezTo>
                  <a:cubicBezTo>
                    <a:pt x="1055975" y="1734464"/>
                    <a:pt x="1047940" y="1734917"/>
                    <a:pt x="1040026" y="1736236"/>
                  </a:cubicBezTo>
                  <a:cubicBezTo>
                    <a:pt x="1037262" y="1736697"/>
                    <a:pt x="1034755" y="1738157"/>
                    <a:pt x="1032052" y="1738894"/>
                  </a:cubicBezTo>
                  <a:cubicBezTo>
                    <a:pt x="1025003" y="1740817"/>
                    <a:pt x="1017875" y="1742439"/>
                    <a:pt x="1010787" y="1744211"/>
                  </a:cubicBezTo>
                  <a:cubicBezTo>
                    <a:pt x="1007243" y="1745097"/>
                    <a:pt x="1003620" y="1745714"/>
                    <a:pt x="1000154" y="1746869"/>
                  </a:cubicBezTo>
                  <a:cubicBezTo>
                    <a:pt x="981036" y="1753242"/>
                    <a:pt x="1004911" y="1745510"/>
                    <a:pt x="981547" y="1752185"/>
                  </a:cubicBezTo>
                  <a:cubicBezTo>
                    <a:pt x="962473" y="1757634"/>
                    <a:pt x="987308" y="1752096"/>
                    <a:pt x="960282" y="1757501"/>
                  </a:cubicBezTo>
                  <a:cubicBezTo>
                    <a:pt x="941673" y="1766807"/>
                    <a:pt x="957834" y="1759686"/>
                    <a:pt x="939017" y="1765476"/>
                  </a:cubicBezTo>
                  <a:cubicBezTo>
                    <a:pt x="928305" y="1768772"/>
                    <a:pt x="917752" y="1772564"/>
                    <a:pt x="907119" y="1776108"/>
                  </a:cubicBezTo>
                  <a:lnTo>
                    <a:pt x="891170" y="1781424"/>
                  </a:lnTo>
                  <a:cubicBezTo>
                    <a:pt x="865491" y="1785094"/>
                    <a:pt x="878780" y="1783306"/>
                    <a:pt x="851298" y="1786741"/>
                  </a:cubicBezTo>
                  <a:cubicBezTo>
                    <a:pt x="845982" y="1788513"/>
                    <a:pt x="840786" y="1790698"/>
                    <a:pt x="835349" y="1792057"/>
                  </a:cubicBezTo>
                  <a:cubicBezTo>
                    <a:pt x="830120" y="1793364"/>
                    <a:pt x="824685" y="1793658"/>
                    <a:pt x="819400" y="1794715"/>
                  </a:cubicBezTo>
                  <a:cubicBezTo>
                    <a:pt x="815818" y="1795431"/>
                    <a:pt x="812350" y="1796657"/>
                    <a:pt x="808768" y="1797373"/>
                  </a:cubicBezTo>
                  <a:cubicBezTo>
                    <a:pt x="803483" y="1798430"/>
                    <a:pt x="798135" y="1799145"/>
                    <a:pt x="792819" y="1800031"/>
                  </a:cubicBezTo>
                  <a:cubicBezTo>
                    <a:pt x="790161" y="1800917"/>
                    <a:pt x="787592" y="1802140"/>
                    <a:pt x="784845" y="1802690"/>
                  </a:cubicBezTo>
                  <a:cubicBezTo>
                    <a:pt x="775524" y="1804554"/>
                    <a:pt x="762460" y="1805152"/>
                    <a:pt x="752947" y="1808006"/>
                  </a:cubicBezTo>
                  <a:cubicBezTo>
                    <a:pt x="720930" y="1817610"/>
                    <a:pt x="759862" y="1809955"/>
                    <a:pt x="723707" y="1815980"/>
                  </a:cubicBezTo>
                  <a:cubicBezTo>
                    <a:pt x="704589" y="1822353"/>
                    <a:pt x="728463" y="1814621"/>
                    <a:pt x="705100" y="1821297"/>
                  </a:cubicBezTo>
                  <a:cubicBezTo>
                    <a:pt x="695141" y="1824143"/>
                    <a:pt x="697914" y="1824537"/>
                    <a:pt x="686494" y="1826613"/>
                  </a:cubicBezTo>
                  <a:cubicBezTo>
                    <a:pt x="680330" y="1827734"/>
                    <a:pt x="674089" y="1828385"/>
                    <a:pt x="667887" y="1829271"/>
                  </a:cubicBezTo>
                  <a:cubicBezTo>
                    <a:pt x="650079" y="1835206"/>
                    <a:pt x="669057" y="1829500"/>
                    <a:pt x="635989" y="1834587"/>
                  </a:cubicBezTo>
                  <a:cubicBezTo>
                    <a:pt x="632378" y="1835142"/>
                    <a:pt x="628960" y="1836644"/>
                    <a:pt x="625356" y="1837245"/>
                  </a:cubicBezTo>
                  <a:cubicBezTo>
                    <a:pt x="588024" y="1843468"/>
                    <a:pt x="617384" y="1836581"/>
                    <a:pt x="593459" y="1842562"/>
                  </a:cubicBezTo>
                  <a:cubicBezTo>
                    <a:pt x="575346" y="1860672"/>
                    <a:pt x="603659" y="1833059"/>
                    <a:pt x="580168" y="1853194"/>
                  </a:cubicBezTo>
                  <a:cubicBezTo>
                    <a:pt x="576362" y="1856456"/>
                    <a:pt x="573079" y="1860283"/>
                    <a:pt x="569535" y="1863827"/>
                  </a:cubicBezTo>
                  <a:cubicBezTo>
                    <a:pt x="566877" y="1866485"/>
                    <a:pt x="565127" y="1870612"/>
                    <a:pt x="561561" y="1871801"/>
                  </a:cubicBezTo>
                  <a:lnTo>
                    <a:pt x="553587" y="1874459"/>
                  </a:lnTo>
                  <a:cubicBezTo>
                    <a:pt x="551815" y="1876231"/>
                    <a:pt x="550512" y="1878655"/>
                    <a:pt x="548270" y="1879776"/>
                  </a:cubicBezTo>
                  <a:cubicBezTo>
                    <a:pt x="543258" y="1882282"/>
                    <a:pt x="532321" y="1885092"/>
                    <a:pt x="532321" y="1885092"/>
                  </a:cubicBezTo>
                  <a:cubicBezTo>
                    <a:pt x="529663" y="1886864"/>
                    <a:pt x="527266" y="1889111"/>
                    <a:pt x="524347" y="1890408"/>
                  </a:cubicBezTo>
                  <a:cubicBezTo>
                    <a:pt x="519226" y="1892684"/>
                    <a:pt x="508398" y="1895724"/>
                    <a:pt x="508398" y="1895724"/>
                  </a:cubicBezTo>
                  <a:cubicBezTo>
                    <a:pt x="503082" y="1894838"/>
                    <a:pt x="497593" y="1894674"/>
                    <a:pt x="492449" y="1893066"/>
                  </a:cubicBezTo>
                  <a:cubicBezTo>
                    <a:pt x="483341" y="1890220"/>
                    <a:pt x="474855" y="1885643"/>
                    <a:pt x="465868" y="1882434"/>
                  </a:cubicBezTo>
                  <a:cubicBezTo>
                    <a:pt x="462427" y="1881205"/>
                    <a:pt x="458779" y="1880662"/>
                    <a:pt x="455235" y="1879776"/>
                  </a:cubicBezTo>
                  <a:cubicBezTo>
                    <a:pt x="428747" y="1859908"/>
                    <a:pt x="462073" y="1884335"/>
                    <a:pt x="431312" y="1863827"/>
                  </a:cubicBezTo>
                  <a:cubicBezTo>
                    <a:pt x="427626" y="1861370"/>
                    <a:pt x="424418" y="1858230"/>
                    <a:pt x="420680" y="1855852"/>
                  </a:cubicBezTo>
                  <a:cubicBezTo>
                    <a:pt x="414653" y="1852017"/>
                    <a:pt x="407946" y="1849286"/>
                    <a:pt x="402073" y="1845220"/>
                  </a:cubicBezTo>
                  <a:cubicBezTo>
                    <a:pt x="396383" y="1841281"/>
                    <a:pt x="391528" y="1836252"/>
                    <a:pt x="386124" y="1831929"/>
                  </a:cubicBezTo>
                  <a:cubicBezTo>
                    <a:pt x="382665" y="1829161"/>
                    <a:pt x="378624" y="1827088"/>
                    <a:pt x="375491" y="1823955"/>
                  </a:cubicBezTo>
                  <a:cubicBezTo>
                    <a:pt x="371479" y="1819943"/>
                    <a:pt x="368628" y="1814904"/>
                    <a:pt x="364859" y="1810664"/>
                  </a:cubicBezTo>
                  <a:cubicBezTo>
                    <a:pt x="347844" y="1791522"/>
                    <a:pt x="360105" y="1808793"/>
                    <a:pt x="346252" y="1789399"/>
                  </a:cubicBezTo>
                  <a:cubicBezTo>
                    <a:pt x="337944" y="1777769"/>
                    <a:pt x="342635" y="1783921"/>
                    <a:pt x="335619" y="1768134"/>
                  </a:cubicBezTo>
                  <a:cubicBezTo>
                    <a:pt x="334010" y="1764513"/>
                    <a:pt x="331775" y="1761180"/>
                    <a:pt x="330303" y="1757501"/>
                  </a:cubicBezTo>
                  <a:cubicBezTo>
                    <a:pt x="328222" y="1752298"/>
                    <a:pt x="327870" y="1746357"/>
                    <a:pt x="324987" y="1741552"/>
                  </a:cubicBezTo>
                  <a:lnTo>
                    <a:pt x="317012" y="1728262"/>
                  </a:lnTo>
                  <a:cubicBezTo>
                    <a:pt x="312348" y="1709606"/>
                    <a:pt x="317675" y="1725069"/>
                    <a:pt x="306380" y="1706997"/>
                  </a:cubicBezTo>
                  <a:cubicBezTo>
                    <a:pt x="304280" y="1703637"/>
                    <a:pt x="303029" y="1699805"/>
                    <a:pt x="301063" y="1696364"/>
                  </a:cubicBezTo>
                  <a:cubicBezTo>
                    <a:pt x="296592" y="1688541"/>
                    <a:pt x="296252" y="1688895"/>
                    <a:pt x="290431" y="1683073"/>
                  </a:cubicBezTo>
                  <a:cubicBezTo>
                    <a:pt x="287968" y="1675683"/>
                    <a:pt x="287953" y="1673308"/>
                    <a:pt x="282456" y="1667124"/>
                  </a:cubicBezTo>
                  <a:cubicBezTo>
                    <a:pt x="277461" y="1661505"/>
                    <a:pt x="270677" y="1657432"/>
                    <a:pt x="266507" y="1651176"/>
                  </a:cubicBezTo>
                  <a:cubicBezTo>
                    <a:pt x="262963" y="1645860"/>
                    <a:pt x="261191" y="1638771"/>
                    <a:pt x="255875" y="1635227"/>
                  </a:cubicBezTo>
                  <a:cubicBezTo>
                    <a:pt x="253217" y="1633455"/>
                    <a:pt x="250159" y="1632170"/>
                    <a:pt x="247900" y="1629911"/>
                  </a:cubicBezTo>
                  <a:cubicBezTo>
                    <a:pt x="243888" y="1625899"/>
                    <a:pt x="241004" y="1620890"/>
                    <a:pt x="237268" y="1616620"/>
                  </a:cubicBezTo>
                  <a:cubicBezTo>
                    <a:pt x="230825" y="1609256"/>
                    <a:pt x="226805" y="1606488"/>
                    <a:pt x="218661" y="1600671"/>
                  </a:cubicBezTo>
                  <a:cubicBezTo>
                    <a:pt x="216061" y="1598814"/>
                    <a:pt x="213544" y="1596784"/>
                    <a:pt x="210687" y="1595355"/>
                  </a:cubicBezTo>
                  <a:cubicBezTo>
                    <a:pt x="208181" y="1594102"/>
                    <a:pt x="205370" y="1593583"/>
                    <a:pt x="202712" y="1592697"/>
                  </a:cubicBezTo>
                  <a:cubicBezTo>
                    <a:pt x="198282" y="1593583"/>
                    <a:pt x="193765" y="1596596"/>
                    <a:pt x="189421" y="1595355"/>
                  </a:cubicBezTo>
                  <a:cubicBezTo>
                    <a:pt x="184978" y="1594085"/>
                    <a:pt x="182987" y="1582486"/>
                    <a:pt x="181447" y="1579406"/>
                  </a:cubicBezTo>
                  <a:cubicBezTo>
                    <a:pt x="179137" y="1574785"/>
                    <a:pt x="175922" y="1570664"/>
                    <a:pt x="173473" y="1566115"/>
                  </a:cubicBezTo>
                  <a:cubicBezTo>
                    <a:pt x="169716" y="1559137"/>
                    <a:pt x="167024" y="1551581"/>
                    <a:pt x="162840" y="1544850"/>
                  </a:cubicBezTo>
                  <a:cubicBezTo>
                    <a:pt x="146622" y="1518761"/>
                    <a:pt x="127576" y="1494436"/>
                    <a:pt x="112335" y="1467764"/>
                  </a:cubicBezTo>
                  <a:cubicBezTo>
                    <a:pt x="101703" y="1449157"/>
                    <a:pt x="91199" y="1430476"/>
                    <a:pt x="80438" y="1411943"/>
                  </a:cubicBezTo>
                  <a:cubicBezTo>
                    <a:pt x="75250" y="1403007"/>
                    <a:pt x="69728" y="1394268"/>
                    <a:pt x="64489" y="1385362"/>
                  </a:cubicBezTo>
                  <a:cubicBezTo>
                    <a:pt x="60867" y="1379205"/>
                    <a:pt x="56670" y="1373321"/>
                    <a:pt x="53856" y="1366755"/>
                  </a:cubicBezTo>
                  <a:cubicBezTo>
                    <a:pt x="51198" y="1360553"/>
                    <a:pt x="48188" y="1354490"/>
                    <a:pt x="45882" y="1348148"/>
                  </a:cubicBezTo>
                  <a:cubicBezTo>
                    <a:pt x="43138" y="1340601"/>
                    <a:pt x="42023" y="1328852"/>
                    <a:pt x="40566" y="1321566"/>
                  </a:cubicBezTo>
                  <a:cubicBezTo>
                    <a:pt x="38964" y="1313556"/>
                    <a:pt x="37230" y="1305568"/>
                    <a:pt x="35249" y="1297643"/>
                  </a:cubicBezTo>
                  <a:cubicBezTo>
                    <a:pt x="33684" y="1291385"/>
                    <a:pt x="31497" y="1285294"/>
                    <a:pt x="29933" y="1279036"/>
                  </a:cubicBezTo>
                  <a:cubicBezTo>
                    <a:pt x="28837" y="1274653"/>
                    <a:pt x="28291" y="1270147"/>
                    <a:pt x="27275" y="1265745"/>
                  </a:cubicBezTo>
                  <a:cubicBezTo>
                    <a:pt x="25632" y="1258626"/>
                    <a:pt x="23633" y="1251592"/>
                    <a:pt x="21959" y="1244480"/>
                  </a:cubicBezTo>
                  <a:cubicBezTo>
                    <a:pt x="20088" y="1236528"/>
                    <a:pt x="18414" y="1228531"/>
                    <a:pt x="16642" y="1220557"/>
                  </a:cubicBezTo>
                  <a:cubicBezTo>
                    <a:pt x="15756" y="1211697"/>
                    <a:pt x="15187" y="1202799"/>
                    <a:pt x="13984" y="1193976"/>
                  </a:cubicBezTo>
                  <a:cubicBezTo>
                    <a:pt x="10459" y="1168121"/>
                    <a:pt x="8632" y="1161915"/>
                    <a:pt x="3352" y="1138155"/>
                  </a:cubicBezTo>
                  <a:cubicBezTo>
                    <a:pt x="454" y="1112072"/>
                    <a:pt x="-2459" y="1098100"/>
                    <a:pt x="3352" y="1069043"/>
                  </a:cubicBezTo>
                  <a:cubicBezTo>
                    <a:pt x="3451" y="1068548"/>
                    <a:pt x="20317" y="1023762"/>
                    <a:pt x="24617" y="1015880"/>
                  </a:cubicBezTo>
                  <a:cubicBezTo>
                    <a:pt x="30147" y="1005741"/>
                    <a:pt x="33447" y="1005409"/>
                    <a:pt x="40566" y="997273"/>
                  </a:cubicBezTo>
                  <a:cubicBezTo>
                    <a:pt x="47536" y="989308"/>
                    <a:pt x="53189" y="979832"/>
                    <a:pt x="61831" y="973350"/>
                  </a:cubicBezTo>
                  <a:cubicBezTo>
                    <a:pt x="68518" y="968335"/>
                    <a:pt x="76409" y="965074"/>
                    <a:pt x="83096" y="960059"/>
                  </a:cubicBezTo>
                  <a:cubicBezTo>
                    <a:pt x="94168" y="951755"/>
                    <a:pt x="103337" y="940939"/>
                    <a:pt x="114994" y="933478"/>
                  </a:cubicBezTo>
                  <a:cubicBezTo>
                    <a:pt x="133490" y="921640"/>
                    <a:pt x="183394" y="905467"/>
                    <a:pt x="200054" y="898922"/>
                  </a:cubicBezTo>
                  <a:cubicBezTo>
                    <a:pt x="208176" y="895731"/>
                    <a:pt x="215806" y="891354"/>
                    <a:pt x="223977" y="888290"/>
                  </a:cubicBezTo>
                  <a:cubicBezTo>
                    <a:pt x="230306" y="885916"/>
                    <a:pt x="245269" y="882302"/>
                    <a:pt x="253217" y="880315"/>
                  </a:cubicBezTo>
                  <a:cubicBezTo>
                    <a:pt x="256761" y="878543"/>
                    <a:pt x="260396" y="876942"/>
                    <a:pt x="263849" y="874999"/>
                  </a:cubicBezTo>
                  <a:cubicBezTo>
                    <a:pt x="274578" y="868964"/>
                    <a:pt x="285192" y="862725"/>
                    <a:pt x="295747" y="856392"/>
                  </a:cubicBezTo>
                  <a:cubicBezTo>
                    <a:pt x="324896" y="838903"/>
                    <a:pt x="332108" y="831352"/>
                    <a:pt x="370175" y="813862"/>
                  </a:cubicBezTo>
                  <a:cubicBezTo>
                    <a:pt x="384690" y="807193"/>
                    <a:pt x="400023" y="802367"/>
                    <a:pt x="415363" y="797913"/>
                  </a:cubicBezTo>
                  <a:cubicBezTo>
                    <a:pt x="427546" y="794376"/>
                    <a:pt x="440293" y="793108"/>
                    <a:pt x="452577" y="789938"/>
                  </a:cubicBezTo>
                  <a:cubicBezTo>
                    <a:pt x="467780" y="786015"/>
                    <a:pt x="482555" y="780539"/>
                    <a:pt x="497766" y="776648"/>
                  </a:cubicBezTo>
                  <a:cubicBezTo>
                    <a:pt x="520671" y="770789"/>
                    <a:pt x="543871" y="766148"/>
                    <a:pt x="566877" y="760699"/>
                  </a:cubicBezTo>
                  <a:cubicBezTo>
                    <a:pt x="577542" y="758173"/>
                    <a:pt x="588599" y="756794"/>
                    <a:pt x="598775" y="752724"/>
                  </a:cubicBezTo>
                  <a:lnTo>
                    <a:pt x="665228" y="726143"/>
                  </a:lnTo>
                  <a:cubicBezTo>
                    <a:pt x="674089" y="722599"/>
                    <a:pt x="683683" y="720513"/>
                    <a:pt x="691810" y="715511"/>
                  </a:cubicBezTo>
                  <a:cubicBezTo>
                    <a:pt x="798400" y="649915"/>
                    <a:pt x="687616" y="720041"/>
                    <a:pt x="739656" y="683613"/>
                  </a:cubicBezTo>
                  <a:cubicBezTo>
                    <a:pt x="743889" y="680650"/>
                    <a:pt x="748768" y="678677"/>
                    <a:pt x="752947" y="675638"/>
                  </a:cubicBezTo>
                  <a:cubicBezTo>
                    <a:pt x="758544" y="671568"/>
                    <a:pt x="762935" y="665863"/>
                    <a:pt x="768896" y="662348"/>
                  </a:cubicBezTo>
                  <a:cubicBezTo>
                    <a:pt x="797585" y="645429"/>
                    <a:pt x="827328" y="630364"/>
                    <a:pt x="856614" y="614501"/>
                  </a:cubicBezTo>
                  <a:cubicBezTo>
                    <a:pt x="869859" y="607327"/>
                    <a:pt x="883779" y="601323"/>
                    <a:pt x="896487" y="593236"/>
                  </a:cubicBezTo>
                  <a:lnTo>
                    <a:pt x="1005470" y="524124"/>
                  </a:lnTo>
                  <a:cubicBezTo>
                    <a:pt x="1016970" y="517005"/>
                    <a:pt x="1027595" y="508186"/>
                    <a:pt x="1040026" y="502859"/>
                  </a:cubicBezTo>
                  <a:cubicBezTo>
                    <a:pt x="1075973" y="487454"/>
                    <a:pt x="1108498" y="474141"/>
                    <a:pt x="1143694" y="455013"/>
                  </a:cubicBezTo>
                  <a:cubicBezTo>
                    <a:pt x="1162921" y="444563"/>
                    <a:pt x="1182808" y="434592"/>
                    <a:pt x="1199514" y="420457"/>
                  </a:cubicBezTo>
                  <a:cubicBezTo>
                    <a:pt x="1211033" y="410711"/>
                    <a:pt x="1223401" y="401887"/>
                    <a:pt x="1234070" y="391218"/>
                  </a:cubicBezTo>
                  <a:cubicBezTo>
                    <a:pt x="1246589" y="378699"/>
                    <a:pt x="1243887" y="380011"/>
                    <a:pt x="1260652" y="369952"/>
                  </a:cubicBezTo>
                  <a:cubicBezTo>
                    <a:pt x="1298339" y="347340"/>
                    <a:pt x="1274143" y="363770"/>
                    <a:pt x="1324447" y="340713"/>
                  </a:cubicBezTo>
                  <a:cubicBezTo>
                    <a:pt x="1356611" y="325971"/>
                    <a:pt x="1342257" y="325700"/>
                    <a:pt x="1380268" y="314131"/>
                  </a:cubicBezTo>
                  <a:cubicBezTo>
                    <a:pt x="1389745" y="311247"/>
                    <a:pt x="1399793" y="310758"/>
                    <a:pt x="1409507" y="308815"/>
                  </a:cubicBezTo>
                  <a:cubicBezTo>
                    <a:pt x="1458143" y="299088"/>
                    <a:pt x="1412540" y="306981"/>
                    <a:pt x="1449380" y="300841"/>
                  </a:cubicBezTo>
                  <a:cubicBezTo>
                    <a:pt x="1554740" y="265719"/>
                    <a:pt x="1429042" y="309937"/>
                    <a:pt x="1499884" y="279576"/>
                  </a:cubicBezTo>
                  <a:cubicBezTo>
                    <a:pt x="1580980" y="244820"/>
                    <a:pt x="1453980" y="305656"/>
                    <a:pt x="1537098" y="266285"/>
                  </a:cubicBezTo>
                  <a:cubicBezTo>
                    <a:pt x="1547841" y="261196"/>
                    <a:pt x="1557718" y="254095"/>
                    <a:pt x="1568996" y="250336"/>
                  </a:cubicBezTo>
                  <a:cubicBezTo>
                    <a:pt x="1584816" y="245063"/>
                    <a:pt x="1592918" y="242932"/>
                    <a:pt x="1608868" y="234387"/>
                  </a:cubicBezTo>
                  <a:cubicBezTo>
                    <a:pt x="1647297" y="213800"/>
                    <a:pt x="1653409" y="205484"/>
                    <a:pt x="1688612" y="191857"/>
                  </a:cubicBezTo>
                  <a:cubicBezTo>
                    <a:pt x="1747308" y="169136"/>
                    <a:pt x="1727022" y="177603"/>
                    <a:pt x="1776331" y="165276"/>
                  </a:cubicBezTo>
                  <a:cubicBezTo>
                    <a:pt x="1793219" y="161054"/>
                    <a:pt x="1809865" y="155864"/>
                    <a:pt x="1826835" y="151985"/>
                  </a:cubicBezTo>
                  <a:cubicBezTo>
                    <a:pt x="1861210" y="144128"/>
                    <a:pt x="1869150" y="144811"/>
                    <a:pt x="1901263" y="138694"/>
                  </a:cubicBezTo>
                  <a:cubicBezTo>
                    <a:pt x="1969317" y="125731"/>
                    <a:pt x="1891487" y="138995"/>
                    <a:pt x="1941135" y="130720"/>
                  </a:cubicBezTo>
                  <a:cubicBezTo>
                    <a:pt x="1957353" y="119909"/>
                    <a:pt x="1946252" y="126833"/>
                    <a:pt x="1975691" y="112113"/>
                  </a:cubicBezTo>
                  <a:cubicBezTo>
                    <a:pt x="1982779" y="108569"/>
                    <a:pt x="1989598" y="104423"/>
                    <a:pt x="1996956" y="101480"/>
                  </a:cubicBezTo>
                  <a:lnTo>
                    <a:pt x="2050119" y="80215"/>
                  </a:lnTo>
                  <a:cubicBezTo>
                    <a:pt x="2054549" y="78443"/>
                    <a:pt x="2058703" y="75683"/>
                    <a:pt x="2063410" y="74899"/>
                  </a:cubicBezTo>
                  <a:lnTo>
                    <a:pt x="2079359" y="72241"/>
                  </a:lnTo>
                  <a:cubicBezTo>
                    <a:pt x="2082903" y="70469"/>
                    <a:pt x="2086551" y="68890"/>
                    <a:pt x="2089991" y="66924"/>
                  </a:cubicBezTo>
                  <a:cubicBezTo>
                    <a:pt x="2092765" y="65339"/>
                    <a:pt x="2094975" y="62730"/>
                    <a:pt x="2097966" y="61608"/>
                  </a:cubicBezTo>
                  <a:cubicBezTo>
                    <a:pt x="2102196" y="60022"/>
                    <a:pt x="2106846" y="59930"/>
                    <a:pt x="2111256" y="58950"/>
                  </a:cubicBezTo>
                  <a:cubicBezTo>
                    <a:pt x="2114822" y="58157"/>
                    <a:pt x="2118423" y="57447"/>
                    <a:pt x="2121889" y="56292"/>
                  </a:cubicBezTo>
                  <a:cubicBezTo>
                    <a:pt x="2126416" y="54783"/>
                    <a:pt x="2130686" y="52581"/>
                    <a:pt x="2135180" y="50976"/>
                  </a:cubicBezTo>
                  <a:cubicBezTo>
                    <a:pt x="2143096" y="48149"/>
                    <a:pt x="2159103" y="43001"/>
                    <a:pt x="2159103" y="43001"/>
                  </a:cubicBezTo>
                  <a:cubicBezTo>
                    <a:pt x="2162647" y="40343"/>
                    <a:pt x="2165713" y="36883"/>
                    <a:pt x="2169735" y="35027"/>
                  </a:cubicBezTo>
                  <a:cubicBezTo>
                    <a:pt x="2177367" y="31504"/>
                    <a:pt x="2185684" y="29710"/>
                    <a:pt x="2193659" y="27052"/>
                  </a:cubicBezTo>
                  <a:cubicBezTo>
                    <a:pt x="2196317" y="26166"/>
                    <a:pt x="2199302" y="25948"/>
                    <a:pt x="2201633" y="24394"/>
                  </a:cubicBezTo>
                  <a:lnTo>
                    <a:pt x="2217582" y="13762"/>
                  </a:lnTo>
                  <a:cubicBezTo>
                    <a:pt x="2220240" y="11990"/>
                    <a:pt x="2222525" y="9455"/>
                    <a:pt x="2225556" y="8445"/>
                  </a:cubicBezTo>
                  <a:cubicBezTo>
                    <a:pt x="2228214" y="7559"/>
                    <a:pt x="2230837" y="6557"/>
                    <a:pt x="2233531" y="5787"/>
                  </a:cubicBezTo>
                  <a:cubicBezTo>
                    <a:pt x="2237044" y="4783"/>
                    <a:pt x="2240516" y="3332"/>
                    <a:pt x="2244163" y="3129"/>
                  </a:cubicBezTo>
                  <a:cubicBezTo>
                    <a:pt x="2256549" y="2441"/>
                    <a:pt x="2290237" y="-1301"/>
                    <a:pt x="2299984" y="471"/>
                  </a:cubicBezTo>
                  <a:close/>
                </a:path>
              </a:pathLst>
            </a:custGeom>
            <a:solidFill>
              <a:srgbClr val="73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5" name="Freeform 894"/>
            <p:cNvSpPr/>
            <p:nvPr/>
          </p:nvSpPr>
          <p:spPr>
            <a:xfrm>
              <a:off x="9510823" y="2607635"/>
              <a:ext cx="231258" cy="284421"/>
            </a:xfrm>
            <a:custGeom>
              <a:avLst/>
              <a:gdLst>
                <a:gd name="connsiteX0" fmla="*/ 47847 w 231258"/>
                <a:gd name="connsiteY0" fmla="*/ 10632 h 284421"/>
                <a:gd name="connsiteX1" fmla="*/ 34556 w 231258"/>
                <a:gd name="connsiteY1" fmla="*/ 13291 h 284421"/>
                <a:gd name="connsiteX2" fmla="*/ 18607 w 231258"/>
                <a:gd name="connsiteY2" fmla="*/ 18607 h 284421"/>
                <a:gd name="connsiteX3" fmla="*/ 13291 w 231258"/>
                <a:gd name="connsiteY3" fmla="*/ 26581 h 284421"/>
                <a:gd name="connsiteX4" fmla="*/ 10633 w 231258"/>
                <a:gd name="connsiteY4" fmla="*/ 34556 h 284421"/>
                <a:gd name="connsiteX5" fmla="*/ 7975 w 231258"/>
                <a:gd name="connsiteY5" fmla="*/ 106325 h 284421"/>
                <a:gd name="connsiteX6" fmla="*/ 5317 w 231258"/>
                <a:gd name="connsiteY6" fmla="*/ 114300 h 284421"/>
                <a:gd name="connsiteX7" fmla="*/ 2658 w 231258"/>
                <a:gd name="connsiteY7" fmla="*/ 138223 h 284421"/>
                <a:gd name="connsiteX8" fmla="*/ 0 w 231258"/>
                <a:gd name="connsiteY8" fmla="*/ 146198 h 284421"/>
                <a:gd name="connsiteX9" fmla="*/ 2658 w 231258"/>
                <a:gd name="connsiteY9" fmla="*/ 172779 h 284421"/>
                <a:gd name="connsiteX10" fmla="*/ 7975 w 231258"/>
                <a:gd name="connsiteY10" fmla="*/ 188728 h 284421"/>
                <a:gd name="connsiteX11" fmla="*/ 15949 w 231258"/>
                <a:gd name="connsiteY11" fmla="*/ 194044 h 284421"/>
                <a:gd name="connsiteX12" fmla="*/ 21265 w 231258"/>
                <a:gd name="connsiteY12" fmla="*/ 212651 h 284421"/>
                <a:gd name="connsiteX13" fmla="*/ 26582 w 231258"/>
                <a:gd name="connsiteY13" fmla="*/ 217967 h 284421"/>
                <a:gd name="connsiteX14" fmla="*/ 31898 w 231258"/>
                <a:gd name="connsiteY14" fmla="*/ 225942 h 284421"/>
                <a:gd name="connsiteX15" fmla="*/ 37214 w 231258"/>
                <a:gd name="connsiteY15" fmla="*/ 236574 h 284421"/>
                <a:gd name="connsiteX16" fmla="*/ 47847 w 231258"/>
                <a:gd name="connsiteY16" fmla="*/ 247207 h 284421"/>
                <a:gd name="connsiteX17" fmla="*/ 53163 w 231258"/>
                <a:gd name="connsiteY17" fmla="*/ 255181 h 284421"/>
                <a:gd name="connsiteX18" fmla="*/ 58479 w 231258"/>
                <a:gd name="connsiteY18" fmla="*/ 260498 h 284421"/>
                <a:gd name="connsiteX19" fmla="*/ 69112 w 231258"/>
                <a:gd name="connsiteY19" fmla="*/ 276446 h 284421"/>
                <a:gd name="connsiteX20" fmla="*/ 87719 w 231258"/>
                <a:gd name="connsiteY20" fmla="*/ 284421 h 284421"/>
                <a:gd name="connsiteX21" fmla="*/ 164805 w 231258"/>
                <a:gd name="connsiteY21" fmla="*/ 281763 h 284421"/>
                <a:gd name="connsiteX22" fmla="*/ 178096 w 231258"/>
                <a:gd name="connsiteY22" fmla="*/ 268472 h 284421"/>
                <a:gd name="connsiteX23" fmla="*/ 202019 w 231258"/>
                <a:gd name="connsiteY23" fmla="*/ 233916 h 284421"/>
                <a:gd name="connsiteX24" fmla="*/ 207335 w 231258"/>
                <a:gd name="connsiteY24" fmla="*/ 212651 h 284421"/>
                <a:gd name="connsiteX25" fmla="*/ 212651 w 231258"/>
                <a:gd name="connsiteY25" fmla="*/ 202018 h 284421"/>
                <a:gd name="connsiteX26" fmla="*/ 220626 w 231258"/>
                <a:gd name="connsiteY26" fmla="*/ 175437 h 284421"/>
                <a:gd name="connsiteX27" fmla="*/ 225942 w 231258"/>
                <a:gd name="connsiteY27" fmla="*/ 148856 h 284421"/>
                <a:gd name="connsiteX28" fmla="*/ 231258 w 231258"/>
                <a:gd name="connsiteY28" fmla="*/ 101009 h 284421"/>
                <a:gd name="connsiteX29" fmla="*/ 223284 w 231258"/>
                <a:gd name="connsiteY29" fmla="*/ 53163 h 284421"/>
                <a:gd name="connsiteX30" fmla="*/ 215310 w 231258"/>
                <a:gd name="connsiteY30" fmla="*/ 45188 h 284421"/>
                <a:gd name="connsiteX31" fmla="*/ 212651 w 231258"/>
                <a:gd name="connsiteY31" fmla="*/ 37214 h 284421"/>
                <a:gd name="connsiteX32" fmla="*/ 199361 w 231258"/>
                <a:gd name="connsiteY32" fmla="*/ 21265 h 284421"/>
                <a:gd name="connsiteX33" fmla="*/ 183412 w 231258"/>
                <a:gd name="connsiteY33" fmla="*/ 10632 h 284421"/>
                <a:gd name="connsiteX34" fmla="*/ 175437 w 231258"/>
                <a:gd name="connsiteY34" fmla="*/ 5316 h 284421"/>
                <a:gd name="connsiteX35" fmla="*/ 154172 w 231258"/>
                <a:gd name="connsiteY35" fmla="*/ 0 h 284421"/>
                <a:gd name="connsiteX36" fmla="*/ 71770 w 231258"/>
                <a:gd name="connsiteY36" fmla="*/ 2658 h 284421"/>
                <a:gd name="connsiteX37" fmla="*/ 47847 w 231258"/>
                <a:gd name="connsiteY37" fmla="*/ 10632 h 2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1258" h="284421">
                  <a:moveTo>
                    <a:pt x="47847" y="10632"/>
                  </a:moveTo>
                  <a:cubicBezTo>
                    <a:pt x="41645" y="12404"/>
                    <a:pt x="38915" y="12102"/>
                    <a:pt x="34556" y="13291"/>
                  </a:cubicBezTo>
                  <a:cubicBezTo>
                    <a:pt x="29150" y="14766"/>
                    <a:pt x="18607" y="18607"/>
                    <a:pt x="18607" y="18607"/>
                  </a:cubicBezTo>
                  <a:cubicBezTo>
                    <a:pt x="16835" y="21265"/>
                    <a:pt x="14720" y="23724"/>
                    <a:pt x="13291" y="26581"/>
                  </a:cubicBezTo>
                  <a:cubicBezTo>
                    <a:pt x="12038" y="29087"/>
                    <a:pt x="10819" y="31760"/>
                    <a:pt x="10633" y="34556"/>
                  </a:cubicBezTo>
                  <a:cubicBezTo>
                    <a:pt x="9041" y="58442"/>
                    <a:pt x="9567" y="82439"/>
                    <a:pt x="7975" y="106325"/>
                  </a:cubicBezTo>
                  <a:cubicBezTo>
                    <a:pt x="7789" y="109121"/>
                    <a:pt x="6203" y="111642"/>
                    <a:pt x="5317" y="114300"/>
                  </a:cubicBezTo>
                  <a:cubicBezTo>
                    <a:pt x="4431" y="122274"/>
                    <a:pt x="3977" y="130309"/>
                    <a:pt x="2658" y="138223"/>
                  </a:cubicBezTo>
                  <a:cubicBezTo>
                    <a:pt x="2197" y="140987"/>
                    <a:pt x="0" y="143396"/>
                    <a:pt x="0" y="146198"/>
                  </a:cubicBezTo>
                  <a:cubicBezTo>
                    <a:pt x="0" y="155103"/>
                    <a:pt x="1017" y="164027"/>
                    <a:pt x="2658" y="172779"/>
                  </a:cubicBezTo>
                  <a:cubicBezTo>
                    <a:pt x="3691" y="178287"/>
                    <a:pt x="3312" y="185619"/>
                    <a:pt x="7975" y="188728"/>
                  </a:cubicBezTo>
                  <a:lnTo>
                    <a:pt x="15949" y="194044"/>
                  </a:lnTo>
                  <a:cubicBezTo>
                    <a:pt x="16445" y="196030"/>
                    <a:pt x="19631" y="209927"/>
                    <a:pt x="21265" y="212651"/>
                  </a:cubicBezTo>
                  <a:cubicBezTo>
                    <a:pt x="22555" y="214800"/>
                    <a:pt x="25016" y="216010"/>
                    <a:pt x="26582" y="217967"/>
                  </a:cubicBezTo>
                  <a:cubicBezTo>
                    <a:pt x="28578" y="220462"/>
                    <a:pt x="30313" y="223168"/>
                    <a:pt x="31898" y="225942"/>
                  </a:cubicBezTo>
                  <a:cubicBezTo>
                    <a:pt x="33864" y="229382"/>
                    <a:pt x="34837" y="233404"/>
                    <a:pt x="37214" y="236574"/>
                  </a:cubicBezTo>
                  <a:cubicBezTo>
                    <a:pt x="40221" y="240584"/>
                    <a:pt x="45067" y="243036"/>
                    <a:pt x="47847" y="247207"/>
                  </a:cubicBezTo>
                  <a:cubicBezTo>
                    <a:pt x="49619" y="249865"/>
                    <a:pt x="51167" y="252686"/>
                    <a:pt x="53163" y="255181"/>
                  </a:cubicBezTo>
                  <a:cubicBezTo>
                    <a:pt x="54729" y="257138"/>
                    <a:pt x="56975" y="258493"/>
                    <a:pt x="58479" y="260498"/>
                  </a:cubicBezTo>
                  <a:cubicBezTo>
                    <a:pt x="62313" y="265609"/>
                    <a:pt x="63398" y="273588"/>
                    <a:pt x="69112" y="276446"/>
                  </a:cubicBezTo>
                  <a:cubicBezTo>
                    <a:pt x="82250" y="283016"/>
                    <a:pt x="75985" y="280510"/>
                    <a:pt x="87719" y="284421"/>
                  </a:cubicBezTo>
                  <a:lnTo>
                    <a:pt x="164805" y="281763"/>
                  </a:lnTo>
                  <a:cubicBezTo>
                    <a:pt x="170975" y="280674"/>
                    <a:pt x="174249" y="273418"/>
                    <a:pt x="178096" y="268472"/>
                  </a:cubicBezTo>
                  <a:cubicBezTo>
                    <a:pt x="184513" y="260221"/>
                    <a:pt x="197921" y="246211"/>
                    <a:pt x="202019" y="233916"/>
                  </a:cubicBezTo>
                  <a:cubicBezTo>
                    <a:pt x="204329" y="226984"/>
                    <a:pt x="204068" y="219186"/>
                    <a:pt x="207335" y="212651"/>
                  </a:cubicBezTo>
                  <a:cubicBezTo>
                    <a:pt x="209107" y="209107"/>
                    <a:pt x="211179" y="205697"/>
                    <a:pt x="212651" y="202018"/>
                  </a:cubicBezTo>
                  <a:cubicBezTo>
                    <a:pt x="215736" y="194305"/>
                    <a:pt x="218817" y="183878"/>
                    <a:pt x="220626" y="175437"/>
                  </a:cubicBezTo>
                  <a:cubicBezTo>
                    <a:pt x="222519" y="166602"/>
                    <a:pt x="224944" y="157837"/>
                    <a:pt x="225942" y="148856"/>
                  </a:cubicBezTo>
                  <a:lnTo>
                    <a:pt x="231258" y="101009"/>
                  </a:lnTo>
                  <a:cubicBezTo>
                    <a:pt x="229943" y="82601"/>
                    <a:pt x="233644" y="67667"/>
                    <a:pt x="223284" y="53163"/>
                  </a:cubicBezTo>
                  <a:cubicBezTo>
                    <a:pt x="221099" y="50104"/>
                    <a:pt x="217968" y="47846"/>
                    <a:pt x="215310" y="45188"/>
                  </a:cubicBezTo>
                  <a:cubicBezTo>
                    <a:pt x="214424" y="42530"/>
                    <a:pt x="213904" y="39720"/>
                    <a:pt x="212651" y="37214"/>
                  </a:cubicBezTo>
                  <a:cubicBezTo>
                    <a:pt x="209858" y="31628"/>
                    <a:pt x="204173" y="25008"/>
                    <a:pt x="199361" y="21265"/>
                  </a:cubicBezTo>
                  <a:cubicBezTo>
                    <a:pt x="194317" y="17342"/>
                    <a:pt x="188728" y="14176"/>
                    <a:pt x="183412" y="10632"/>
                  </a:cubicBezTo>
                  <a:cubicBezTo>
                    <a:pt x="180754" y="8860"/>
                    <a:pt x="178570" y="5943"/>
                    <a:pt x="175437" y="5316"/>
                  </a:cubicBezTo>
                  <a:cubicBezTo>
                    <a:pt x="159399" y="2108"/>
                    <a:pt x="166433" y="4086"/>
                    <a:pt x="154172" y="0"/>
                  </a:cubicBezTo>
                  <a:cubicBezTo>
                    <a:pt x="126705" y="886"/>
                    <a:pt x="99207" y="1090"/>
                    <a:pt x="71770" y="2658"/>
                  </a:cubicBezTo>
                  <a:cubicBezTo>
                    <a:pt x="68123" y="2866"/>
                    <a:pt x="54049" y="8860"/>
                    <a:pt x="47847" y="10632"/>
                  </a:cubicBezTo>
                  <a:close/>
                </a:path>
              </a:pathLst>
            </a:custGeom>
            <a:solidFill>
              <a:srgbClr val="9D9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6" name="Freeform 895"/>
            <p:cNvSpPr/>
            <p:nvPr/>
          </p:nvSpPr>
          <p:spPr>
            <a:xfrm>
              <a:off x="9125393" y="3981324"/>
              <a:ext cx="726392" cy="973448"/>
            </a:xfrm>
            <a:custGeom>
              <a:avLst/>
              <a:gdLst>
                <a:gd name="connsiteX0" fmla="*/ 350874 w 726392"/>
                <a:gd name="connsiteY0" fmla="*/ 3227 h 973448"/>
                <a:gd name="connsiteX1" fmla="*/ 364165 w 726392"/>
                <a:gd name="connsiteY1" fmla="*/ 16518 h 973448"/>
                <a:gd name="connsiteX2" fmla="*/ 369481 w 726392"/>
                <a:gd name="connsiteY2" fmla="*/ 24492 h 973448"/>
                <a:gd name="connsiteX3" fmla="*/ 374798 w 726392"/>
                <a:gd name="connsiteY3" fmla="*/ 29809 h 973448"/>
                <a:gd name="connsiteX4" fmla="*/ 380114 w 726392"/>
                <a:gd name="connsiteY4" fmla="*/ 37783 h 973448"/>
                <a:gd name="connsiteX5" fmla="*/ 388088 w 726392"/>
                <a:gd name="connsiteY5" fmla="*/ 45757 h 973448"/>
                <a:gd name="connsiteX6" fmla="*/ 393405 w 726392"/>
                <a:gd name="connsiteY6" fmla="*/ 53732 h 973448"/>
                <a:gd name="connsiteX7" fmla="*/ 404037 w 726392"/>
                <a:gd name="connsiteY7" fmla="*/ 67023 h 973448"/>
                <a:gd name="connsiteX8" fmla="*/ 414670 w 726392"/>
                <a:gd name="connsiteY8" fmla="*/ 82971 h 973448"/>
                <a:gd name="connsiteX9" fmla="*/ 435935 w 726392"/>
                <a:gd name="connsiteY9" fmla="*/ 106895 h 973448"/>
                <a:gd name="connsiteX10" fmla="*/ 443909 w 726392"/>
                <a:gd name="connsiteY10" fmla="*/ 125502 h 973448"/>
                <a:gd name="connsiteX11" fmla="*/ 449226 w 726392"/>
                <a:gd name="connsiteY11" fmla="*/ 141450 h 973448"/>
                <a:gd name="connsiteX12" fmla="*/ 451884 w 726392"/>
                <a:gd name="connsiteY12" fmla="*/ 149425 h 973448"/>
                <a:gd name="connsiteX13" fmla="*/ 454542 w 726392"/>
                <a:gd name="connsiteY13" fmla="*/ 157399 h 973448"/>
                <a:gd name="connsiteX14" fmla="*/ 457200 w 726392"/>
                <a:gd name="connsiteY14" fmla="*/ 274357 h 973448"/>
                <a:gd name="connsiteX15" fmla="*/ 459858 w 726392"/>
                <a:gd name="connsiteY15" fmla="*/ 292964 h 973448"/>
                <a:gd name="connsiteX16" fmla="*/ 465174 w 726392"/>
                <a:gd name="connsiteY16" fmla="*/ 327520 h 973448"/>
                <a:gd name="connsiteX17" fmla="*/ 475807 w 726392"/>
                <a:gd name="connsiteY17" fmla="*/ 388657 h 973448"/>
                <a:gd name="connsiteX18" fmla="*/ 494414 w 726392"/>
                <a:gd name="connsiteY18" fmla="*/ 431188 h 973448"/>
                <a:gd name="connsiteX19" fmla="*/ 505047 w 726392"/>
                <a:gd name="connsiteY19" fmla="*/ 460427 h 973448"/>
                <a:gd name="connsiteX20" fmla="*/ 523654 w 726392"/>
                <a:gd name="connsiteY20" fmla="*/ 489667 h 973448"/>
                <a:gd name="connsiteX21" fmla="*/ 555551 w 726392"/>
                <a:gd name="connsiteY21" fmla="*/ 542829 h 973448"/>
                <a:gd name="connsiteX22" fmla="*/ 582133 w 726392"/>
                <a:gd name="connsiteY22" fmla="*/ 572069 h 973448"/>
                <a:gd name="connsiteX23" fmla="*/ 598081 w 726392"/>
                <a:gd name="connsiteY23" fmla="*/ 595992 h 973448"/>
                <a:gd name="connsiteX24" fmla="*/ 608714 w 726392"/>
                <a:gd name="connsiteY24" fmla="*/ 606625 h 973448"/>
                <a:gd name="connsiteX25" fmla="*/ 614030 w 726392"/>
                <a:gd name="connsiteY25" fmla="*/ 617257 h 973448"/>
                <a:gd name="connsiteX26" fmla="*/ 635295 w 726392"/>
                <a:gd name="connsiteY26" fmla="*/ 646497 h 973448"/>
                <a:gd name="connsiteX27" fmla="*/ 651244 w 726392"/>
                <a:gd name="connsiteY27" fmla="*/ 673078 h 973448"/>
                <a:gd name="connsiteX28" fmla="*/ 664535 w 726392"/>
                <a:gd name="connsiteY28" fmla="*/ 691685 h 973448"/>
                <a:gd name="connsiteX29" fmla="*/ 669851 w 726392"/>
                <a:gd name="connsiteY29" fmla="*/ 704976 h 973448"/>
                <a:gd name="connsiteX30" fmla="*/ 691116 w 726392"/>
                <a:gd name="connsiteY30" fmla="*/ 734216 h 973448"/>
                <a:gd name="connsiteX31" fmla="*/ 701749 w 726392"/>
                <a:gd name="connsiteY31" fmla="*/ 750164 h 973448"/>
                <a:gd name="connsiteX32" fmla="*/ 712381 w 726392"/>
                <a:gd name="connsiteY32" fmla="*/ 763455 h 973448"/>
                <a:gd name="connsiteX33" fmla="*/ 715040 w 726392"/>
                <a:gd name="connsiteY33" fmla="*/ 771429 h 973448"/>
                <a:gd name="connsiteX34" fmla="*/ 723014 w 726392"/>
                <a:gd name="connsiteY34" fmla="*/ 787378 h 973448"/>
                <a:gd name="connsiteX35" fmla="*/ 723014 w 726392"/>
                <a:gd name="connsiteY35" fmla="*/ 835225 h 973448"/>
                <a:gd name="connsiteX36" fmla="*/ 707065 w 726392"/>
                <a:gd name="connsiteY36" fmla="*/ 848516 h 973448"/>
                <a:gd name="connsiteX37" fmla="*/ 688458 w 726392"/>
                <a:gd name="connsiteY37" fmla="*/ 856490 h 973448"/>
                <a:gd name="connsiteX38" fmla="*/ 675167 w 726392"/>
                <a:gd name="connsiteY38" fmla="*/ 867123 h 973448"/>
                <a:gd name="connsiteX39" fmla="*/ 653902 w 726392"/>
                <a:gd name="connsiteY39" fmla="*/ 877755 h 973448"/>
                <a:gd name="connsiteX40" fmla="*/ 637954 w 726392"/>
                <a:gd name="connsiteY40" fmla="*/ 885729 h 973448"/>
                <a:gd name="connsiteX41" fmla="*/ 629979 w 726392"/>
                <a:gd name="connsiteY41" fmla="*/ 891046 h 973448"/>
                <a:gd name="connsiteX42" fmla="*/ 619347 w 726392"/>
                <a:gd name="connsiteY42" fmla="*/ 896362 h 973448"/>
                <a:gd name="connsiteX43" fmla="*/ 606056 w 726392"/>
                <a:gd name="connsiteY43" fmla="*/ 904336 h 973448"/>
                <a:gd name="connsiteX44" fmla="*/ 576816 w 726392"/>
                <a:gd name="connsiteY44" fmla="*/ 920285 h 973448"/>
                <a:gd name="connsiteX45" fmla="*/ 568842 w 726392"/>
                <a:gd name="connsiteY45" fmla="*/ 922943 h 973448"/>
                <a:gd name="connsiteX46" fmla="*/ 542260 w 726392"/>
                <a:gd name="connsiteY46" fmla="*/ 938892 h 973448"/>
                <a:gd name="connsiteX47" fmla="*/ 518337 w 726392"/>
                <a:gd name="connsiteY47" fmla="*/ 944209 h 973448"/>
                <a:gd name="connsiteX48" fmla="*/ 497072 w 726392"/>
                <a:gd name="connsiteY48" fmla="*/ 952183 h 973448"/>
                <a:gd name="connsiteX49" fmla="*/ 481123 w 726392"/>
                <a:gd name="connsiteY49" fmla="*/ 957499 h 973448"/>
                <a:gd name="connsiteX50" fmla="*/ 473149 w 726392"/>
                <a:gd name="connsiteY50" fmla="*/ 962816 h 973448"/>
                <a:gd name="connsiteX51" fmla="*/ 457200 w 726392"/>
                <a:gd name="connsiteY51" fmla="*/ 968132 h 973448"/>
                <a:gd name="connsiteX52" fmla="*/ 435935 w 726392"/>
                <a:gd name="connsiteY52" fmla="*/ 973448 h 973448"/>
                <a:gd name="connsiteX53" fmla="*/ 393405 w 726392"/>
                <a:gd name="connsiteY53" fmla="*/ 970790 h 973448"/>
                <a:gd name="connsiteX54" fmla="*/ 380114 w 726392"/>
                <a:gd name="connsiteY54" fmla="*/ 968132 h 973448"/>
                <a:gd name="connsiteX55" fmla="*/ 366823 w 726392"/>
                <a:gd name="connsiteY55" fmla="*/ 957499 h 973448"/>
                <a:gd name="connsiteX56" fmla="*/ 361507 w 726392"/>
                <a:gd name="connsiteY56" fmla="*/ 941550 h 973448"/>
                <a:gd name="connsiteX57" fmla="*/ 358849 w 726392"/>
                <a:gd name="connsiteY57" fmla="*/ 933576 h 973448"/>
                <a:gd name="connsiteX58" fmla="*/ 353533 w 726392"/>
                <a:gd name="connsiteY58" fmla="*/ 925602 h 973448"/>
                <a:gd name="connsiteX59" fmla="*/ 348216 w 726392"/>
                <a:gd name="connsiteY59" fmla="*/ 920285 h 973448"/>
                <a:gd name="connsiteX60" fmla="*/ 337584 w 726392"/>
                <a:gd name="connsiteY60" fmla="*/ 904336 h 973448"/>
                <a:gd name="connsiteX61" fmla="*/ 332267 w 726392"/>
                <a:gd name="connsiteY61" fmla="*/ 899020 h 973448"/>
                <a:gd name="connsiteX62" fmla="*/ 326951 w 726392"/>
                <a:gd name="connsiteY62" fmla="*/ 891046 h 973448"/>
                <a:gd name="connsiteX63" fmla="*/ 313660 w 726392"/>
                <a:gd name="connsiteY63" fmla="*/ 880413 h 973448"/>
                <a:gd name="connsiteX64" fmla="*/ 308344 w 726392"/>
                <a:gd name="connsiteY64" fmla="*/ 864464 h 973448"/>
                <a:gd name="connsiteX65" fmla="*/ 292395 w 726392"/>
                <a:gd name="connsiteY65" fmla="*/ 848516 h 973448"/>
                <a:gd name="connsiteX66" fmla="*/ 287079 w 726392"/>
                <a:gd name="connsiteY66" fmla="*/ 843199 h 973448"/>
                <a:gd name="connsiteX67" fmla="*/ 276447 w 726392"/>
                <a:gd name="connsiteY67" fmla="*/ 827250 h 973448"/>
                <a:gd name="connsiteX68" fmla="*/ 265814 w 726392"/>
                <a:gd name="connsiteY68" fmla="*/ 813960 h 973448"/>
                <a:gd name="connsiteX69" fmla="*/ 263156 w 726392"/>
                <a:gd name="connsiteY69" fmla="*/ 805985 h 973448"/>
                <a:gd name="connsiteX70" fmla="*/ 255181 w 726392"/>
                <a:gd name="connsiteY70" fmla="*/ 800669 h 973448"/>
                <a:gd name="connsiteX71" fmla="*/ 249865 w 726392"/>
                <a:gd name="connsiteY71" fmla="*/ 784720 h 973448"/>
                <a:gd name="connsiteX72" fmla="*/ 239233 w 726392"/>
                <a:gd name="connsiteY72" fmla="*/ 771429 h 973448"/>
                <a:gd name="connsiteX73" fmla="*/ 236574 w 726392"/>
                <a:gd name="connsiteY73" fmla="*/ 763455 h 973448"/>
                <a:gd name="connsiteX74" fmla="*/ 225942 w 726392"/>
                <a:gd name="connsiteY74" fmla="*/ 744848 h 973448"/>
                <a:gd name="connsiteX75" fmla="*/ 217967 w 726392"/>
                <a:gd name="connsiteY75" fmla="*/ 718267 h 973448"/>
                <a:gd name="connsiteX76" fmla="*/ 209993 w 726392"/>
                <a:gd name="connsiteY76" fmla="*/ 710292 h 973448"/>
                <a:gd name="connsiteX77" fmla="*/ 207335 w 726392"/>
                <a:gd name="connsiteY77" fmla="*/ 699660 h 973448"/>
                <a:gd name="connsiteX78" fmla="*/ 202019 w 726392"/>
                <a:gd name="connsiteY78" fmla="*/ 694343 h 973448"/>
                <a:gd name="connsiteX79" fmla="*/ 191386 w 726392"/>
                <a:gd name="connsiteY79" fmla="*/ 670420 h 973448"/>
                <a:gd name="connsiteX80" fmla="*/ 188728 w 726392"/>
                <a:gd name="connsiteY80" fmla="*/ 659788 h 973448"/>
                <a:gd name="connsiteX81" fmla="*/ 175437 w 726392"/>
                <a:gd name="connsiteY81" fmla="*/ 633206 h 973448"/>
                <a:gd name="connsiteX82" fmla="*/ 167463 w 726392"/>
                <a:gd name="connsiteY82" fmla="*/ 625232 h 973448"/>
                <a:gd name="connsiteX83" fmla="*/ 156830 w 726392"/>
                <a:gd name="connsiteY83" fmla="*/ 601309 h 973448"/>
                <a:gd name="connsiteX84" fmla="*/ 151514 w 726392"/>
                <a:gd name="connsiteY84" fmla="*/ 595992 h 973448"/>
                <a:gd name="connsiteX85" fmla="*/ 146198 w 726392"/>
                <a:gd name="connsiteY85" fmla="*/ 582702 h 973448"/>
                <a:gd name="connsiteX86" fmla="*/ 140881 w 726392"/>
                <a:gd name="connsiteY86" fmla="*/ 572069 h 973448"/>
                <a:gd name="connsiteX87" fmla="*/ 138223 w 726392"/>
                <a:gd name="connsiteY87" fmla="*/ 561436 h 973448"/>
                <a:gd name="connsiteX88" fmla="*/ 127591 w 726392"/>
                <a:gd name="connsiteY88" fmla="*/ 545488 h 973448"/>
                <a:gd name="connsiteX89" fmla="*/ 124933 w 726392"/>
                <a:gd name="connsiteY89" fmla="*/ 537513 h 973448"/>
                <a:gd name="connsiteX90" fmla="*/ 122274 w 726392"/>
                <a:gd name="connsiteY90" fmla="*/ 526881 h 973448"/>
                <a:gd name="connsiteX91" fmla="*/ 116958 w 726392"/>
                <a:gd name="connsiteY91" fmla="*/ 521564 h 973448"/>
                <a:gd name="connsiteX92" fmla="*/ 114300 w 726392"/>
                <a:gd name="connsiteY92" fmla="*/ 513590 h 973448"/>
                <a:gd name="connsiteX93" fmla="*/ 103667 w 726392"/>
                <a:gd name="connsiteY93" fmla="*/ 494983 h 973448"/>
                <a:gd name="connsiteX94" fmla="*/ 95693 w 726392"/>
                <a:gd name="connsiteY94" fmla="*/ 481692 h 973448"/>
                <a:gd name="connsiteX95" fmla="*/ 93035 w 726392"/>
                <a:gd name="connsiteY95" fmla="*/ 473718 h 973448"/>
                <a:gd name="connsiteX96" fmla="*/ 82402 w 726392"/>
                <a:gd name="connsiteY96" fmla="*/ 457769 h 973448"/>
                <a:gd name="connsiteX97" fmla="*/ 74428 w 726392"/>
                <a:gd name="connsiteY97" fmla="*/ 444478 h 973448"/>
                <a:gd name="connsiteX98" fmla="*/ 71770 w 726392"/>
                <a:gd name="connsiteY98" fmla="*/ 436504 h 973448"/>
                <a:gd name="connsiteX99" fmla="*/ 66454 w 726392"/>
                <a:gd name="connsiteY99" fmla="*/ 428529 h 973448"/>
                <a:gd name="connsiteX100" fmla="*/ 63795 w 726392"/>
                <a:gd name="connsiteY100" fmla="*/ 420555 h 973448"/>
                <a:gd name="connsiteX101" fmla="*/ 55821 w 726392"/>
                <a:gd name="connsiteY101" fmla="*/ 415239 h 973448"/>
                <a:gd name="connsiteX102" fmla="*/ 50505 w 726392"/>
                <a:gd name="connsiteY102" fmla="*/ 407264 h 973448"/>
                <a:gd name="connsiteX103" fmla="*/ 45188 w 726392"/>
                <a:gd name="connsiteY103" fmla="*/ 401948 h 973448"/>
                <a:gd name="connsiteX104" fmla="*/ 39872 w 726392"/>
                <a:gd name="connsiteY104" fmla="*/ 385999 h 973448"/>
                <a:gd name="connsiteX105" fmla="*/ 31898 w 726392"/>
                <a:gd name="connsiteY105" fmla="*/ 372709 h 973448"/>
                <a:gd name="connsiteX106" fmla="*/ 23923 w 726392"/>
                <a:gd name="connsiteY106" fmla="*/ 348785 h 973448"/>
                <a:gd name="connsiteX107" fmla="*/ 21265 w 726392"/>
                <a:gd name="connsiteY107" fmla="*/ 340811 h 973448"/>
                <a:gd name="connsiteX108" fmla="*/ 13291 w 726392"/>
                <a:gd name="connsiteY108" fmla="*/ 324862 h 973448"/>
                <a:gd name="connsiteX109" fmla="*/ 7974 w 726392"/>
                <a:gd name="connsiteY109" fmla="*/ 303597 h 973448"/>
                <a:gd name="connsiteX110" fmla="*/ 2658 w 726392"/>
                <a:gd name="connsiteY110" fmla="*/ 279674 h 973448"/>
                <a:gd name="connsiteX111" fmla="*/ 0 w 726392"/>
                <a:gd name="connsiteY111" fmla="*/ 271699 h 973448"/>
                <a:gd name="connsiteX112" fmla="*/ 2658 w 726392"/>
                <a:gd name="connsiteY112" fmla="*/ 178664 h 973448"/>
                <a:gd name="connsiteX113" fmla="*/ 5316 w 726392"/>
                <a:gd name="connsiteY113" fmla="*/ 168032 h 973448"/>
                <a:gd name="connsiteX114" fmla="*/ 10633 w 726392"/>
                <a:gd name="connsiteY114" fmla="*/ 162716 h 973448"/>
                <a:gd name="connsiteX115" fmla="*/ 26581 w 726392"/>
                <a:gd name="connsiteY115" fmla="*/ 144109 h 973448"/>
                <a:gd name="connsiteX116" fmla="*/ 39872 w 726392"/>
                <a:gd name="connsiteY116" fmla="*/ 133476 h 973448"/>
                <a:gd name="connsiteX117" fmla="*/ 50505 w 726392"/>
                <a:gd name="connsiteY117" fmla="*/ 128160 h 973448"/>
                <a:gd name="connsiteX118" fmla="*/ 63795 w 726392"/>
                <a:gd name="connsiteY118" fmla="*/ 120185 h 973448"/>
                <a:gd name="connsiteX119" fmla="*/ 69112 w 726392"/>
                <a:gd name="connsiteY119" fmla="*/ 112211 h 973448"/>
                <a:gd name="connsiteX120" fmla="*/ 114300 w 726392"/>
                <a:gd name="connsiteY120" fmla="*/ 80313 h 973448"/>
                <a:gd name="connsiteX121" fmla="*/ 130249 w 726392"/>
                <a:gd name="connsiteY121" fmla="*/ 72339 h 973448"/>
                <a:gd name="connsiteX122" fmla="*/ 154172 w 726392"/>
                <a:gd name="connsiteY122" fmla="*/ 51074 h 973448"/>
                <a:gd name="connsiteX123" fmla="*/ 159488 w 726392"/>
                <a:gd name="connsiteY123" fmla="*/ 45757 h 973448"/>
                <a:gd name="connsiteX124" fmla="*/ 170121 w 726392"/>
                <a:gd name="connsiteY124" fmla="*/ 43099 h 973448"/>
                <a:gd name="connsiteX125" fmla="*/ 180754 w 726392"/>
                <a:gd name="connsiteY125" fmla="*/ 37783 h 973448"/>
                <a:gd name="connsiteX126" fmla="*/ 188728 w 726392"/>
                <a:gd name="connsiteY126" fmla="*/ 32467 h 973448"/>
                <a:gd name="connsiteX127" fmla="*/ 194044 w 726392"/>
                <a:gd name="connsiteY127" fmla="*/ 27150 h 973448"/>
                <a:gd name="connsiteX128" fmla="*/ 207335 w 726392"/>
                <a:gd name="connsiteY128" fmla="*/ 21834 h 973448"/>
                <a:gd name="connsiteX129" fmla="*/ 217967 w 726392"/>
                <a:gd name="connsiteY129" fmla="*/ 16518 h 973448"/>
                <a:gd name="connsiteX130" fmla="*/ 263156 w 726392"/>
                <a:gd name="connsiteY130" fmla="*/ 13860 h 973448"/>
                <a:gd name="connsiteX131" fmla="*/ 324293 w 726392"/>
                <a:gd name="connsiteY131" fmla="*/ 8543 h 973448"/>
                <a:gd name="connsiteX132" fmla="*/ 337584 w 726392"/>
                <a:gd name="connsiteY132" fmla="*/ 569 h 973448"/>
                <a:gd name="connsiteX133" fmla="*/ 350874 w 726392"/>
                <a:gd name="connsiteY133" fmla="*/ 3227 h 97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726392" h="973448">
                  <a:moveTo>
                    <a:pt x="350874" y="3227"/>
                  </a:moveTo>
                  <a:cubicBezTo>
                    <a:pt x="355304" y="5885"/>
                    <a:pt x="360039" y="11803"/>
                    <a:pt x="364165" y="16518"/>
                  </a:cubicBezTo>
                  <a:cubicBezTo>
                    <a:pt x="366269" y="18922"/>
                    <a:pt x="367485" y="21998"/>
                    <a:pt x="369481" y="24492"/>
                  </a:cubicBezTo>
                  <a:cubicBezTo>
                    <a:pt x="371047" y="26449"/>
                    <a:pt x="373232" y="27852"/>
                    <a:pt x="374798" y="29809"/>
                  </a:cubicBezTo>
                  <a:cubicBezTo>
                    <a:pt x="376794" y="32303"/>
                    <a:pt x="378069" y="35329"/>
                    <a:pt x="380114" y="37783"/>
                  </a:cubicBezTo>
                  <a:cubicBezTo>
                    <a:pt x="382520" y="40671"/>
                    <a:pt x="385682" y="42869"/>
                    <a:pt x="388088" y="45757"/>
                  </a:cubicBezTo>
                  <a:cubicBezTo>
                    <a:pt x="390133" y="48211"/>
                    <a:pt x="391488" y="51176"/>
                    <a:pt x="393405" y="53732"/>
                  </a:cubicBezTo>
                  <a:cubicBezTo>
                    <a:pt x="396809" y="58271"/>
                    <a:pt x="400700" y="62435"/>
                    <a:pt x="404037" y="67023"/>
                  </a:cubicBezTo>
                  <a:cubicBezTo>
                    <a:pt x="407795" y="72190"/>
                    <a:pt x="410836" y="77860"/>
                    <a:pt x="414670" y="82971"/>
                  </a:cubicBezTo>
                  <a:cubicBezTo>
                    <a:pt x="424092" y="95533"/>
                    <a:pt x="426476" y="97436"/>
                    <a:pt x="435935" y="106895"/>
                  </a:cubicBezTo>
                  <a:cubicBezTo>
                    <a:pt x="442964" y="135012"/>
                    <a:pt x="433422" y="101907"/>
                    <a:pt x="443909" y="125502"/>
                  </a:cubicBezTo>
                  <a:cubicBezTo>
                    <a:pt x="446185" y="130623"/>
                    <a:pt x="447454" y="136134"/>
                    <a:pt x="449226" y="141450"/>
                  </a:cubicBezTo>
                  <a:lnTo>
                    <a:pt x="451884" y="149425"/>
                  </a:lnTo>
                  <a:lnTo>
                    <a:pt x="454542" y="157399"/>
                  </a:lnTo>
                  <a:cubicBezTo>
                    <a:pt x="455428" y="196385"/>
                    <a:pt x="455672" y="235391"/>
                    <a:pt x="457200" y="274357"/>
                  </a:cubicBezTo>
                  <a:cubicBezTo>
                    <a:pt x="457445" y="280617"/>
                    <a:pt x="459126" y="286742"/>
                    <a:pt x="459858" y="292964"/>
                  </a:cubicBezTo>
                  <a:cubicBezTo>
                    <a:pt x="463596" y="324737"/>
                    <a:pt x="459448" y="310342"/>
                    <a:pt x="465174" y="327520"/>
                  </a:cubicBezTo>
                  <a:cubicBezTo>
                    <a:pt x="467453" y="348024"/>
                    <a:pt x="469230" y="368925"/>
                    <a:pt x="475807" y="388657"/>
                  </a:cubicBezTo>
                  <a:cubicBezTo>
                    <a:pt x="486637" y="421147"/>
                    <a:pt x="483425" y="406461"/>
                    <a:pt x="494414" y="431188"/>
                  </a:cubicBezTo>
                  <a:cubicBezTo>
                    <a:pt x="503028" y="450570"/>
                    <a:pt x="486464" y="425119"/>
                    <a:pt x="505047" y="460427"/>
                  </a:cubicBezTo>
                  <a:cubicBezTo>
                    <a:pt x="510428" y="470650"/>
                    <a:pt x="517710" y="479761"/>
                    <a:pt x="523654" y="489667"/>
                  </a:cubicBezTo>
                  <a:cubicBezTo>
                    <a:pt x="528077" y="497039"/>
                    <a:pt x="545943" y="530819"/>
                    <a:pt x="555551" y="542829"/>
                  </a:cubicBezTo>
                  <a:cubicBezTo>
                    <a:pt x="580930" y="574552"/>
                    <a:pt x="548855" y="535462"/>
                    <a:pt x="582133" y="572069"/>
                  </a:cubicBezTo>
                  <a:cubicBezTo>
                    <a:pt x="618945" y="612563"/>
                    <a:pt x="573672" y="563448"/>
                    <a:pt x="598081" y="595992"/>
                  </a:cubicBezTo>
                  <a:cubicBezTo>
                    <a:pt x="601088" y="600002"/>
                    <a:pt x="605707" y="602615"/>
                    <a:pt x="608714" y="606625"/>
                  </a:cubicBezTo>
                  <a:cubicBezTo>
                    <a:pt x="611091" y="609795"/>
                    <a:pt x="611832" y="613960"/>
                    <a:pt x="614030" y="617257"/>
                  </a:cubicBezTo>
                  <a:cubicBezTo>
                    <a:pt x="620715" y="627285"/>
                    <a:pt x="629094" y="636163"/>
                    <a:pt x="635295" y="646497"/>
                  </a:cubicBezTo>
                  <a:cubicBezTo>
                    <a:pt x="640611" y="655357"/>
                    <a:pt x="645044" y="664812"/>
                    <a:pt x="651244" y="673078"/>
                  </a:cubicBezTo>
                  <a:cubicBezTo>
                    <a:pt x="653050" y="675486"/>
                    <a:pt x="662592" y="687798"/>
                    <a:pt x="664535" y="691685"/>
                  </a:cubicBezTo>
                  <a:cubicBezTo>
                    <a:pt x="666669" y="695953"/>
                    <a:pt x="667566" y="700787"/>
                    <a:pt x="669851" y="704976"/>
                  </a:cubicBezTo>
                  <a:cubicBezTo>
                    <a:pt x="678095" y="720091"/>
                    <a:pt x="681408" y="720868"/>
                    <a:pt x="691116" y="734216"/>
                  </a:cubicBezTo>
                  <a:cubicBezTo>
                    <a:pt x="694874" y="739383"/>
                    <a:pt x="701749" y="750164"/>
                    <a:pt x="701749" y="750164"/>
                  </a:cubicBezTo>
                  <a:cubicBezTo>
                    <a:pt x="708429" y="770206"/>
                    <a:pt x="698642" y="746283"/>
                    <a:pt x="712381" y="763455"/>
                  </a:cubicBezTo>
                  <a:cubicBezTo>
                    <a:pt x="714131" y="765643"/>
                    <a:pt x="713787" y="768923"/>
                    <a:pt x="715040" y="771429"/>
                  </a:cubicBezTo>
                  <a:cubicBezTo>
                    <a:pt x="725342" y="792033"/>
                    <a:pt x="716336" y="767343"/>
                    <a:pt x="723014" y="787378"/>
                  </a:cubicBezTo>
                  <a:cubicBezTo>
                    <a:pt x="726099" y="805886"/>
                    <a:pt x="728747" y="813724"/>
                    <a:pt x="723014" y="835225"/>
                  </a:cubicBezTo>
                  <a:cubicBezTo>
                    <a:pt x="722110" y="838616"/>
                    <a:pt x="710238" y="846929"/>
                    <a:pt x="707065" y="848516"/>
                  </a:cubicBezTo>
                  <a:cubicBezTo>
                    <a:pt x="677225" y="863437"/>
                    <a:pt x="727205" y="834350"/>
                    <a:pt x="688458" y="856490"/>
                  </a:cubicBezTo>
                  <a:cubicBezTo>
                    <a:pt x="665801" y="869436"/>
                    <a:pt x="692627" y="854651"/>
                    <a:pt x="675167" y="867123"/>
                  </a:cubicBezTo>
                  <a:cubicBezTo>
                    <a:pt x="664182" y="874970"/>
                    <a:pt x="664225" y="874315"/>
                    <a:pt x="653902" y="877755"/>
                  </a:cubicBezTo>
                  <a:cubicBezTo>
                    <a:pt x="631045" y="892993"/>
                    <a:pt x="659967" y="874722"/>
                    <a:pt x="637954" y="885729"/>
                  </a:cubicBezTo>
                  <a:cubicBezTo>
                    <a:pt x="635096" y="887158"/>
                    <a:pt x="632753" y="889461"/>
                    <a:pt x="629979" y="891046"/>
                  </a:cubicBezTo>
                  <a:cubicBezTo>
                    <a:pt x="626539" y="893012"/>
                    <a:pt x="622644" y="894164"/>
                    <a:pt x="619347" y="896362"/>
                  </a:cubicBezTo>
                  <a:cubicBezTo>
                    <a:pt x="604753" y="906091"/>
                    <a:pt x="624564" y="898167"/>
                    <a:pt x="606056" y="904336"/>
                  </a:cubicBezTo>
                  <a:cubicBezTo>
                    <a:pt x="596349" y="910808"/>
                    <a:pt x="588881" y="916263"/>
                    <a:pt x="576816" y="920285"/>
                  </a:cubicBezTo>
                  <a:lnTo>
                    <a:pt x="568842" y="922943"/>
                  </a:lnTo>
                  <a:cubicBezTo>
                    <a:pt x="560889" y="928245"/>
                    <a:pt x="551604" y="935388"/>
                    <a:pt x="542260" y="938892"/>
                  </a:cubicBezTo>
                  <a:cubicBezTo>
                    <a:pt x="537973" y="940499"/>
                    <a:pt x="521941" y="943488"/>
                    <a:pt x="518337" y="944209"/>
                  </a:cubicBezTo>
                  <a:cubicBezTo>
                    <a:pt x="504460" y="953460"/>
                    <a:pt x="516527" y="946877"/>
                    <a:pt x="497072" y="952183"/>
                  </a:cubicBezTo>
                  <a:cubicBezTo>
                    <a:pt x="491666" y="953657"/>
                    <a:pt x="481123" y="957499"/>
                    <a:pt x="481123" y="957499"/>
                  </a:cubicBezTo>
                  <a:cubicBezTo>
                    <a:pt x="478465" y="959271"/>
                    <a:pt x="476068" y="961518"/>
                    <a:pt x="473149" y="962816"/>
                  </a:cubicBezTo>
                  <a:cubicBezTo>
                    <a:pt x="468028" y="965092"/>
                    <a:pt x="462516" y="966360"/>
                    <a:pt x="457200" y="968132"/>
                  </a:cubicBezTo>
                  <a:cubicBezTo>
                    <a:pt x="444939" y="972219"/>
                    <a:pt x="451975" y="970240"/>
                    <a:pt x="435935" y="973448"/>
                  </a:cubicBezTo>
                  <a:cubicBezTo>
                    <a:pt x="421758" y="972562"/>
                    <a:pt x="407545" y="972137"/>
                    <a:pt x="393405" y="970790"/>
                  </a:cubicBezTo>
                  <a:cubicBezTo>
                    <a:pt x="388907" y="970362"/>
                    <a:pt x="384344" y="969718"/>
                    <a:pt x="380114" y="968132"/>
                  </a:cubicBezTo>
                  <a:cubicBezTo>
                    <a:pt x="374749" y="966120"/>
                    <a:pt x="370715" y="961391"/>
                    <a:pt x="366823" y="957499"/>
                  </a:cubicBezTo>
                  <a:lnTo>
                    <a:pt x="361507" y="941550"/>
                  </a:lnTo>
                  <a:cubicBezTo>
                    <a:pt x="360621" y="938892"/>
                    <a:pt x="360403" y="935907"/>
                    <a:pt x="358849" y="933576"/>
                  </a:cubicBezTo>
                  <a:cubicBezTo>
                    <a:pt x="357077" y="930918"/>
                    <a:pt x="355529" y="928096"/>
                    <a:pt x="353533" y="925602"/>
                  </a:cubicBezTo>
                  <a:cubicBezTo>
                    <a:pt x="351967" y="923645"/>
                    <a:pt x="349720" y="922290"/>
                    <a:pt x="348216" y="920285"/>
                  </a:cubicBezTo>
                  <a:cubicBezTo>
                    <a:pt x="344382" y="915173"/>
                    <a:pt x="342102" y="908854"/>
                    <a:pt x="337584" y="904336"/>
                  </a:cubicBezTo>
                  <a:cubicBezTo>
                    <a:pt x="335812" y="902564"/>
                    <a:pt x="333833" y="900977"/>
                    <a:pt x="332267" y="899020"/>
                  </a:cubicBezTo>
                  <a:cubicBezTo>
                    <a:pt x="330271" y="896526"/>
                    <a:pt x="328947" y="893541"/>
                    <a:pt x="326951" y="891046"/>
                  </a:cubicBezTo>
                  <a:cubicBezTo>
                    <a:pt x="322620" y="885632"/>
                    <a:pt x="319585" y="884362"/>
                    <a:pt x="313660" y="880413"/>
                  </a:cubicBezTo>
                  <a:cubicBezTo>
                    <a:pt x="311888" y="875097"/>
                    <a:pt x="312307" y="868426"/>
                    <a:pt x="308344" y="864464"/>
                  </a:cubicBezTo>
                  <a:lnTo>
                    <a:pt x="292395" y="848516"/>
                  </a:lnTo>
                  <a:cubicBezTo>
                    <a:pt x="290623" y="846744"/>
                    <a:pt x="288469" y="845284"/>
                    <a:pt x="287079" y="843199"/>
                  </a:cubicBezTo>
                  <a:cubicBezTo>
                    <a:pt x="283535" y="837883"/>
                    <a:pt x="280965" y="831768"/>
                    <a:pt x="276447" y="827250"/>
                  </a:cubicBezTo>
                  <a:cubicBezTo>
                    <a:pt x="268871" y="819675"/>
                    <a:pt x="272520" y="824019"/>
                    <a:pt x="265814" y="813960"/>
                  </a:cubicBezTo>
                  <a:cubicBezTo>
                    <a:pt x="264928" y="811302"/>
                    <a:pt x="264906" y="808173"/>
                    <a:pt x="263156" y="805985"/>
                  </a:cubicBezTo>
                  <a:cubicBezTo>
                    <a:pt x="261160" y="803490"/>
                    <a:pt x="256874" y="803378"/>
                    <a:pt x="255181" y="800669"/>
                  </a:cubicBezTo>
                  <a:cubicBezTo>
                    <a:pt x="252211" y="795917"/>
                    <a:pt x="252973" y="789383"/>
                    <a:pt x="249865" y="784720"/>
                  </a:cubicBezTo>
                  <a:cubicBezTo>
                    <a:pt x="243159" y="774661"/>
                    <a:pt x="246808" y="779005"/>
                    <a:pt x="239233" y="771429"/>
                  </a:cubicBezTo>
                  <a:cubicBezTo>
                    <a:pt x="238347" y="768771"/>
                    <a:pt x="237678" y="766030"/>
                    <a:pt x="236574" y="763455"/>
                  </a:cubicBezTo>
                  <a:cubicBezTo>
                    <a:pt x="232526" y="754012"/>
                    <a:pt x="231281" y="752858"/>
                    <a:pt x="225942" y="744848"/>
                  </a:cubicBezTo>
                  <a:cubicBezTo>
                    <a:pt x="224737" y="740028"/>
                    <a:pt x="220125" y="720426"/>
                    <a:pt x="217967" y="718267"/>
                  </a:cubicBezTo>
                  <a:lnTo>
                    <a:pt x="209993" y="710292"/>
                  </a:lnTo>
                  <a:cubicBezTo>
                    <a:pt x="209107" y="706748"/>
                    <a:pt x="208969" y="702927"/>
                    <a:pt x="207335" y="699660"/>
                  </a:cubicBezTo>
                  <a:cubicBezTo>
                    <a:pt x="206214" y="697418"/>
                    <a:pt x="203140" y="696585"/>
                    <a:pt x="202019" y="694343"/>
                  </a:cubicBezTo>
                  <a:cubicBezTo>
                    <a:pt x="183035" y="656378"/>
                    <a:pt x="207026" y="693882"/>
                    <a:pt x="191386" y="670420"/>
                  </a:cubicBezTo>
                  <a:cubicBezTo>
                    <a:pt x="190500" y="666876"/>
                    <a:pt x="189883" y="663254"/>
                    <a:pt x="188728" y="659788"/>
                  </a:cubicBezTo>
                  <a:cubicBezTo>
                    <a:pt x="185589" y="650371"/>
                    <a:pt x="181432" y="641199"/>
                    <a:pt x="175437" y="633206"/>
                  </a:cubicBezTo>
                  <a:cubicBezTo>
                    <a:pt x="173182" y="630199"/>
                    <a:pt x="170121" y="627890"/>
                    <a:pt x="167463" y="625232"/>
                  </a:cubicBezTo>
                  <a:cubicBezTo>
                    <a:pt x="165158" y="619469"/>
                    <a:pt x="160559" y="606902"/>
                    <a:pt x="156830" y="601309"/>
                  </a:cubicBezTo>
                  <a:cubicBezTo>
                    <a:pt x="155440" y="599224"/>
                    <a:pt x="153286" y="597764"/>
                    <a:pt x="151514" y="595992"/>
                  </a:cubicBezTo>
                  <a:cubicBezTo>
                    <a:pt x="149742" y="591562"/>
                    <a:pt x="148136" y="587062"/>
                    <a:pt x="146198" y="582702"/>
                  </a:cubicBezTo>
                  <a:cubicBezTo>
                    <a:pt x="144589" y="579081"/>
                    <a:pt x="142272" y="575779"/>
                    <a:pt x="140881" y="572069"/>
                  </a:cubicBezTo>
                  <a:cubicBezTo>
                    <a:pt x="139598" y="568648"/>
                    <a:pt x="139857" y="564704"/>
                    <a:pt x="138223" y="561436"/>
                  </a:cubicBezTo>
                  <a:cubicBezTo>
                    <a:pt x="135366" y="555721"/>
                    <a:pt x="127591" y="545488"/>
                    <a:pt x="127591" y="545488"/>
                  </a:cubicBezTo>
                  <a:cubicBezTo>
                    <a:pt x="126705" y="542830"/>
                    <a:pt x="125703" y="540207"/>
                    <a:pt x="124933" y="537513"/>
                  </a:cubicBezTo>
                  <a:cubicBezTo>
                    <a:pt x="123929" y="534000"/>
                    <a:pt x="123908" y="530148"/>
                    <a:pt x="122274" y="526881"/>
                  </a:cubicBezTo>
                  <a:cubicBezTo>
                    <a:pt x="121153" y="524639"/>
                    <a:pt x="118730" y="523336"/>
                    <a:pt x="116958" y="521564"/>
                  </a:cubicBezTo>
                  <a:cubicBezTo>
                    <a:pt x="116072" y="518906"/>
                    <a:pt x="115404" y="516165"/>
                    <a:pt x="114300" y="513590"/>
                  </a:cubicBezTo>
                  <a:cubicBezTo>
                    <a:pt x="110251" y="504143"/>
                    <a:pt x="109009" y="502994"/>
                    <a:pt x="103667" y="494983"/>
                  </a:cubicBezTo>
                  <a:cubicBezTo>
                    <a:pt x="96138" y="472395"/>
                    <a:pt x="106638" y="499936"/>
                    <a:pt x="95693" y="481692"/>
                  </a:cubicBezTo>
                  <a:cubicBezTo>
                    <a:pt x="94252" y="479289"/>
                    <a:pt x="94396" y="476167"/>
                    <a:pt x="93035" y="473718"/>
                  </a:cubicBezTo>
                  <a:cubicBezTo>
                    <a:pt x="89932" y="468133"/>
                    <a:pt x="82402" y="457769"/>
                    <a:pt x="82402" y="457769"/>
                  </a:cubicBezTo>
                  <a:cubicBezTo>
                    <a:pt x="74873" y="435181"/>
                    <a:pt x="85373" y="462722"/>
                    <a:pt x="74428" y="444478"/>
                  </a:cubicBezTo>
                  <a:cubicBezTo>
                    <a:pt x="72987" y="442075"/>
                    <a:pt x="73023" y="439010"/>
                    <a:pt x="71770" y="436504"/>
                  </a:cubicBezTo>
                  <a:cubicBezTo>
                    <a:pt x="70341" y="433646"/>
                    <a:pt x="67883" y="431386"/>
                    <a:pt x="66454" y="428529"/>
                  </a:cubicBezTo>
                  <a:cubicBezTo>
                    <a:pt x="65201" y="426023"/>
                    <a:pt x="65545" y="422743"/>
                    <a:pt x="63795" y="420555"/>
                  </a:cubicBezTo>
                  <a:cubicBezTo>
                    <a:pt x="61799" y="418061"/>
                    <a:pt x="58479" y="417011"/>
                    <a:pt x="55821" y="415239"/>
                  </a:cubicBezTo>
                  <a:cubicBezTo>
                    <a:pt x="54049" y="412581"/>
                    <a:pt x="52501" y="409759"/>
                    <a:pt x="50505" y="407264"/>
                  </a:cubicBezTo>
                  <a:cubicBezTo>
                    <a:pt x="48939" y="405307"/>
                    <a:pt x="46309" y="404190"/>
                    <a:pt x="45188" y="401948"/>
                  </a:cubicBezTo>
                  <a:cubicBezTo>
                    <a:pt x="42682" y="396936"/>
                    <a:pt x="42755" y="390804"/>
                    <a:pt x="39872" y="385999"/>
                  </a:cubicBezTo>
                  <a:cubicBezTo>
                    <a:pt x="37214" y="381569"/>
                    <a:pt x="34036" y="377412"/>
                    <a:pt x="31898" y="372709"/>
                  </a:cubicBezTo>
                  <a:cubicBezTo>
                    <a:pt x="31892" y="372695"/>
                    <a:pt x="25254" y="352780"/>
                    <a:pt x="23923" y="348785"/>
                  </a:cubicBezTo>
                  <a:cubicBezTo>
                    <a:pt x="23037" y="346127"/>
                    <a:pt x="22819" y="343142"/>
                    <a:pt x="21265" y="340811"/>
                  </a:cubicBezTo>
                  <a:cubicBezTo>
                    <a:pt x="15682" y="332435"/>
                    <a:pt x="15831" y="334174"/>
                    <a:pt x="13291" y="324862"/>
                  </a:cubicBezTo>
                  <a:cubicBezTo>
                    <a:pt x="11368" y="317813"/>
                    <a:pt x="9407" y="310762"/>
                    <a:pt x="7974" y="303597"/>
                  </a:cubicBezTo>
                  <a:cubicBezTo>
                    <a:pt x="6146" y="294458"/>
                    <a:pt x="5161" y="288436"/>
                    <a:pt x="2658" y="279674"/>
                  </a:cubicBezTo>
                  <a:cubicBezTo>
                    <a:pt x="1888" y="276980"/>
                    <a:pt x="886" y="274357"/>
                    <a:pt x="0" y="271699"/>
                  </a:cubicBezTo>
                  <a:cubicBezTo>
                    <a:pt x="886" y="240687"/>
                    <a:pt x="1069" y="209648"/>
                    <a:pt x="2658" y="178664"/>
                  </a:cubicBezTo>
                  <a:cubicBezTo>
                    <a:pt x="2845" y="175016"/>
                    <a:pt x="3682" y="171299"/>
                    <a:pt x="5316" y="168032"/>
                  </a:cubicBezTo>
                  <a:cubicBezTo>
                    <a:pt x="6437" y="165790"/>
                    <a:pt x="9067" y="164673"/>
                    <a:pt x="10633" y="162716"/>
                  </a:cubicBezTo>
                  <a:cubicBezTo>
                    <a:pt x="21810" y="148744"/>
                    <a:pt x="8856" y="159865"/>
                    <a:pt x="26581" y="144109"/>
                  </a:cubicBezTo>
                  <a:cubicBezTo>
                    <a:pt x="30822" y="140340"/>
                    <a:pt x="35151" y="136623"/>
                    <a:pt x="39872" y="133476"/>
                  </a:cubicBezTo>
                  <a:cubicBezTo>
                    <a:pt x="43169" y="131278"/>
                    <a:pt x="47041" y="130084"/>
                    <a:pt x="50505" y="128160"/>
                  </a:cubicBezTo>
                  <a:cubicBezTo>
                    <a:pt x="55021" y="125651"/>
                    <a:pt x="59365" y="122843"/>
                    <a:pt x="63795" y="120185"/>
                  </a:cubicBezTo>
                  <a:cubicBezTo>
                    <a:pt x="65567" y="117527"/>
                    <a:pt x="66686" y="114290"/>
                    <a:pt x="69112" y="112211"/>
                  </a:cubicBezTo>
                  <a:cubicBezTo>
                    <a:pt x="81639" y="101474"/>
                    <a:pt x="98750" y="88795"/>
                    <a:pt x="114300" y="80313"/>
                  </a:cubicBezTo>
                  <a:cubicBezTo>
                    <a:pt x="119518" y="77467"/>
                    <a:pt x="124933" y="74997"/>
                    <a:pt x="130249" y="72339"/>
                  </a:cubicBezTo>
                  <a:cubicBezTo>
                    <a:pt x="170805" y="31783"/>
                    <a:pt x="130447" y="70056"/>
                    <a:pt x="154172" y="51074"/>
                  </a:cubicBezTo>
                  <a:cubicBezTo>
                    <a:pt x="156129" y="49508"/>
                    <a:pt x="157246" y="46878"/>
                    <a:pt x="159488" y="45757"/>
                  </a:cubicBezTo>
                  <a:cubicBezTo>
                    <a:pt x="162756" y="44123"/>
                    <a:pt x="166700" y="44382"/>
                    <a:pt x="170121" y="43099"/>
                  </a:cubicBezTo>
                  <a:cubicBezTo>
                    <a:pt x="173831" y="41708"/>
                    <a:pt x="177313" y="39749"/>
                    <a:pt x="180754" y="37783"/>
                  </a:cubicBezTo>
                  <a:cubicBezTo>
                    <a:pt x="183528" y="36198"/>
                    <a:pt x="186234" y="34463"/>
                    <a:pt x="188728" y="32467"/>
                  </a:cubicBezTo>
                  <a:cubicBezTo>
                    <a:pt x="190685" y="30901"/>
                    <a:pt x="191868" y="28393"/>
                    <a:pt x="194044" y="27150"/>
                  </a:cubicBezTo>
                  <a:cubicBezTo>
                    <a:pt x="198187" y="24783"/>
                    <a:pt x="202975" y="23772"/>
                    <a:pt x="207335" y="21834"/>
                  </a:cubicBezTo>
                  <a:cubicBezTo>
                    <a:pt x="210956" y="20225"/>
                    <a:pt x="214045" y="17078"/>
                    <a:pt x="217967" y="16518"/>
                  </a:cubicBezTo>
                  <a:cubicBezTo>
                    <a:pt x="232904" y="14384"/>
                    <a:pt x="248109" y="14989"/>
                    <a:pt x="263156" y="13860"/>
                  </a:cubicBezTo>
                  <a:cubicBezTo>
                    <a:pt x="283555" y="12330"/>
                    <a:pt x="324293" y="8543"/>
                    <a:pt x="324293" y="8543"/>
                  </a:cubicBezTo>
                  <a:cubicBezTo>
                    <a:pt x="346881" y="1014"/>
                    <a:pt x="319340" y="11514"/>
                    <a:pt x="337584" y="569"/>
                  </a:cubicBezTo>
                  <a:cubicBezTo>
                    <a:pt x="339987" y="-872"/>
                    <a:pt x="346444" y="569"/>
                    <a:pt x="350874" y="3227"/>
                  </a:cubicBezTo>
                  <a:close/>
                </a:path>
              </a:pathLst>
            </a:custGeom>
            <a:solidFill>
              <a:srgbClr val="73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7" name="Freeform 536"/>
            <p:cNvSpPr>
              <a:spLocks/>
            </p:cNvSpPr>
            <p:nvPr/>
          </p:nvSpPr>
          <p:spPr bwMode="auto">
            <a:xfrm>
              <a:off x="8881269" y="3388519"/>
              <a:ext cx="409575" cy="210017"/>
            </a:xfrm>
            <a:custGeom>
              <a:avLst/>
              <a:gdLst>
                <a:gd name="T0" fmla="*/ 234 w 258"/>
                <a:gd name="T1" fmla="*/ 0 h 100"/>
                <a:gd name="T2" fmla="*/ 258 w 258"/>
                <a:gd name="T3" fmla="*/ 93 h 100"/>
                <a:gd name="T4" fmla="*/ 21 w 258"/>
                <a:gd name="T5" fmla="*/ 100 h 100"/>
                <a:gd name="T6" fmla="*/ 0 w 258"/>
                <a:gd name="T7" fmla="*/ 7 h 100"/>
                <a:gd name="T8" fmla="*/ 234 w 258"/>
                <a:gd name="T9" fmla="*/ 0 h 100"/>
              </a:gdLst>
              <a:ahLst/>
              <a:cxnLst>
                <a:cxn ang="0">
                  <a:pos x="T0" y="T1"/>
                </a:cxn>
                <a:cxn ang="0">
                  <a:pos x="T2" y="T3"/>
                </a:cxn>
                <a:cxn ang="0">
                  <a:pos x="T4" y="T5"/>
                </a:cxn>
                <a:cxn ang="0">
                  <a:pos x="T6" y="T7"/>
                </a:cxn>
                <a:cxn ang="0">
                  <a:pos x="T8" y="T9"/>
                </a:cxn>
              </a:cxnLst>
              <a:rect l="0" t="0" r="r" b="b"/>
              <a:pathLst>
                <a:path w="258" h="100">
                  <a:moveTo>
                    <a:pt x="234" y="0"/>
                  </a:moveTo>
                  <a:lnTo>
                    <a:pt x="258" y="93"/>
                  </a:lnTo>
                  <a:lnTo>
                    <a:pt x="21" y="100"/>
                  </a:lnTo>
                  <a:lnTo>
                    <a:pt x="0" y="7"/>
                  </a:lnTo>
                  <a:lnTo>
                    <a:pt x="234"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98" name="Rectangle 897"/>
            <p:cNvSpPr/>
            <p:nvPr/>
          </p:nvSpPr>
          <p:spPr>
            <a:xfrm>
              <a:off x="9499600" y="3829069"/>
              <a:ext cx="1092200" cy="964279"/>
            </a:xfrm>
            <a:prstGeom prst="rect">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99" name="Freeform 507"/>
            <p:cNvSpPr>
              <a:spLocks/>
            </p:cNvSpPr>
            <p:nvPr/>
          </p:nvSpPr>
          <p:spPr bwMode="auto">
            <a:xfrm>
              <a:off x="12868275" y="1803400"/>
              <a:ext cx="147637" cy="677863"/>
            </a:xfrm>
            <a:custGeom>
              <a:avLst/>
              <a:gdLst>
                <a:gd name="T0" fmla="*/ 67 w 93"/>
                <a:gd name="T1" fmla="*/ 95 h 427"/>
                <a:gd name="T2" fmla="*/ 93 w 93"/>
                <a:gd name="T3" fmla="*/ 427 h 427"/>
                <a:gd name="T4" fmla="*/ 29 w 93"/>
                <a:gd name="T5" fmla="*/ 325 h 427"/>
                <a:gd name="T6" fmla="*/ 0 w 93"/>
                <a:gd name="T7" fmla="*/ 0 h 427"/>
                <a:gd name="T8" fmla="*/ 67 w 93"/>
                <a:gd name="T9" fmla="*/ 95 h 427"/>
              </a:gdLst>
              <a:ahLst/>
              <a:cxnLst>
                <a:cxn ang="0">
                  <a:pos x="T0" y="T1"/>
                </a:cxn>
                <a:cxn ang="0">
                  <a:pos x="T2" y="T3"/>
                </a:cxn>
                <a:cxn ang="0">
                  <a:pos x="T4" y="T5"/>
                </a:cxn>
                <a:cxn ang="0">
                  <a:pos x="T6" y="T7"/>
                </a:cxn>
                <a:cxn ang="0">
                  <a:pos x="T8" y="T9"/>
                </a:cxn>
              </a:cxnLst>
              <a:rect l="0" t="0" r="r" b="b"/>
              <a:pathLst>
                <a:path w="93" h="427">
                  <a:moveTo>
                    <a:pt x="67" y="95"/>
                  </a:moveTo>
                  <a:lnTo>
                    <a:pt x="93" y="427"/>
                  </a:lnTo>
                  <a:lnTo>
                    <a:pt x="29" y="325"/>
                  </a:lnTo>
                  <a:lnTo>
                    <a:pt x="0" y="0"/>
                  </a:lnTo>
                  <a:lnTo>
                    <a:pt x="67" y="95"/>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0" name="Freeform 508"/>
            <p:cNvSpPr>
              <a:spLocks/>
            </p:cNvSpPr>
            <p:nvPr/>
          </p:nvSpPr>
          <p:spPr bwMode="auto">
            <a:xfrm>
              <a:off x="12868275" y="1679575"/>
              <a:ext cx="120650" cy="274638"/>
            </a:xfrm>
            <a:custGeom>
              <a:avLst/>
              <a:gdLst>
                <a:gd name="T0" fmla="*/ 76 w 76"/>
                <a:gd name="T1" fmla="*/ 90 h 173"/>
                <a:gd name="T2" fmla="*/ 67 w 76"/>
                <a:gd name="T3" fmla="*/ 173 h 173"/>
                <a:gd name="T4" fmla="*/ 0 w 76"/>
                <a:gd name="T5" fmla="*/ 78 h 173"/>
                <a:gd name="T6" fmla="*/ 12 w 76"/>
                <a:gd name="T7" fmla="*/ 0 h 173"/>
                <a:gd name="T8" fmla="*/ 76 w 76"/>
                <a:gd name="T9" fmla="*/ 90 h 173"/>
              </a:gdLst>
              <a:ahLst/>
              <a:cxnLst>
                <a:cxn ang="0">
                  <a:pos x="T0" y="T1"/>
                </a:cxn>
                <a:cxn ang="0">
                  <a:pos x="T2" y="T3"/>
                </a:cxn>
                <a:cxn ang="0">
                  <a:pos x="T4" y="T5"/>
                </a:cxn>
                <a:cxn ang="0">
                  <a:pos x="T6" y="T7"/>
                </a:cxn>
                <a:cxn ang="0">
                  <a:pos x="T8" y="T9"/>
                </a:cxn>
              </a:cxnLst>
              <a:rect l="0" t="0" r="r" b="b"/>
              <a:pathLst>
                <a:path w="76" h="173">
                  <a:moveTo>
                    <a:pt x="76" y="90"/>
                  </a:moveTo>
                  <a:lnTo>
                    <a:pt x="67" y="173"/>
                  </a:lnTo>
                  <a:lnTo>
                    <a:pt x="0" y="78"/>
                  </a:lnTo>
                  <a:lnTo>
                    <a:pt x="12" y="0"/>
                  </a:lnTo>
                  <a:lnTo>
                    <a:pt x="76" y="9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1" name="Freeform 509"/>
            <p:cNvSpPr>
              <a:spLocks/>
            </p:cNvSpPr>
            <p:nvPr/>
          </p:nvSpPr>
          <p:spPr bwMode="auto">
            <a:xfrm>
              <a:off x="11960225" y="2124075"/>
              <a:ext cx="209550" cy="717550"/>
            </a:xfrm>
            <a:custGeom>
              <a:avLst/>
              <a:gdLst>
                <a:gd name="T0" fmla="*/ 78 w 132"/>
                <a:gd name="T1" fmla="*/ 0 h 452"/>
                <a:gd name="T2" fmla="*/ 132 w 132"/>
                <a:gd name="T3" fmla="*/ 327 h 452"/>
                <a:gd name="T4" fmla="*/ 59 w 132"/>
                <a:gd name="T5" fmla="*/ 452 h 452"/>
                <a:gd name="T6" fmla="*/ 0 w 132"/>
                <a:gd name="T7" fmla="*/ 123 h 452"/>
                <a:gd name="T8" fmla="*/ 78 w 132"/>
                <a:gd name="T9" fmla="*/ 0 h 452"/>
              </a:gdLst>
              <a:ahLst/>
              <a:cxnLst>
                <a:cxn ang="0">
                  <a:pos x="T0" y="T1"/>
                </a:cxn>
                <a:cxn ang="0">
                  <a:pos x="T2" y="T3"/>
                </a:cxn>
                <a:cxn ang="0">
                  <a:pos x="T4" y="T5"/>
                </a:cxn>
                <a:cxn ang="0">
                  <a:pos x="T6" y="T7"/>
                </a:cxn>
                <a:cxn ang="0">
                  <a:pos x="T8" y="T9"/>
                </a:cxn>
              </a:cxnLst>
              <a:rect l="0" t="0" r="r" b="b"/>
              <a:pathLst>
                <a:path w="132" h="452">
                  <a:moveTo>
                    <a:pt x="78" y="0"/>
                  </a:moveTo>
                  <a:lnTo>
                    <a:pt x="132" y="327"/>
                  </a:lnTo>
                  <a:lnTo>
                    <a:pt x="59" y="452"/>
                  </a:lnTo>
                  <a:lnTo>
                    <a:pt x="0" y="123"/>
                  </a:lnTo>
                  <a:lnTo>
                    <a:pt x="78"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2" name="Freeform 510"/>
            <p:cNvSpPr>
              <a:spLocks/>
            </p:cNvSpPr>
            <p:nvPr/>
          </p:nvSpPr>
          <p:spPr bwMode="auto">
            <a:xfrm>
              <a:off x="14176375" y="1720850"/>
              <a:ext cx="131762" cy="714375"/>
            </a:xfrm>
            <a:custGeom>
              <a:avLst/>
              <a:gdLst>
                <a:gd name="T0" fmla="*/ 83 w 83"/>
                <a:gd name="T1" fmla="*/ 0 h 450"/>
                <a:gd name="T2" fmla="*/ 66 w 83"/>
                <a:gd name="T3" fmla="*/ 341 h 450"/>
                <a:gd name="T4" fmla="*/ 0 w 83"/>
                <a:gd name="T5" fmla="*/ 450 h 450"/>
                <a:gd name="T6" fmla="*/ 12 w 83"/>
                <a:gd name="T7" fmla="*/ 107 h 450"/>
                <a:gd name="T8" fmla="*/ 83 w 83"/>
                <a:gd name="T9" fmla="*/ 0 h 450"/>
              </a:gdLst>
              <a:ahLst/>
              <a:cxnLst>
                <a:cxn ang="0">
                  <a:pos x="T0" y="T1"/>
                </a:cxn>
                <a:cxn ang="0">
                  <a:pos x="T2" y="T3"/>
                </a:cxn>
                <a:cxn ang="0">
                  <a:pos x="T4" y="T5"/>
                </a:cxn>
                <a:cxn ang="0">
                  <a:pos x="T6" y="T7"/>
                </a:cxn>
                <a:cxn ang="0">
                  <a:pos x="T8" y="T9"/>
                </a:cxn>
              </a:cxnLst>
              <a:rect l="0" t="0" r="r" b="b"/>
              <a:pathLst>
                <a:path w="83" h="450">
                  <a:moveTo>
                    <a:pt x="83" y="0"/>
                  </a:moveTo>
                  <a:lnTo>
                    <a:pt x="66" y="341"/>
                  </a:lnTo>
                  <a:lnTo>
                    <a:pt x="0" y="450"/>
                  </a:lnTo>
                  <a:lnTo>
                    <a:pt x="12" y="107"/>
                  </a:lnTo>
                  <a:lnTo>
                    <a:pt x="83"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3" name="Freeform 511"/>
            <p:cNvSpPr>
              <a:spLocks/>
            </p:cNvSpPr>
            <p:nvPr/>
          </p:nvSpPr>
          <p:spPr bwMode="auto">
            <a:xfrm>
              <a:off x="11906250" y="2006600"/>
              <a:ext cx="177800" cy="312738"/>
            </a:xfrm>
            <a:custGeom>
              <a:avLst/>
              <a:gdLst>
                <a:gd name="T0" fmla="*/ 81 w 112"/>
                <a:gd name="T1" fmla="*/ 0 h 197"/>
                <a:gd name="T2" fmla="*/ 112 w 112"/>
                <a:gd name="T3" fmla="*/ 74 h 197"/>
                <a:gd name="T4" fmla="*/ 34 w 112"/>
                <a:gd name="T5" fmla="*/ 197 h 197"/>
                <a:gd name="T6" fmla="*/ 0 w 112"/>
                <a:gd name="T7" fmla="*/ 121 h 197"/>
                <a:gd name="T8" fmla="*/ 81 w 112"/>
                <a:gd name="T9" fmla="*/ 0 h 197"/>
              </a:gdLst>
              <a:ahLst/>
              <a:cxnLst>
                <a:cxn ang="0">
                  <a:pos x="T0" y="T1"/>
                </a:cxn>
                <a:cxn ang="0">
                  <a:pos x="T2" y="T3"/>
                </a:cxn>
                <a:cxn ang="0">
                  <a:pos x="T4" y="T5"/>
                </a:cxn>
                <a:cxn ang="0">
                  <a:pos x="T6" y="T7"/>
                </a:cxn>
                <a:cxn ang="0">
                  <a:pos x="T8" y="T9"/>
                </a:cxn>
              </a:cxnLst>
              <a:rect l="0" t="0" r="r" b="b"/>
              <a:pathLst>
                <a:path w="112" h="197">
                  <a:moveTo>
                    <a:pt x="81" y="0"/>
                  </a:moveTo>
                  <a:lnTo>
                    <a:pt x="112" y="74"/>
                  </a:lnTo>
                  <a:lnTo>
                    <a:pt x="34" y="197"/>
                  </a:lnTo>
                  <a:lnTo>
                    <a:pt x="0" y="121"/>
                  </a:lnTo>
                  <a:lnTo>
                    <a:pt x="81"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4" name="Freeform 512"/>
            <p:cNvSpPr>
              <a:spLocks/>
            </p:cNvSpPr>
            <p:nvPr/>
          </p:nvSpPr>
          <p:spPr bwMode="auto">
            <a:xfrm>
              <a:off x="14168438" y="1597025"/>
              <a:ext cx="139700" cy="293688"/>
            </a:xfrm>
            <a:custGeom>
              <a:avLst/>
              <a:gdLst>
                <a:gd name="T0" fmla="*/ 71 w 88"/>
                <a:gd name="T1" fmla="*/ 0 h 185"/>
                <a:gd name="T2" fmla="*/ 88 w 88"/>
                <a:gd name="T3" fmla="*/ 78 h 185"/>
                <a:gd name="T4" fmla="*/ 17 w 88"/>
                <a:gd name="T5" fmla="*/ 185 h 185"/>
                <a:gd name="T6" fmla="*/ 0 w 88"/>
                <a:gd name="T7" fmla="*/ 102 h 185"/>
                <a:gd name="T8" fmla="*/ 71 w 88"/>
                <a:gd name="T9" fmla="*/ 0 h 185"/>
              </a:gdLst>
              <a:ahLst/>
              <a:cxnLst>
                <a:cxn ang="0">
                  <a:pos x="T0" y="T1"/>
                </a:cxn>
                <a:cxn ang="0">
                  <a:pos x="T2" y="T3"/>
                </a:cxn>
                <a:cxn ang="0">
                  <a:pos x="T4" y="T5"/>
                </a:cxn>
                <a:cxn ang="0">
                  <a:pos x="T6" y="T7"/>
                </a:cxn>
                <a:cxn ang="0">
                  <a:pos x="T8" y="T9"/>
                </a:cxn>
              </a:cxnLst>
              <a:rect l="0" t="0" r="r" b="b"/>
              <a:pathLst>
                <a:path w="88" h="185">
                  <a:moveTo>
                    <a:pt x="71" y="0"/>
                  </a:moveTo>
                  <a:lnTo>
                    <a:pt x="88" y="78"/>
                  </a:lnTo>
                  <a:lnTo>
                    <a:pt x="17" y="185"/>
                  </a:lnTo>
                  <a:lnTo>
                    <a:pt x="0" y="102"/>
                  </a:lnTo>
                  <a:lnTo>
                    <a:pt x="71"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5" name="Freeform 513"/>
            <p:cNvSpPr>
              <a:spLocks/>
            </p:cNvSpPr>
            <p:nvPr/>
          </p:nvSpPr>
          <p:spPr bwMode="auto">
            <a:xfrm>
              <a:off x="9480550" y="2736850"/>
              <a:ext cx="387350" cy="631825"/>
            </a:xfrm>
            <a:custGeom>
              <a:avLst/>
              <a:gdLst>
                <a:gd name="T0" fmla="*/ 111 w 244"/>
                <a:gd name="T1" fmla="*/ 80 h 398"/>
                <a:gd name="T2" fmla="*/ 244 w 244"/>
                <a:gd name="T3" fmla="*/ 398 h 398"/>
                <a:gd name="T4" fmla="*/ 135 w 244"/>
                <a:gd name="T5" fmla="*/ 313 h 398"/>
                <a:gd name="T6" fmla="*/ 0 w 244"/>
                <a:gd name="T7" fmla="*/ 0 h 398"/>
                <a:gd name="T8" fmla="*/ 111 w 244"/>
                <a:gd name="T9" fmla="*/ 80 h 398"/>
              </a:gdLst>
              <a:ahLst/>
              <a:cxnLst>
                <a:cxn ang="0">
                  <a:pos x="T0" y="T1"/>
                </a:cxn>
                <a:cxn ang="0">
                  <a:pos x="T2" y="T3"/>
                </a:cxn>
                <a:cxn ang="0">
                  <a:pos x="T4" y="T5"/>
                </a:cxn>
                <a:cxn ang="0">
                  <a:pos x="T6" y="T7"/>
                </a:cxn>
                <a:cxn ang="0">
                  <a:pos x="T8" y="T9"/>
                </a:cxn>
              </a:cxnLst>
              <a:rect l="0" t="0" r="r" b="b"/>
              <a:pathLst>
                <a:path w="244" h="398">
                  <a:moveTo>
                    <a:pt x="111" y="80"/>
                  </a:moveTo>
                  <a:lnTo>
                    <a:pt x="244" y="398"/>
                  </a:lnTo>
                  <a:lnTo>
                    <a:pt x="135" y="313"/>
                  </a:lnTo>
                  <a:lnTo>
                    <a:pt x="0" y="0"/>
                  </a:lnTo>
                  <a:lnTo>
                    <a:pt x="111" y="8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6" name="Freeform 514"/>
            <p:cNvSpPr>
              <a:spLocks/>
            </p:cNvSpPr>
            <p:nvPr/>
          </p:nvSpPr>
          <p:spPr bwMode="auto">
            <a:xfrm>
              <a:off x="9461500" y="2608263"/>
              <a:ext cx="195262" cy="255588"/>
            </a:xfrm>
            <a:custGeom>
              <a:avLst/>
              <a:gdLst>
                <a:gd name="T0" fmla="*/ 109 w 123"/>
                <a:gd name="T1" fmla="*/ 78 h 161"/>
                <a:gd name="T2" fmla="*/ 123 w 123"/>
                <a:gd name="T3" fmla="*/ 161 h 161"/>
                <a:gd name="T4" fmla="*/ 12 w 123"/>
                <a:gd name="T5" fmla="*/ 81 h 161"/>
                <a:gd name="T6" fmla="*/ 0 w 123"/>
                <a:gd name="T7" fmla="*/ 0 h 161"/>
                <a:gd name="T8" fmla="*/ 109 w 123"/>
                <a:gd name="T9" fmla="*/ 78 h 161"/>
              </a:gdLst>
              <a:ahLst/>
              <a:cxnLst>
                <a:cxn ang="0">
                  <a:pos x="T0" y="T1"/>
                </a:cxn>
                <a:cxn ang="0">
                  <a:pos x="T2" y="T3"/>
                </a:cxn>
                <a:cxn ang="0">
                  <a:pos x="T4" y="T5"/>
                </a:cxn>
                <a:cxn ang="0">
                  <a:pos x="T6" y="T7"/>
                </a:cxn>
                <a:cxn ang="0">
                  <a:pos x="T8" y="T9"/>
                </a:cxn>
              </a:cxnLst>
              <a:rect l="0" t="0" r="r" b="b"/>
              <a:pathLst>
                <a:path w="123" h="161">
                  <a:moveTo>
                    <a:pt x="109" y="78"/>
                  </a:moveTo>
                  <a:lnTo>
                    <a:pt x="123" y="161"/>
                  </a:lnTo>
                  <a:lnTo>
                    <a:pt x="12" y="81"/>
                  </a:lnTo>
                  <a:lnTo>
                    <a:pt x="0" y="0"/>
                  </a:lnTo>
                  <a:lnTo>
                    <a:pt x="109" y="78"/>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7" name="Freeform 515"/>
            <p:cNvSpPr>
              <a:spLocks/>
            </p:cNvSpPr>
            <p:nvPr/>
          </p:nvSpPr>
          <p:spPr bwMode="auto">
            <a:xfrm>
              <a:off x="14333538" y="2841625"/>
              <a:ext cx="390525" cy="147638"/>
            </a:xfrm>
            <a:custGeom>
              <a:avLst/>
              <a:gdLst>
                <a:gd name="T0" fmla="*/ 246 w 246"/>
                <a:gd name="T1" fmla="*/ 0 h 93"/>
                <a:gd name="T2" fmla="*/ 220 w 246"/>
                <a:gd name="T3" fmla="*/ 69 h 93"/>
                <a:gd name="T4" fmla="*/ 0 w 246"/>
                <a:gd name="T5" fmla="*/ 93 h 93"/>
                <a:gd name="T6" fmla="*/ 17 w 246"/>
                <a:gd name="T7" fmla="*/ 26 h 93"/>
                <a:gd name="T8" fmla="*/ 246 w 246"/>
                <a:gd name="T9" fmla="*/ 0 h 93"/>
              </a:gdLst>
              <a:ahLst/>
              <a:cxnLst>
                <a:cxn ang="0">
                  <a:pos x="T0" y="T1"/>
                </a:cxn>
                <a:cxn ang="0">
                  <a:pos x="T2" y="T3"/>
                </a:cxn>
                <a:cxn ang="0">
                  <a:pos x="T4" y="T5"/>
                </a:cxn>
                <a:cxn ang="0">
                  <a:pos x="T6" y="T7"/>
                </a:cxn>
                <a:cxn ang="0">
                  <a:pos x="T8" y="T9"/>
                </a:cxn>
              </a:cxnLst>
              <a:rect l="0" t="0" r="r" b="b"/>
              <a:pathLst>
                <a:path w="246" h="93">
                  <a:moveTo>
                    <a:pt x="246" y="0"/>
                  </a:moveTo>
                  <a:lnTo>
                    <a:pt x="220" y="69"/>
                  </a:lnTo>
                  <a:lnTo>
                    <a:pt x="0" y="93"/>
                  </a:lnTo>
                  <a:lnTo>
                    <a:pt x="17" y="26"/>
                  </a:lnTo>
                  <a:lnTo>
                    <a:pt x="246"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8" name="Freeform 516"/>
            <p:cNvSpPr>
              <a:spLocks/>
            </p:cNvSpPr>
            <p:nvPr/>
          </p:nvSpPr>
          <p:spPr bwMode="auto">
            <a:xfrm>
              <a:off x="12447588" y="2363788"/>
              <a:ext cx="401637" cy="557213"/>
            </a:xfrm>
            <a:custGeom>
              <a:avLst/>
              <a:gdLst>
                <a:gd name="T0" fmla="*/ 220 w 253"/>
                <a:gd name="T1" fmla="*/ 10 h 351"/>
                <a:gd name="T2" fmla="*/ 253 w 253"/>
                <a:gd name="T3" fmla="*/ 351 h 351"/>
                <a:gd name="T4" fmla="*/ 45 w 253"/>
                <a:gd name="T5" fmla="*/ 337 h 351"/>
                <a:gd name="T6" fmla="*/ 0 w 253"/>
                <a:gd name="T7" fmla="*/ 0 h 351"/>
                <a:gd name="T8" fmla="*/ 220 w 253"/>
                <a:gd name="T9" fmla="*/ 10 h 351"/>
              </a:gdLst>
              <a:ahLst/>
              <a:cxnLst>
                <a:cxn ang="0">
                  <a:pos x="T0" y="T1"/>
                </a:cxn>
                <a:cxn ang="0">
                  <a:pos x="T2" y="T3"/>
                </a:cxn>
                <a:cxn ang="0">
                  <a:pos x="T4" y="T5"/>
                </a:cxn>
                <a:cxn ang="0">
                  <a:pos x="T6" y="T7"/>
                </a:cxn>
                <a:cxn ang="0">
                  <a:pos x="T8" y="T9"/>
                </a:cxn>
              </a:cxnLst>
              <a:rect l="0" t="0" r="r" b="b"/>
              <a:pathLst>
                <a:path w="253" h="351">
                  <a:moveTo>
                    <a:pt x="220" y="10"/>
                  </a:moveTo>
                  <a:lnTo>
                    <a:pt x="253" y="351"/>
                  </a:lnTo>
                  <a:lnTo>
                    <a:pt x="45" y="337"/>
                  </a:lnTo>
                  <a:lnTo>
                    <a:pt x="0" y="0"/>
                  </a:lnTo>
                  <a:lnTo>
                    <a:pt x="220" y="1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09" name="Freeform 517"/>
            <p:cNvSpPr>
              <a:spLocks/>
            </p:cNvSpPr>
            <p:nvPr/>
          </p:nvSpPr>
          <p:spPr bwMode="auto">
            <a:xfrm>
              <a:off x="12447588" y="2220913"/>
              <a:ext cx="354012" cy="158750"/>
            </a:xfrm>
            <a:custGeom>
              <a:avLst/>
              <a:gdLst>
                <a:gd name="T0" fmla="*/ 223 w 223"/>
                <a:gd name="T1" fmla="*/ 7 h 100"/>
                <a:gd name="T2" fmla="*/ 220 w 223"/>
                <a:gd name="T3" fmla="*/ 100 h 100"/>
                <a:gd name="T4" fmla="*/ 0 w 223"/>
                <a:gd name="T5" fmla="*/ 90 h 100"/>
                <a:gd name="T6" fmla="*/ 7 w 223"/>
                <a:gd name="T7" fmla="*/ 0 h 100"/>
                <a:gd name="T8" fmla="*/ 223 w 223"/>
                <a:gd name="T9" fmla="*/ 7 h 100"/>
              </a:gdLst>
              <a:ahLst/>
              <a:cxnLst>
                <a:cxn ang="0">
                  <a:pos x="T0" y="T1"/>
                </a:cxn>
                <a:cxn ang="0">
                  <a:pos x="T2" y="T3"/>
                </a:cxn>
                <a:cxn ang="0">
                  <a:pos x="T4" y="T5"/>
                </a:cxn>
                <a:cxn ang="0">
                  <a:pos x="T6" y="T7"/>
                </a:cxn>
                <a:cxn ang="0">
                  <a:pos x="T8" y="T9"/>
                </a:cxn>
              </a:cxnLst>
              <a:rect l="0" t="0" r="r" b="b"/>
              <a:pathLst>
                <a:path w="223" h="100">
                  <a:moveTo>
                    <a:pt x="223" y="7"/>
                  </a:moveTo>
                  <a:lnTo>
                    <a:pt x="220" y="100"/>
                  </a:lnTo>
                  <a:lnTo>
                    <a:pt x="0" y="90"/>
                  </a:lnTo>
                  <a:lnTo>
                    <a:pt x="7" y="0"/>
                  </a:lnTo>
                  <a:lnTo>
                    <a:pt x="223" y="7"/>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0" name="Freeform 518"/>
            <p:cNvSpPr>
              <a:spLocks/>
            </p:cNvSpPr>
            <p:nvPr/>
          </p:nvSpPr>
          <p:spPr bwMode="auto">
            <a:xfrm>
              <a:off x="13447713" y="3222625"/>
              <a:ext cx="296862" cy="104775"/>
            </a:xfrm>
            <a:custGeom>
              <a:avLst/>
              <a:gdLst>
                <a:gd name="T0" fmla="*/ 177 w 187"/>
                <a:gd name="T1" fmla="*/ 0 h 66"/>
                <a:gd name="T2" fmla="*/ 187 w 187"/>
                <a:gd name="T3" fmla="*/ 63 h 66"/>
                <a:gd name="T4" fmla="*/ 0 w 187"/>
                <a:gd name="T5" fmla="*/ 66 h 66"/>
                <a:gd name="T6" fmla="*/ 4 w 187"/>
                <a:gd name="T7" fmla="*/ 2 h 66"/>
                <a:gd name="T8" fmla="*/ 177 w 187"/>
                <a:gd name="T9" fmla="*/ 0 h 66"/>
              </a:gdLst>
              <a:ahLst/>
              <a:cxnLst>
                <a:cxn ang="0">
                  <a:pos x="T0" y="T1"/>
                </a:cxn>
                <a:cxn ang="0">
                  <a:pos x="T2" y="T3"/>
                </a:cxn>
                <a:cxn ang="0">
                  <a:pos x="T4" y="T5"/>
                </a:cxn>
                <a:cxn ang="0">
                  <a:pos x="T6" y="T7"/>
                </a:cxn>
                <a:cxn ang="0">
                  <a:pos x="T8" y="T9"/>
                </a:cxn>
              </a:cxnLst>
              <a:rect l="0" t="0" r="r" b="b"/>
              <a:pathLst>
                <a:path w="187" h="66">
                  <a:moveTo>
                    <a:pt x="177" y="0"/>
                  </a:moveTo>
                  <a:lnTo>
                    <a:pt x="187" y="63"/>
                  </a:lnTo>
                  <a:lnTo>
                    <a:pt x="0" y="66"/>
                  </a:lnTo>
                  <a:lnTo>
                    <a:pt x="4" y="2"/>
                  </a:lnTo>
                  <a:lnTo>
                    <a:pt x="177"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1" name="Freeform 519"/>
            <p:cNvSpPr>
              <a:spLocks/>
            </p:cNvSpPr>
            <p:nvPr/>
          </p:nvSpPr>
          <p:spPr bwMode="auto">
            <a:xfrm>
              <a:off x="12796838" y="2379663"/>
              <a:ext cx="165100" cy="673100"/>
            </a:xfrm>
            <a:custGeom>
              <a:avLst/>
              <a:gdLst>
                <a:gd name="T0" fmla="*/ 74 w 104"/>
                <a:gd name="T1" fmla="*/ 78 h 424"/>
                <a:gd name="T2" fmla="*/ 104 w 104"/>
                <a:gd name="T3" fmla="*/ 424 h 424"/>
                <a:gd name="T4" fmla="*/ 33 w 104"/>
                <a:gd name="T5" fmla="*/ 341 h 424"/>
                <a:gd name="T6" fmla="*/ 0 w 104"/>
                <a:gd name="T7" fmla="*/ 0 h 424"/>
                <a:gd name="T8" fmla="*/ 74 w 104"/>
                <a:gd name="T9" fmla="*/ 78 h 424"/>
              </a:gdLst>
              <a:ahLst/>
              <a:cxnLst>
                <a:cxn ang="0">
                  <a:pos x="T0" y="T1"/>
                </a:cxn>
                <a:cxn ang="0">
                  <a:pos x="T2" y="T3"/>
                </a:cxn>
                <a:cxn ang="0">
                  <a:pos x="T4" y="T5"/>
                </a:cxn>
                <a:cxn ang="0">
                  <a:pos x="T6" y="T7"/>
                </a:cxn>
                <a:cxn ang="0">
                  <a:pos x="T8" y="T9"/>
                </a:cxn>
              </a:cxnLst>
              <a:rect l="0" t="0" r="r" b="b"/>
              <a:pathLst>
                <a:path w="104" h="424">
                  <a:moveTo>
                    <a:pt x="74" y="78"/>
                  </a:moveTo>
                  <a:lnTo>
                    <a:pt x="104" y="424"/>
                  </a:lnTo>
                  <a:lnTo>
                    <a:pt x="33" y="341"/>
                  </a:lnTo>
                  <a:lnTo>
                    <a:pt x="0" y="0"/>
                  </a:lnTo>
                  <a:lnTo>
                    <a:pt x="74" y="78"/>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2" name="Freeform 520"/>
            <p:cNvSpPr>
              <a:spLocks/>
            </p:cNvSpPr>
            <p:nvPr/>
          </p:nvSpPr>
          <p:spPr bwMode="auto">
            <a:xfrm>
              <a:off x="12796838" y="2232025"/>
              <a:ext cx="134937" cy="271463"/>
            </a:xfrm>
            <a:custGeom>
              <a:avLst/>
              <a:gdLst>
                <a:gd name="T0" fmla="*/ 85 w 85"/>
                <a:gd name="T1" fmla="*/ 86 h 171"/>
                <a:gd name="T2" fmla="*/ 74 w 85"/>
                <a:gd name="T3" fmla="*/ 171 h 171"/>
                <a:gd name="T4" fmla="*/ 0 w 85"/>
                <a:gd name="T5" fmla="*/ 93 h 171"/>
                <a:gd name="T6" fmla="*/ 3 w 85"/>
                <a:gd name="T7" fmla="*/ 0 h 171"/>
                <a:gd name="T8" fmla="*/ 85 w 85"/>
                <a:gd name="T9" fmla="*/ 86 h 171"/>
              </a:gdLst>
              <a:ahLst/>
              <a:cxnLst>
                <a:cxn ang="0">
                  <a:pos x="T0" y="T1"/>
                </a:cxn>
                <a:cxn ang="0">
                  <a:pos x="T2" y="T3"/>
                </a:cxn>
                <a:cxn ang="0">
                  <a:pos x="T4" y="T5"/>
                </a:cxn>
                <a:cxn ang="0">
                  <a:pos x="T6" y="T7"/>
                </a:cxn>
                <a:cxn ang="0">
                  <a:pos x="T8" y="T9"/>
                </a:cxn>
              </a:cxnLst>
              <a:rect l="0" t="0" r="r" b="b"/>
              <a:pathLst>
                <a:path w="85" h="171">
                  <a:moveTo>
                    <a:pt x="85" y="86"/>
                  </a:moveTo>
                  <a:lnTo>
                    <a:pt x="74" y="171"/>
                  </a:lnTo>
                  <a:lnTo>
                    <a:pt x="0" y="93"/>
                  </a:lnTo>
                  <a:lnTo>
                    <a:pt x="3" y="0"/>
                  </a:lnTo>
                  <a:lnTo>
                    <a:pt x="85" y="8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3" name="Freeform 521"/>
            <p:cNvSpPr>
              <a:spLocks/>
            </p:cNvSpPr>
            <p:nvPr/>
          </p:nvSpPr>
          <p:spPr bwMode="auto">
            <a:xfrm>
              <a:off x="14360525" y="2270125"/>
              <a:ext cx="415925" cy="612775"/>
            </a:xfrm>
            <a:custGeom>
              <a:avLst/>
              <a:gdLst>
                <a:gd name="T0" fmla="*/ 262 w 262"/>
                <a:gd name="T1" fmla="*/ 0 h 386"/>
                <a:gd name="T2" fmla="*/ 229 w 262"/>
                <a:gd name="T3" fmla="*/ 360 h 386"/>
                <a:gd name="T4" fmla="*/ 0 w 262"/>
                <a:gd name="T5" fmla="*/ 386 h 386"/>
                <a:gd name="T6" fmla="*/ 19 w 262"/>
                <a:gd name="T7" fmla="*/ 28 h 386"/>
                <a:gd name="T8" fmla="*/ 262 w 262"/>
                <a:gd name="T9" fmla="*/ 0 h 386"/>
              </a:gdLst>
              <a:ahLst/>
              <a:cxnLst>
                <a:cxn ang="0">
                  <a:pos x="T0" y="T1"/>
                </a:cxn>
                <a:cxn ang="0">
                  <a:pos x="T2" y="T3"/>
                </a:cxn>
                <a:cxn ang="0">
                  <a:pos x="T4" y="T5"/>
                </a:cxn>
                <a:cxn ang="0">
                  <a:pos x="T6" y="T7"/>
                </a:cxn>
                <a:cxn ang="0">
                  <a:pos x="T8" y="T9"/>
                </a:cxn>
              </a:cxnLst>
              <a:rect l="0" t="0" r="r" b="b"/>
              <a:pathLst>
                <a:path w="262" h="386">
                  <a:moveTo>
                    <a:pt x="262" y="0"/>
                  </a:moveTo>
                  <a:lnTo>
                    <a:pt x="229" y="360"/>
                  </a:lnTo>
                  <a:lnTo>
                    <a:pt x="0" y="386"/>
                  </a:lnTo>
                  <a:lnTo>
                    <a:pt x="19" y="28"/>
                  </a:lnTo>
                  <a:lnTo>
                    <a:pt x="26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4" name="Freeform 522"/>
            <p:cNvSpPr>
              <a:spLocks/>
            </p:cNvSpPr>
            <p:nvPr/>
          </p:nvSpPr>
          <p:spPr bwMode="auto">
            <a:xfrm>
              <a:off x="14239875" y="2314575"/>
              <a:ext cx="150812" cy="711200"/>
            </a:xfrm>
            <a:custGeom>
              <a:avLst/>
              <a:gdLst>
                <a:gd name="T0" fmla="*/ 95 w 95"/>
                <a:gd name="T1" fmla="*/ 0 h 448"/>
                <a:gd name="T2" fmla="*/ 76 w 95"/>
                <a:gd name="T3" fmla="*/ 358 h 448"/>
                <a:gd name="T4" fmla="*/ 0 w 95"/>
                <a:gd name="T5" fmla="*/ 448 h 448"/>
                <a:gd name="T6" fmla="*/ 14 w 95"/>
                <a:gd name="T7" fmla="*/ 88 h 448"/>
                <a:gd name="T8" fmla="*/ 95 w 95"/>
                <a:gd name="T9" fmla="*/ 0 h 448"/>
              </a:gdLst>
              <a:ahLst/>
              <a:cxnLst>
                <a:cxn ang="0">
                  <a:pos x="T0" y="T1"/>
                </a:cxn>
                <a:cxn ang="0">
                  <a:pos x="T2" y="T3"/>
                </a:cxn>
                <a:cxn ang="0">
                  <a:pos x="T4" y="T5"/>
                </a:cxn>
                <a:cxn ang="0">
                  <a:pos x="T6" y="T7"/>
                </a:cxn>
                <a:cxn ang="0">
                  <a:pos x="T8" y="T9"/>
                </a:cxn>
              </a:cxnLst>
              <a:rect l="0" t="0" r="r" b="b"/>
              <a:pathLst>
                <a:path w="95" h="448">
                  <a:moveTo>
                    <a:pt x="95" y="0"/>
                  </a:moveTo>
                  <a:lnTo>
                    <a:pt x="76" y="358"/>
                  </a:lnTo>
                  <a:lnTo>
                    <a:pt x="0" y="448"/>
                  </a:lnTo>
                  <a:lnTo>
                    <a:pt x="14" y="88"/>
                  </a:lnTo>
                  <a:lnTo>
                    <a:pt x="95"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5" name="Freeform 523"/>
            <p:cNvSpPr>
              <a:spLocks/>
            </p:cNvSpPr>
            <p:nvPr/>
          </p:nvSpPr>
          <p:spPr bwMode="auto">
            <a:xfrm>
              <a:off x="12452350" y="2484438"/>
              <a:ext cx="382587" cy="293688"/>
            </a:xfrm>
            <a:custGeom>
              <a:avLst/>
              <a:gdLst>
                <a:gd name="T0" fmla="*/ 210 w 241"/>
                <a:gd name="T1" fmla="*/ 0 h 185"/>
                <a:gd name="T2" fmla="*/ 241 w 241"/>
                <a:gd name="T3" fmla="*/ 88 h 185"/>
                <a:gd name="T4" fmla="*/ 30 w 241"/>
                <a:gd name="T5" fmla="*/ 185 h 185"/>
                <a:gd name="T6" fmla="*/ 0 w 241"/>
                <a:gd name="T7" fmla="*/ 97 h 185"/>
                <a:gd name="T8" fmla="*/ 210 w 241"/>
                <a:gd name="T9" fmla="*/ 0 h 185"/>
              </a:gdLst>
              <a:ahLst/>
              <a:cxnLst>
                <a:cxn ang="0">
                  <a:pos x="T0" y="T1"/>
                </a:cxn>
                <a:cxn ang="0">
                  <a:pos x="T2" y="T3"/>
                </a:cxn>
                <a:cxn ang="0">
                  <a:pos x="T4" y="T5"/>
                </a:cxn>
                <a:cxn ang="0">
                  <a:pos x="T6" y="T7"/>
                </a:cxn>
                <a:cxn ang="0">
                  <a:pos x="T8" y="T9"/>
                </a:cxn>
              </a:cxnLst>
              <a:rect l="0" t="0" r="r" b="b"/>
              <a:pathLst>
                <a:path w="241" h="185">
                  <a:moveTo>
                    <a:pt x="210" y="0"/>
                  </a:moveTo>
                  <a:lnTo>
                    <a:pt x="241" y="88"/>
                  </a:lnTo>
                  <a:lnTo>
                    <a:pt x="30" y="185"/>
                  </a:lnTo>
                  <a:lnTo>
                    <a:pt x="0" y="97"/>
                  </a:lnTo>
                  <a:lnTo>
                    <a:pt x="210"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6" name="Freeform 524"/>
            <p:cNvSpPr>
              <a:spLocks/>
            </p:cNvSpPr>
            <p:nvPr/>
          </p:nvSpPr>
          <p:spPr bwMode="auto">
            <a:xfrm>
              <a:off x="14236700" y="2160588"/>
              <a:ext cx="153987" cy="293688"/>
            </a:xfrm>
            <a:custGeom>
              <a:avLst/>
              <a:gdLst>
                <a:gd name="T0" fmla="*/ 87 w 97"/>
                <a:gd name="T1" fmla="*/ 0 h 185"/>
                <a:gd name="T2" fmla="*/ 97 w 97"/>
                <a:gd name="T3" fmla="*/ 97 h 185"/>
                <a:gd name="T4" fmla="*/ 16 w 97"/>
                <a:gd name="T5" fmla="*/ 185 h 185"/>
                <a:gd name="T6" fmla="*/ 0 w 97"/>
                <a:gd name="T7" fmla="*/ 97 h 185"/>
                <a:gd name="T8" fmla="*/ 87 w 97"/>
                <a:gd name="T9" fmla="*/ 0 h 185"/>
              </a:gdLst>
              <a:ahLst/>
              <a:cxnLst>
                <a:cxn ang="0">
                  <a:pos x="T0" y="T1"/>
                </a:cxn>
                <a:cxn ang="0">
                  <a:pos x="T2" y="T3"/>
                </a:cxn>
                <a:cxn ang="0">
                  <a:pos x="T4" y="T5"/>
                </a:cxn>
                <a:cxn ang="0">
                  <a:pos x="T6" y="T7"/>
                </a:cxn>
                <a:cxn ang="0">
                  <a:pos x="T8" y="T9"/>
                </a:cxn>
              </a:cxnLst>
              <a:rect l="0" t="0" r="r" b="b"/>
              <a:pathLst>
                <a:path w="97" h="185">
                  <a:moveTo>
                    <a:pt x="87" y="0"/>
                  </a:moveTo>
                  <a:lnTo>
                    <a:pt x="97" y="97"/>
                  </a:lnTo>
                  <a:lnTo>
                    <a:pt x="16" y="185"/>
                  </a:lnTo>
                  <a:lnTo>
                    <a:pt x="0" y="97"/>
                  </a:lnTo>
                  <a:lnTo>
                    <a:pt x="87"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7" name="Freeform 525"/>
            <p:cNvSpPr>
              <a:spLocks/>
            </p:cNvSpPr>
            <p:nvPr/>
          </p:nvSpPr>
          <p:spPr bwMode="auto">
            <a:xfrm>
              <a:off x="12807950" y="3263900"/>
              <a:ext cx="414337" cy="250825"/>
            </a:xfrm>
            <a:custGeom>
              <a:avLst/>
              <a:gdLst>
                <a:gd name="T0" fmla="*/ 258 w 261"/>
                <a:gd name="T1" fmla="*/ 97 h 158"/>
                <a:gd name="T2" fmla="*/ 261 w 261"/>
                <a:gd name="T3" fmla="*/ 158 h 158"/>
                <a:gd name="T4" fmla="*/ 29 w 261"/>
                <a:gd name="T5" fmla="*/ 71 h 158"/>
                <a:gd name="T6" fmla="*/ 0 w 261"/>
                <a:gd name="T7" fmla="*/ 0 h 158"/>
                <a:gd name="T8" fmla="*/ 258 w 261"/>
                <a:gd name="T9" fmla="*/ 97 h 158"/>
              </a:gdLst>
              <a:ahLst/>
              <a:cxnLst>
                <a:cxn ang="0">
                  <a:pos x="T0" y="T1"/>
                </a:cxn>
                <a:cxn ang="0">
                  <a:pos x="T2" y="T3"/>
                </a:cxn>
                <a:cxn ang="0">
                  <a:pos x="T4" y="T5"/>
                </a:cxn>
                <a:cxn ang="0">
                  <a:pos x="T6" y="T7"/>
                </a:cxn>
                <a:cxn ang="0">
                  <a:pos x="T8" y="T9"/>
                </a:cxn>
              </a:cxnLst>
              <a:rect l="0" t="0" r="r" b="b"/>
              <a:pathLst>
                <a:path w="261" h="158">
                  <a:moveTo>
                    <a:pt x="258" y="97"/>
                  </a:moveTo>
                  <a:lnTo>
                    <a:pt x="261" y="158"/>
                  </a:lnTo>
                  <a:lnTo>
                    <a:pt x="29" y="71"/>
                  </a:lnTo>
                  <a:lnTo>
                    <a:pt x="0" y="0"/>
                  </a:lnTo>
                  <a:lnTo>
                    <a:pt x="258" y="97"/>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8" name="Freeform 526"/>
            <p:cNvSpPr>
              <a:spLocks/>
            </p:cNvSpPr>
            <p:nvPr/>
          </p:nvSpPr>
          <p:spPr bwMode="auto">
            <a:xfrm>
              <a:off x="13217525" y="3225800"/>
              <a:ext cx="236537" cy="288925"/>
            </a:xfrm>
            <a:custGeom>
              <a:avLst/>
              <a:gdLst>
                <a:gd name="T0" fmla="*/ 149 w 149"/>
                <a:gd name="T1" fmla="*/ 0 h 182"/>
                <a:gd name="T2" fmla="*/ 145 w 149"/>
                <a:gd name="T3" fmla="*/ 64 h 182"/>
                <a:gd name="T4" fmla="*/ 3 w 149"/>
                <a:gd name="T5" fmla="*/ 182 h 182"/>
                <a:gd name="T6" fmla="*/ 0 w 149"/>
                <a:gd name="T7" fmla="*/ 121 h 182"/>
                <a:gd name="T8" fmla="*/ 149 w 149"/>
                <a:gd name="T9" fmla="*/ 0 h 182"/>
              </a:gdLst>
              <a:ahLst/>
              <a:cxnLst>
                <a:cxn ang="0">
                  <a:pos x="T0" y="T1"/>
                </a:cxn>
                <a:cxn ang="0">
                  <a:pos x="T2" y="T3"/>
                </a:cxn>
                <a:cxn ang="0">
                  <a:pos x="T4" y="T5"/>
                </a:cxn>
                <a:cxn ang="0">
                  <a:pos x="T6" y="T7"/>
                </a:cxn>
                <a:cxn ang="0">
                  <a:pos x="T8" y="T9"/>
                </a:cxn>
              </a:cxnLst>
              <a:rect l="0" t="0" r="r" b="b"/>
              <a:pathLst>
                <a:path w="149" h="182">
                  <a:moveTo>
                    <a:pt x="149" y="0"/>
                  </a:moveTo>
                  <a:lnTo>
                    <a:pt x="145" y="64"/>
                  </a:lnTo>
                  <a:lnTo>
                    <a:pt x="3" y="182"/>
                  </a:lnTo>
                  <a:lnTo>
                    <a:pt x="0" y="121"/>
                  </a:lnTo>
                  <a:lnTo>
                    <a:pt x="149" y="0"/>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19" name="Freeform 527"/>
            <p:cNvSpPr>
              <a:spLocks/>
            </p:cNvSpPr>
            <p:nvPr/>
          </p:nvSpPr>
          <p:spPr bwMode="auto">
            <a:xfrm>
              <a:off x="13728700" y="3222625"/>
              <a:ext cx="247650" cy="285750"/>
            </a:xfrm>
            <a:custGeom>
              <a:avLst/>
              <a:gdLst>
                <a:gd name="T0" fmla="*/ 154 w 156"/>
                <a:gd name="T1" fmla="*/ 118 h 180"/>
                <a:gd name="T2" fmla="*/ 156 w 156"/>
                <a:gd name="T3" fmla="*/ 180 h 180"/>
                <a:gd name="T4" fmla="*/ 10 w 156"/>
                <a:gd name="T5" fmla="*/ 63 h 180"/>
                <a:gd name="T6" fmla="*/ 0 w 156"/>
                <a:gd name="T7" fmla="*/ 0 h 180"/>
                <a:gd name="T8" fmla="*/ 154 w 156"/>
                <a:gd name="T9" fmla="*/ 118 h 180"/>
              </a:gdLst>
              <a:ahLst/>
              <a:cxnLst>
                <a:cxn ang="0">
                  <a:pos x="T0" y="T1"/>
                </a:cxn>
                <a:cxn ang="0">
                  <a:pos x="T2" y="T3"/>
                </a:cxn>
                <a:cxn ang="0">
                  <a:pos x="T4" y="T5"/>
                </a:cxn>
                <a:cxn ang="0">
                  <a:pos x="T6" y="T7"/>
                </a:cxn>
                <a:cxn ang="0">
                  <a:pos x="T8" y="T9"/>
                </a:cxn>
              </a:cxnLst>
              <a:rect l="0" t="0" r="r" b="b"/>
              <a:pathLst>
                <a:path w="156" h="180">
                  <a:moveTo>
                    <a:pt x="154" y="118"/>
                  </a:moveTo>
                  <a:lnTo>
                    <a:pt x="156" y="180"/>
                  </a:lnTo>
                  <a:lnTo>
                    <a:pt x="10" y="63"/>
                  </a:lnTo>
                  <a:lnTo>
                    <a:pt x="0" y="0"/>
                  </a:lnTo>
                  <a:lnTo>
                    <a:pt x="154" y="118"/>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0" name="Freeform 528"/>
            <p:cNvSpPr>
              <a:spLocks/>
            </p:cNvSpPr>
            <p:nvPr/>
          </p:nvSpPr>
          <p:spPr bwMode="auto">
            <a:xfrm>
              <a:off x="13973175" y="3240088"/>
              <a:ext cx="434975" cy="268288"/>
            </a:xfrm>
            <a:custGeom>
              <a:avLst/>
              <a:gdLst>
                <a:gd name="T0" fmla="*/ 274 w 274"/>
                <a:gd name="T1" fmla="*/ 0 h 169"/>
                <a:gd name="T2" fmla="*/ 246 w 274"/>
                <a:gd name="T3" fmla="*/ 74 h 169"/>
                <a:gd name="T4" fmla="*/ 2 w 274"/>
                <a:gd name="T5" fmla="*/ 169 h 169"/>
                <a:gd name="T6" fmla="*/ 0 w 274"/>
                <a:gd name="T7" fmla="*/ 107 h 169"/>
                <a:gd name="T8" fmla="*/ 274 w 274"/>
                <a:gd name="T9" fmla="*/ 0 h 169"/>
              </a:gdLst>
              <a:ahLst/>
              <a:cxnLst>
                <a:cxn ang="0">
                  <a:pos x="T0" y="T1"/>
                </a:cxn>
                <a:cxn ang="0">
                  <a:pos x="T2" y="T3"/>
                </a:cxn>
                <a:cxn ang="0">
                  <a:pos x="T4" y="T5"/>
                </a:cxn>
                <a:cxn ang="0">
                  <a:pos x="T6" y="T7"/>
                </a:cxn>
                <a:cxn ang="0">
                  <a:pos x="T8" y="T9"/>
                </a:cxn>
              </a:cxnLst>
              <a:rect l="0" t="0" r="r" b="b"/>
              <a:pathLst>
                <a:path w="274" h="169">
                  <a:moveTo>
                    <a:pt x="274" y="0"/>
                  </a:moveTo>
                  <a:lnTo>
                    <a:pt x="246" y="74"/>
                  </a:lnTo>
                  <a:lnTo>
                    <a:pt x="2" y="169"/>
                  </a:lnTo>
                  <a:lnTo>
                    <a:pt x="0" y="107"/>
                  </a:lnTo>
                  <a:lnTo>
                    <a:pt x="274"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1" name="Freeform 529"/>
            <p:cNvSpPr>
              <a:spLocks/>
            </p:cNvSpPr>
            <p:nvPr/>
          </p:nvSpPr>
          <p:spPr bwMode="auto">
            <a:xfrm>
              <a:off x="14374813" y="2116138"/>
              <a:ext cx="401637" cy="198438"/>
            </a:xfrm>
            <a:custGeom>
              <a:avLst/>
              <a:gdLst>
                <a:gd name="T0" fmla="*/ 239 w 253"/>
                <a:gd name="T1" fmla="*/ 0 h 125"/>
                <a:gd name="T2" fmla="*/ 253 w 253"/>
                <a:gd name="T3" fmla="*/ 97 h 125"/>
                <a:gd name="T4" fmla="*/ 10 w 253"/>
                <a:gd name="T5" fmla="*/ 125 h 125"/>
                <a:gd name="T6" fmla="*/ 0 w 253"/>
                <a:gd name="T7" fmla="*/ 28 h 125"/>
                <a:gd name="T8" fmla="*/ 239 w 253"/>
                <a:gd name="T9" fmla="*/ 0 h 125"/>
              </a:gdLst>
              <a:ahLst/>
              <a:cxnLst>
                <a:cxn ang="0">
                  <a:pos x="T0" y="T1"/>
                </a:cxn>
                <a:cxn ang="0">
                  <a:pos x="T2" y="T3"/>
                </a:cxn>
                <a:cxn ang="0">
                  <a:pos x="T4" y="T5"/>
                </a:cxn>
                <a:cxn ang="0">
                  <a:pos x="T6" y="T7"/>
                </a:cxn>
                <a:cxn ang="0">
                  <a:pos x="T8" y="T9"/>
                </a:cxn>
              </a:cxnLst>
              <a:rect l="0" t="0" r="r" b="b"/>
              <a:pathLst>
                <a:path w="253" h="125">
                  <a:moveTo>
                    <a:pt x="239" y="0"/>
                  </a:moveTo>
                  <a:lnTo>
                    <a:pt x="253" y="97"/>
                  </a:lnTo>
                  <a:lnTo>
                    <a:pt x="10" y="125"/>
                  </a:lnTo>
                  <a:lnTo>
                    <a:pt x="0" y="28"/>
                  </a:lnTo>
                  <a:lnTo>
                    <a:pt x="239"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2" name="Freeform 530"/>
            <p:cNvSpPr>
              <a:spLocks/>
            </p:cNvSpPr>
            <p:nvPr/>
          </p:nvSpPr>
          <p:spPr bwMode="auto">
            <a:xfrm>
              <a:off x="12499975" y="2624138"/>
              <a:ext cx="387350" cy="706438"/>
            </a:xfrm>
            <a:custGeom>
              <a:avLst/>
              <a:gdLst>
                <a:gd name="T0" fmla="*/ 211 w 244"/>
                <a:gd name="T1" fmla="*/ 0 h 445"/>
                <a:gd name="T2" fmla="*/ 244 w 244"/>
                <a:gd name="T3" fmla="*/ 346 h 445"/>
                <a:gd name="T4" fmla="*/ 45 w 244"/>
                <a:gd name="T5" fmla="*/ 445 h 445"/>
                <a:gd name="T6" fmla="*/ 0 w 244"/>
                <a:gd name="T7" fmla="*/ 97 h 445"/>
                <a:gd name="T8" fmla="*/ 211 w 244"/>
                <a:gd name="T9" fmla="*/ 0 h 445"/>
              </a:gdLst>
              <a:ahLst/>
              <a:cxnLst>
                <a:cxn ang="0">
                  <a:pos x="T0" y="T1"/>
                </a:cxn>
                <a:cxn ang="0">
                  <a:pos x="T2" y="T3"/>
                </a:cxn>
                <a:cxn ang="0">
                  <a:pos x="T4" y="T5"/>
                </a:cxn>
                <a:cxn ang="0">
                  <a:pos x="T6" y="T7"/>
                </a:cxn>
                <a:cxn ang="0">
                  <a:pos x="T8" y="T9"/>
                </a:cxn>
              </a:cxnLst>
              <a:rect l="0" t="0" r="r" b="b"/>
              <a:pathLst>
                <a:path w="244" h="445">
                  <a:moveTo>
                    <a:pt x="211" y="0"/>
                  </a:moveTo>
                  <a:lnTo>
                    <a:pt x="244" y="346"/>
                  </a:lnTo>
                  <a:lnTo>
                    <a:pt x="45" y="445"/>
                  </a:lnTo>
                  <a:lnTo>
                    <a:pt x="0" y="97"/>
                  </a:lnTo>
                  <a:lnTo>
                    <a:pt x="211"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3" name="Freeform 531"/>
            <p:cNvSpPr>
              <a:spLocks/>
            </p:cNvSpPr>
            <p:nvPr/>
          </p:nvSpPr>
          <p:spPr bwMode="auto">
            <a:xfrm>
              <a:off x="13431838" y="2654300"/>
              <a:ext cx="296862" cy="571500"/>
            </a:xfrm>
            <a:custGeom>
              <a:avLst/>
              <a:gdLst>
                <a:gd name="T0" fmla="*/ 182 w 187"/>
                <a:gd name="T1" fmla="*/ 0 h 360"/>
                <a:gd name="T2" fmla="*/ 187 w 187"/>
                <a:gd name="T3" fmla="*/ 358 h 360"/>
                <a:gd name="T4" fmla="*/ 14 w 187"/>
                <a:gd name="T5" fmla="*/ 360 h 360"/>
                <a:gd name="T6" fmla="*/ 0 w 187"/>
                <a:gd name="T7" fmla="*/ 4 h 360"/>
                <a:gd name="T8" fmla="*/ 182 w 187"/>
                <a:gd name="T9" fmla="*/ 0 h 360"/>
              </a:gdLst>
              <a:ahLst/>
              <a:cxnLst>
                <a:cxn ang="0">
                  <a:pos x="T0" y="T1"/>
                </a:cxn>
                <a:cxn ang="0">
                  <a:pos x="T2" y="T3"/>
                </a:cxn>
                <a:cxn ang="0">
                  <a:pos x="T4" y="T5"/>
                </a:cxn>
                <a:cxn ang="0">
                  <a:pos x="T6" y="T7"/>
                </a:cxn>
                <a:cxn ang="0">
                  <a:pos x="T8" y="T9"/>
                </a:cxn>
              </a:cxnLst>
              <a:rect l="0" t="0" r="r" b="b"/>
              <a:pathLst>
                <a:path w="187" h="360">
                  <a:moveTo>
                    <a:pt x="182" y="0"/>
                  </a:moveTo>
                  <a:lnTo>
                    <a:pt x="187" y="358"/>
                  </a:lnTo>
                  <a:lnTo>
                    <a:pt x="14" y="360"/>
                  </a:lnTo>
                  <a:lnTo>
                    <a:pt x="0" y="4"/>
                  </a:lnTo>
                  <a:lnTo>
                    <a:pt x="18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4" name="Freeform 532"/>
            <p:cNvSpPr>
              <a:spLocks/>
            </p:cNvSpPr>
            <p:nvPr/>
          </p:nvSpPr>
          <p:spPr bwMode="auto">
            <a:xfrm>
              <a:off x="8890000" y="3560763"/>
              <a:ext cx="631825" cy="522288"/>
            </a:xfrm>
            <a:custGeom>
              <a:avLst/>
              <a:gdLst>
                <a:gd name="T0" fmla="*/ 237 w 398"/>
                <a:gd name="T1" fmla="*/ 0 h 329"/>
                <a:gd name="T2" fmla="*/ 398 w 398"/>
                <a:gd name="T3" fmla="*/ 327 h 329"/>
                <a:gd name="T4" fmla="*/ 173 w 398"/>
                <a:gd name="T5" fmla="*/ 329 h 329"/>
                <a:gd name="T6" fmla="*/ 0 w 398"/>
                <a:gd name="T7" fmla="*/ 7 h 329"/>
                <a:gd name="T8" fmla="*/ 237 w 398"/>
                <a:gd name="T9" fmla="*/ 0 h 329"/>
              </a:gdLst>
              <a:ahLst/>
              <a:cxnLst>
                <a:cxn ang="0">
                  <a:pos x="T0" y="T1"/>
                </a:cxn>
                <a:cxn ang="0">
                  <a:pos x="T2" y="T3"/>
                </a:cxn>
                <a:cxn ang="0">
                  <a:pos x="T4" y="T5"/>
                </a:cxn>
                <a:cxn ang="0">
                  <a:pos x="T6" y="T7"/>
                </a:cxn>
                <a:cxn ang="0">
                  <a:pos x="T8" y="T9"/>
                </a:cxn>
              </a:cxnLst>
              <a:rect l="0" t="0" r="r" b="b"/>
              <a:pathLst>
                <a:path w="398" h="329">
                  <a:moveTo>
                    <a:pt x="237" y="0"/>
                  </a:moveTo>
                  <a:lnTo>
                    <a:pt x="398" y="327"/>
                  </a:lnTo>
                  <a:lnTo>
                    <a:pt x="173" y="329"/>
                  </a:lnTo>
                  <a:lnTo>
                    <a:pt x="0" y="7"/>
                  </a:lnTo>
                  <a:lnTo>
                    <a:pt x="237"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5" name="Freeform 533"/>
            <p:cNvSpPr>
              <a:spLocks/>
            </p:cNvSpPr>
            <p:nvPr/>
          </p:nvSpPr>
          <p:spPr bwMode="auto">
            <a:xfrm>
              <a:off x="13412788" y="2495550"/>
              <a:ext cx="320675" cy="165100"/>
            </a:xfrm>
            <a:custGeom>
              <a:avLst/>
              <a:gdLst>
                <a:gd name="T0" fmla="*/ 202 w 202"/>
                <a:gd name="T1" fmla="*/ 0 h 104"/>
                <a:gd name="T2" fmla="*/ 194 w 202"/>
                <a:gd name="T3" fmla="*/ 100 h 104"/>
                <a:gd name="T4" fmla="*/ 12 w 202"/>
                <a:gd name="T5" fmla="*/ 104 h 104"/>
                <a:gd name="T6" fmla="*/ 0 w 202"/>
                <a:gd name="T7" fmla="*/ 7 h 104"/>
                <a:gd name="T8" fmla="*/ 202 w 202"/>
                <a:gd name="T9" fmla="*/ 0 h 104"/>
              </a:gdLst>
              <a:ahLst/>
              <a:cxnLst>
                <a:cxn ang="0">
                  <a:pos x="T0" y="T1"/>
                </a:cxn>
                <a:cxn ang="0">
                  <a:pos x="T2" y="T3"/>
                </a:cxn>
                <a:cxn ang="0">
                  <a:pos x="T4" y="T5"/>
                </a:cxn>
                <a:cxn ang="0">
                  <a:pos x="T6" y="T7"/>
                </a:cxn>
                <a:cxn ang="0">
                  <a:pos x="T8" y="T9"/>
                </a:cxn>
              </a:cxnLst>
              <a:rect l="0" t="0" r="r" b="b"/>
              <a:pathLst>
                <a:path w="202" h="104">
                  <a:moveTo>
                    <a:pt x="202" y="0"/>
                  </a:moveTo>
                  <a:lnTo>
                    <a:pt x="194" y="100"/>
                  </a:lnTo>
                  <a:lnTo>
                    <a:pt x="12" y="104"/>
                  </a:lnTo>
                  <a:lnTo>
                    <a:pt x="0" y="7"/>
                  </a:lnTo>
                  <a:lnTo>
                    <a:pt x="202"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6" name="Freeform 534"/>
            <p:cNvSpPr>
              <a:spLocks/>
            </p:cNvSpPr>
            <p:nvPr/>
          </p:nvSpPr>
          <p:spPr bwMode="auto">
            <a:xfrm>
              <a:off x="12752388" y="2714625"/>
              <a:ext cx="465137" cy="703263"/>
            </a:xfrm>
            <a:custGeom>
              <a:avLst/>
              <a:gdLst>
                <a:gd name="T0" fmla="*/ 270 w 293"/>
                <a:gd name="T1" fmla="*/ 87 h 443"/>
                <a:gd name="T2" fmla="*/ 293 w 293"/>
                <a:gd name="T3" fmla="*/ 443 h 443"/>
                <a:gd name="T4" fmla="*/ 35 w 293"/>
                <a:gd name="T5" fmla="*/ 346 h 443"/>
                <a:gd name="T6" fmla="*/ 0 w 293"/>
                <a:gd name="T7" fmla="*/ 0 h 443"/>
                <a:gd name="T8" fmla="*/ 270 w 293"/>
                <a:gd name="T9" fmla="*/ 87 h 443"/>
              </a:gdLst>
              <a:ahLst/>
              <a:cxnLst>
                <a:cxn ang="0">
                  <a:pos x="T0" y="T1"/>
                </a:cxn>
                <a:cxn ang="0">
                  <a:pos x="T2" y="T3"/>
                </a:cxn>
                <a:cxn ang="0">
                  <a:pos x="T4" y="T5"/>
                </a:cxn>
                <a:cxn ang="0">
                  <a:pos x="T6" y="T7"/>
                </a:cxn>
                <a:cxn ang="0">
                  <a:pos x="T8" y="T9"/>
                </a:cxn>
              </a:cxnLst>
              <a:rect l="0" t="0" r="r" b="b"/>
              <a:pathLst>
                <a:path w="293" h="443">
                  <a:moveTo>
                    <a:pt x="270" y="87"/>
                  </a:moveTo>
                  <a:lnTo>
                    <a:pt x="293" y="443"/>
                  </a:lnTo>
                  <a:lnTo>
                    <a:pt x="35" y="346"/>
                  </a:lnTo>
                  <a:lnTo>
                    <a:pt x="0" y="0"/>
                  </a:lnTo>
                  <a:lnTo>
                    <a:pt x="270" y="87"/>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7" name="Freeform 535"/>
            <p:cNvSpPr>
              <a:spLocks/>
            </p:cNvSpPr>
            <p:nvPr/>
          </p:nvSpPr>
          <p:spPr bwMode="auto">
            <a:xfrm>
              <a:off x="13181013" y="2660650"/>
              <a:ext cx="273050" cy="757238"/>
            </a:xfrm>
            <a:custGeom>
              <a:avLst/>
              <a:gdLst>
                <a:gd name="T0" fmla="*/ 158 w 172"/>
                <a:gd name="T1" fmla="*/ 0 h 477"/>
                <a:gd name="T2" fmla="*/ 172 w 172"/>
                <a:gd name="T3" fmla="*/ 356 h 477"/>
                <a:gd name="T4" fmla="*/ 23 w 172"/>
                <a:gd name="T5" fmla="*/ 477 h 477"/>
                <a:gd name="T6" fmla="*/ 0 w 172"/>
                <a:gd name="T7" fmla="*/ 121 h 477"/>
                <a:gd name="T8" fmla="*/ 158 w 172"/>
                <a:gd name="T9" fmla="*/ 0 h 477"/>
              </a:gdLst>
              <a:ahLst/>
              <a:cxnLst>
                <a:cxn ang="0">
                  <a:pos x="T0" y="T1"/>
                </a:cxn>
                <a:cxn ang="0">
                  <a:pos x="T2" y="T3"/>
                </a:cxn>
                <a:cxn ang="0">
                  <a:pos x="T4" y="T5"/>
                </a:cxn>
                <a:cxn ang="0">
                  <a:pos x="T6" y="T7"/>
                </a:cxn>
                <a:cxn ang="0">
                  <a:pos x="T8" y="T9"/>
                </a:cxn>
              </a:cxnLst>
              <a:rect l="0" t="0" r="r" b="b"/>
              <a:pathLst>
                <a:path w="172" h="477">
                  <a:moveTo>
                    <a:pt x="158" y="0"/>
                  </a:moveTo>
                  <a:lnTo>
                    <a:pt x="172" y="356"/>
                  </a:lnTo>
                  <a:lnTo>
                    <a:pt x="23" y="477"/>
                  </a:lnTo>
                  <a:lnTo>
                    <a:pt x="0" y="121"/>
                  </a:lnTo>
                  <a:lnTo>
                    <a:pt x="158"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8" name="Freeform 536"/>
            <p:cNvSpPr>
              <a:spLocks/>
            </p:cNvSpPr>
            <p:nvPr/>
          </p:nvSpPr>
          <p:spPr bwMode="auto">
            <a:xfrm>
              <a:off x="8856663" y="3413125"/>
              <a:ext cx="409575" cy="158750"/>
            </a:xfrm>
            <a:custGeom>
              <a:avLst/>
              <a:gdLst>
                <a:gd name="T0" fmla="*/ 234 w 258"/>
                <a:gd name="T1" fmla="*/ 0 h 100"/>
                <a:gd name="T2" fmla="*/ 258 w 258"/>
                <a:gd name="T3" fmla="*/ 93 h 100"/>
                <a:gd name="T4" fmla="*/ 21 w 258"/>
                <a:gd name="T5" fmla="*/ 100 h 100"/>
                <a:gd name="T6" fmla="*/ 0 w 258"/>
                <a:gd name="T7" fmla="*/ 7 h 100"/>
                <a:gd name="T8" fmla="*/ 234 w 258"/>
                <a:gd name="T9" fmla="*/ 0 h 100"/>
              </a:gdLst>
              <a:ahLst/>
              <a:cxnLst>
                <a:cxn ang="0">
                  <a:pos x="T0" y="T1"/>
                </a:cxn>
                <a:cxn ang="0">
                  <a:pos x="T2" y="T3"/>
                </a:cxn>
                <a:cxn ang="0">
                  <a:pos x="T4" y="T5"/>
                </a:cxn>
                <a:cxn ang="0">
                  <a:pos x="T6" y="T7"/>
                </a:cxn>
                <a:cxn ang="0">
                  <a:pos x="T8" y="T9"/>
                </a:cxn>
              </a:cxnLst>
              <a:rect l="0" t="0" r="r" b="b"/>
              <a:pathLst>
                <a:path w="258" h="100">
                  <a:moveTo>
                    <a:pt x="234" y="0"/>
                  </a:moveTo>
                  <a:lnTo>
                    <a:pt x="258" y="93"/>
                  </a:lnTo>
                  <a:lnTo>
                    <a:pt x="21" y="100"/>
                  </a:lnTo>
                  <a:lnTo>
                    <a:pt x="0" y="7"/>
                  </a:lnTo>
                  <a:lnTo>
                    <a:pt x="234"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29" name="Freeform 537"/>
            <p:cNvSpPr>
              <a:spLocks/>
            </p:cNvSpPr>
            <p:nvPr/>
          </p:nvSpPr>
          <p:spPr bwMode="auto">
            <a:xfrm>
              <a:off x="13165138" y="2506663"/>
              <a:ext cx="266700" cy="346075"/>
            </a:xfrm>
            <a:custGeom>
              <a:avLst/>
              <a:gdLst>
                <a:gd name="T0" fmla="*/ 156 w 168"/>
                <a:gd name="T1" fmla="*/ 0 h 218"/>
                <a:gd name="T2" fmla="*/ 168 w 168"/>
                <a:gd name="T3" fmla="*/ 97 h 218"/>
                <a:gd name="T4" fmla="*/ 10 w 168"/>
                <a:gd name="T5" fmla="*/ 218 h 218"/>
                <a:gd name="T6" fmla="*/ 0 w 168"/>
                <a:gd name="T7" fmla="*/ 116 h 218"/>
                <a:gd name="T8" fmla="*/ 156 w 168"/>
                <a:gd name="T9" fmla="*/ 0 h 218"/>
              </a:gdLst>
              <a:ahLst/>
              <a:cxnLst>
                <a:cxn ang="0">
                  <a:pos x="T0" y="T1"/>
                </a:cxn>
                <a:cxn ang="0">
                  <a:pos x="T2" y="T3"/>
                </a:cxn>
                <a:cxn ang="0">
                  <a:pos x="T4" y="T5"/>
                </a:cxn>
                <a:cxn ang="0">
                  <a:pos x="T6" y="T7"/>
                </a:cxn>
                <a:cxn ang="0">
                  <a:pos x="T8" y="T9"/>
                </a:cxn>
              </a:cxnLst>
              <a:rect l="0" t="0" r="r" b="b"/>
              <a:pathLst>
                <a:path w="168" h="218">
                  <a:moveTo>
                    <a:pt x="156" y="0"/>
                  </a:moveTo>
                  <a:lnTo>
                    <a:pt x="168" y="97"/>
                  </a:lnTo>
                  <a:lnTo>
                    <a:pt x="10" y="218"/>
                  </a:lnTo>
                  <a:lnTo>
                    <a:pt x="0" y="116"/>
                  </a:lnTo>
                  <a:lnTo>
                    <a:pt x="156"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0" name="Freeform 538"/>
            <p:cNvSpPr>
              <a:spLocks/>
            </p:cNvSpPr>
            <p:nvPr/>
          </p:nvSpPr>
          <p:spPr bwMode="auto">
            <a:xfrm>
              <a:off x="12752388" y="2566988"/>
              <a:ext cx="428625" cy="285750"/>
            </a:xfrm>
            <a:custGeom>
              <a:avLst/>
              <a:gdLst>
                <a:gd name="T0" fmla="*/ 260 w 270"/>
                <a:gd name="T1" fmla="*/ 78 h 180"/>
                <a:gd name="T2" fmla="*/ 270 w 270"/>
                <a:gd name="T3" fmla="*/ 180 h 180"/>
                <a:gd name="T4" fmla="*/ 0 w 270"/>
                <a:gd name="T5" fmla="*/ 93 h 180"/>
                <a:gd name="T6" fmla="*/ 12 w 270"/>
                <a:gd name="T7" fmla="*/ 0 h 180"/>
                <a:gd name="T8" fmla="*/ 260 w 270"/>
                <a:gd name="T9" fmla="*/ 78 h 180"/>
              </a:gdLst>
              <a:ahLst/>
              <a:cxnLst>
                <a:cxn ang="0">
                  <a:pos x="T0" y="T1"/>
                </a:cxn>
                <a:cxn ang="0">
                  <a:pos x="T2" y="T3"/>
                </a:cxn>
                <a:cxn ang="0">
                  <a:pos x="T4" y="T5"/>
                </a:cxn>
                <a:cxn ang="0">
                  <a:pos x="T6" y="T7"/>
                </a:cxn>
                <a:cxn ang="0">
                  <a:pos x="T8" y="T9"/>
                </a:cxn>
              </a:cxnLst>
              <a:rect l="0" t="0" r="r" b="b"/>
              <a:pathLst>
                <a:path w="270" h="180">
                  <a:moveTo>
                    <a:pt x="260" y="78"/>
                  </a:moveTo>
                  <a:lnTo>
                    <a:pt x="270" y="180"/>
                  </a:lnTo>
                  <a:lnTo>
                    <a:pt x="0" y="93"/>
                  </a:lnTo>
                  <a:lnTo>
                    <a:pt x="12" y="0"/>
                  </a:lnTo>
                  <a:lnTo>
                    <a:pt x="260" y="78"/>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1" name="Freeform 539"/>
            <p:cNvSpPr>
              <a:spLocks/>
            </p:cNvSpPr>
            <p:nvPr/>
          </p:nvSpPr>
          <p:spPr bwMode="auto">
            <a:xfrm>
              <a:off x="13973175" y="2660650"/>
              <a:ext cx="469900" cy="749300"/>
            </a:xfrm>
            <a:custGeom>
              <a:avLst/>
              <a:gdLst>
                <a:gd name="T0" fmla="*/ 296 w 296"/>
                <a:gd name="T1" fmla="*/ 0 h 472"/>
                <a:gd name="T2" fmla="*/ 274 w 296"/>
                <a:gd name="T3" fmla="*/ 365 h 472"/>
                <a:gd name="T4" fmla="*/ 0 w 296"/>
                <a:gd name="T5" fmla="*/ 472 h 472"/>
                <a:gd name="T6" fmla="*/ 7 w 296"/>
                <a:gd name="T7" fmla="*/ 107 h 472"/>
                <a:gd name="T8" fmla="*/ 296 w 296"/>
                <a:gd name="T9" fmla="*/ 0 h 472"/>
              </a:gdLst>
              <a:ahLst/>
              <a:cxnLst>
                <a:cxn ang="0">
                  <a:pos x="T0" y="T1"/>
                </a:cxn>
                <a:cxn ang="0">
                  <a:pos x="T2" y="T3"/>
                </a:cxn>
                <a:cxn ang="0">
                  <a:pos x="T4" y="T5"/>
                </a:cxn>
                <a:cxn ang="0">
                  <a:pos x="T6" y="T7"/>
                </a:cxn>
                <a:cxn ang="0">
                  <a:pos x="T8" y="T9"/>
                </a:cxn>
              </a:cxnLst>
              <a:rect l="0" t="0" r="r" b="b"/>
              <a:pathLst>
                <a:path w="296" h="472">
                  <a:moveTo>
                    <a:pt x="296" y="0"/>
                  </a:moveTo>
                  <a:lnTo>
                    <a:pt x="274" y="365"/>
                  </a:lnTo>
                  <a:lnTo>
                    <a:pt x="0" y="472"/>
                  </a:lnTo>
                  <a:lnTo>
                    <a:pt x="7" y="107"/>
                  </a:lnTo>
                  <a:lnTo>
                    <a:pt x="296"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2" name="Freeform 540"/>
            <p:cNvSpPr>
              <a:spLocks/>
            </p:cNvSpPr>
            <p:nvPr/>
          </p:nvSpPr>
          <p:spPr bwMode="auto">
            <a:xfrm>
              <a:off x="13720763" y="2654300"/>
              <a:ext cx="263525" cy="755650"/>
            </a:xfrm>
            <a:custGeom>
              <a:avLst/>
              <a:gdLst>
                <a:gd name="T0" fmla="*/ 166 w 166"/>
                <a:gd name="T1" fmla="*/ 111 h 476"/>
                <a:gd name="T2" fmla="*/ 159 w 166"/>
                <a:gd name="T3" fmla="*/ 476 h 476"/>
                <a:gd name="T4" fmla="*/ 5 w 166"/>
                <a:gd name="T5" fmla="*/ 358 h 476"/>
                <a:gd name="T6" fmla="*/ 0 w 166"/>
                <a:gd name="T7" fmla="*/ 0 h 476"/>
                <a:gd name="T8" fmla="*/ 166 w 166"/>
                <a:gd name="T9" fmla="*/ 111 h 476"/>
              </a:gdLst>
              <a:ahLst/>
              <a:cxnLst>
                <a:cxn ang="0">
                  <a:pos x="T0" y="T1"/>
                </a:cxn>
                <a:cxn ang="0">
                  <a:pos x="T2" y="T3"/>
                </a:cxn>
                <a:cxn ang="0">
                  <a:pos x="T4" y="T5"/>
                </a:cxn>
                <a:cxn ang="0">
                  <a:pos x="T6" y="T7"/>
                </a:cxn>
                <a:cxn ang="0">
                  <a:pos x="T8" y="T9"/>
                </a:cxn>
              </a:cxnLst>
              <a:rect l="0" t="0" r="r" b="b"/>
              <a:pathLst>
                <a:path w="166" h="476">
                  <a:moveTo>
                    <a:pt x="166" y="111"/>
                  </a:moveTo>
                  <a:lnTo>
                    <a:pt x="159" y="476"/>
                  </a:lnTo>
                  <a:lnTo>
                    <a:pt x="5" y="358"/>
                  </a:lnTo>
                  <a:lnTo>
                    <a:pt x="0" y="0"/>
                  </a:lnTo>
                  <a:lnTo>
                    <a:pt x="166" y="111"/>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3" name="Freeform 541"/>
            <p:cNvSpPr>
              <a:spLocks/>
            </p:cNvSpPr>
            <p:nvPr/>
          </p:nvSpPr>
          <p:spPr bwMode="auto">
            <a:xfrm>
              <a:off x="12452350" y="2638425"/>
              <a:ext cx="82550" cy="422275"/>
            </a:xfrm>
            <a:custGeom>
              <a:avLst/>
              <a:gdLst>
                <a:gd name="T0" fmla="*/ 0 w 52"/>
                <a:gd name="T1" fmla="*/ 0 h 266"/>
                <a:gd name="T2" fmla="*/ 30 w 52"/>
                <a:gd name="T3" fmla="*/ 88 h 266"/>
                <a:gd name="T4" fmla="*/ 52 w 52"/>
                <a:gd name="T5" fmla="*/ 266 h 266"/>
                <a:gd name="T6" fmla="*/ 23 w 52"/>
                <a:gd name="T7" fmla="*/ 187 h 266"/>
                <a:gd name="T8" fmla="*/ 0 w 52"/>
                <a:gd name="T9" fmla="*/ 0 h 266"/>
              </a:gdLst>
              <a:ahLst/>
              <a:cxnLst>
                <a:cxn ang="0">
                  <a:pos x="T0" y="T1"/>
                </a:cxn>
                <a:cxn ang="0">
                  <a:pos x="T2" y="T3"/>
                </a:cxn>
                <a:cxn ang="0">
                  <a:pos x="T4" y="T5"/>
                </a:cxn>
                <a:cxn ang="0">
                  <a:pos x="T6" y="T7"/>
                </a:cxn>
                <a:cxn ang="0">
                  <a:pos x="T8" y="T9"/>
                </a:cxn>
              </a:cxnLst>
              <a:rect l="0" t="0" r="r" b="b"/>
              <a:pathLst>
                <a:path w="52" h="266">
                  <a:moveTo>
                    <a:pt x="0" y="0"/>
                  </a:moveTo>
                  <a:lnTo>
                    <a:pt x="30" y="88"/>
                  </a:lnTo>
                  <a:lnTo>
                    <a:pt x="52" y="266"/>
                  </a:lnTo>
                  <a:lnTo>
                    <a:pt x="23" y="187"/>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4" name="Freeform 542"/>
            <p:cNvSpPr>
              <a:spLocks/>
            </p:cNvSpPr>
            <p:nvPr/>
          </p:nvSpPr>
          <p:spPr bwMode="auto">
            <a:xfrm>
              <a:off x="12422188" y="4098925"/>
              <a:ext cx="423862" cy="112713"/>
            </a:xfrm>
            <a:custGeom>
              <a:avLst/>
              <a:gdLst>
                <a:gd name="T0" fmla="*/ 267 w 267"/>
                <a:gd name="T1" fmla="*/ 7 h 71"/>
                <a:gd name="T2" fmla="*/ 262 w 267"/>
                <a:gd name="T3" fmla="*/ 71 h 71"/>
                <a:gd name="T4" fmla="*/ 4 w 267"/>
                <a:gd name="T5" fmla="*/ 61 h 71"/>
                <a:gd name="T6" fmla="*/ 0 w 267"/>
                <a:gd name="T7" fmla="*/ 0 h 71"/>
                <a:gd name="T8" fmla="*/ 267 w 267"/>
                <a:gd name="T9" fmla="*/ 7 h 71"/>
              </a:gdLst>
              <a:ahLst/>
              <a:cxnLst>
                <a:cxn ang="0">
                  <a:pos x="T0" y="T1"/>
                </a:cxn>
                <a:cxn ang="0">
                  <a:pos x="T2" y="T3"/>
                </a:cxn>
                <a:cxn ang="0">
                  <a:pos x="T4" y="T5"/>
                </a:cxn>
                <a:cxn ang="0">
                  <a:pos x="T6" y="T7"/>
                </a:cxn>
                <a:cxn ang="0">
                  <a:pos x="T8" y="T9"/>
                </a:cxn>
              </a:cxnLst>
              <a:rect l="0" t="0" r="r" b="b"/>
              <a:pathLst>
                <a:path w="267" h="71">
                  <a:moveTo>
                    <a:pt x="267" y="7"/>
                  </a:moveTo>
                  <a:lnTo>
                    <a:pt x="262" y="71"/>
                  </a:lnTo>
                  <a:lnTo>
                    <a:pt x="4" y="61"/>
                  </a:lnTo>
                  <a:lnTo>
                    <a:pt x="0" y="0"/>
                  </a:lnTo>
                  <a:lnTo>
                    <a:pt x="267" y="7"/>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5" name="Freeform 543"/>
            <p:cNvSpPr>
              <a:spLocks/>
            </p:cNvSpPr>
            <p:nvPr/>
          </p:nvSpPr>
          <p:spPr bwMode="auto">
            <a:xfrm>
              <a:off x="12838113" y="3703638"/>
              <a:ext cx="142875" cy="508000"/>
            </a:xfrm>
            <a:custGeom>
              <a:avLst/>
              <a:gdLst>
                <a:gd name="T0" fmla="*/ 90 w 90"/>
                <a:gd name="T1" fmla="*/ 0 h 320"/>
                <a:gd name="T2" fmla="*/ 78 w 90"/>
                <a:gd name="T3" fmla="*/ 85 h 320"/>
                <a:gd name="T4" fmla="*/ 0 w 90"/>
                <a:gd name="T5" fmla="*/ 320 h 320"/>
                <a:gd name="T6" fmla="*/ 5 w 90"/>
                <a:gd name="T7" fmla="*/ 256 h 320"/>
                <a:gd name="T8" fmla="*/ 90 w 90"/>
                <a:gd name="T9" fmla="*/ 0 h 320"/>
              </a:gdLst>
              <a:ahLst/>
              <a:cxnLst>
                <a:cxn ang="0">
                  <a:pos x="T0" y="T1"/>
                </a:cxn>
                <a:cxn ang="0">
                  <a:pos x="T2" y="T3"/>
                </a:cxn>
                <a:cxn ang="0">
                  <a:pos x="T4" y="T5"/>
                </a:cxn>
                <a:cxn ang="0">
                  <a:pos x="T6" y="T7"/>
                </a:cxn>
                <a:cxn ang="0">
                  <a:pos x="T8" y="T9"/>
                </a:cxn>
              </a:cxnLst>
              <a:rect l="0" t="0" r="r" b="b"/>
              <a:pathLst>
                <a:path w="90" h="320">
                  <a:moveTo>
                    <a:pt x="90" y="0"/>
                  </a:moveTo>
                  <a:lnTo>
                    <a:pt x="78" y="85"/>
                  </a:lnTo>
                  <a:lnTo>
                    <a:pt x="0" y="320"/>
                  </a:lnTo>
                  <a:lnTo>
                    <a:pt x="5" y="256"/>
                  </a:lnTo>
                  <a:lnTo>
                    <a:pt x="90"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6" name="Freeform 544"/>
            <p:cNvSpPr>
              <a:spLocks/>
            </p:cNvSpPr>
            <p:nvPr/>
          </p:nvSpPr>
          <p:spPr bwMode="auto">
            <a:xfrm>
              <a:off x="13720763" y="2495550"/>
              <a:ext cx="271462" cy="334963"/>
            </a:xfrm>
            <a:custGeom>
              <a:avLst/>
              <a:gdLst>
                <a:gd name="T0" fmla="*/ 171 w 171"/>
                <a:gd name="T1" fmla="*/ 107 h 211"/>
                <a:gd name="T2" fmla="*/ 166 w 171"/>
                <a:gd name="T3" fmla="*/ 211 h 211"/>
                <a:gd name="T4" fmla="*/ 0 w 171"/>
                <a:gd name="T5" fmla="*/ 100 h 211"/>
                <a:gd name="T6" fmla="*/ 8 w 171"/>
                <a:gd name="T7" fmla="*/ 0 h 211"/>
                <a:gd name="T8" fmla="*/ 171 w 171"/>
                <a:gd name="T9" fmla="*/ 107 h 211"/>
              </a:gdLst>
              <a:ahLst/>
              <a:cxnLst>
                <a:cxn ang="0">
                  <a:pos x="T0" y="T1"/>
                </a:cxn>
                <a:cxn ang="0">
                  <a:pos x="T2" y="T3"/>
                </a:cxn>
                <a:cxn ang="0">
                  <a:pos x="T4" y="T5"/>
                </a:cxn>
                <a:cxn ang="0">
                  <a:pos x="T6" y="T7"/>
                </a:cxn>
                <a:cxn ang="0">
                  <a:pos x="T8" y="T9"/>
                </a:cxn>
              </a:cxnLst>
              <a:rect l="0" t="0" r="r" b="b"/>
              <a:pathLst>
                <a:path w="171" h="211">
                  <a:moveTo>
                    <a:pt x="171" y="107"/>
                  </a:moveTo>
                  <a:lnTo>
                    <a:pt x="166" y="211"/>
                  </a:lnTo>
                  <a:lnTo>
                    <a:pt x="0" y="100"/>
                  </a:lnTo>
                  <a:lnTo>
                    <a:pt x="8" y="0"/>
                  </a:lnTo>
                  <a:lnTo>
                    <a:pt x="171" y="10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7" name="Freeform 545"/>
            <p:cNvSpPr>
              <a:spLocks/>
            </p:cNvSpPr>
            <p:nvPr/>
          </p:nvSpPr>
          <p:spPr bwMode="auto">
            <a:xfrm>
              <a:off x="13984288" y="2511425"/>
              <a:ext cx="458787" cy="319088"/>
            </a:xfrm>
            <a:custGeom>
              <a:avLst/>
              <a:gdLst>
                <a:gd name="T0" fmla="*/ 270 w 289"/>
                <a:gd name="T1" fmla="*/ 0 h 201"/>
                <a:gd name="T2" fmla="*/ 289 w 289"/>
                <a:gd name="T3" fmla="*/ 94 h 201"/>
                <a:gd name="T4" fmla="*/ 0 w 289"/>
                <a:gd name="T5" fmla="*/ 201 h 201"/>
                <a:gd name="T6" fmla="*/ 5 w 289"/>
                <a:gd name="T7" fmla="*/ 97 h 201"/>
                <a:gd name="T8" fmla="*/ 270 w 289"/>
                <a:gd name="T9" fmla="*/ 0 h 201"/>
              </a:gdLst>
              <a:ahLst/>
              <a:cxnLst>
                <a:cxn ang="0">
                  <a:pos x="T0" y="T1"/>
                </a:cxn>
                <a:cxn ang="0">
                  <a:pos x="T2" y="T3"/>
                </a:cxn>
                <a:cxn ang="0">
                  <a:pos x="T4" y="T5"/>
                </a:cxn>
                <a:cxn ang="0">
                  <a:pos x="T6" y="T7"/>
                </a:cxn>
                <a:cxn ang="0">
                  <a:pos x="T8" y="T9"/>
                </a:cxn>
              </a:cxnLst>
              <a:rect l="0" t="0" r="r" b="b"/>
              <a:pathLst>
                <a:path w="289" h="201">
                  <a:moveTo>
                    <a:pt x="270" y="0"/>
                  </a:moveTo>
                  <a:lnTo>
                    <a:pt x="289" y="94"/>
                  </a:lnTo>
                  <a:lnTo>
                    <a:pt x="0" y="201"/>
                  </a:lnTo>
                  <a:lnTo>
                    <a:pt x="5" y="97"/>
                  </a:lnTo>
                  <a:lnTo>
                    <a:pt x="270"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8" name="Freeform 546"/>
            <p:cNvSpPr>
              <a:spLocks/>
            </p:cNvSpPr>
            <p:nvPr/>
          </p:nvSpPr>
          <p:spPr bwMode="auto">
            <a:xfrm>
              <a:off x="12015788" y="3530600"/>
              <a:ext cx="406400" cy="879475"/>
            </a:xfrm>
            <a:custGeom>
              <a:avLst/>
              <a:gdLst>
                <a:gd name="T0" fmla="*/ 199 w 256"/>
                <a:gd name="T1" fmla="*/ 0 h 554"/>
                <a:gd name="T2" fmla="*/ 256 w 256"/>
                <a:gd name="T3" fmla="*/ 358 h 554"/>
                <a:gd name="T4" fmla="*/ 71 w 256"/>
                <a:gd name="T5" fmla="*/ 554 h 554"/>
                <a:gd name="T6" fmla="*/ 0 w 256"/>
                <a:gd name="T7" fmla="*/ 196 h 554"/>
                <a:gd name="T8" fmla="*/ 199 w 256"/>
                <a:gd name="T9" fmla="*/ 0 h 554"/>
              </a:gdLst>
              <a:ahLst/>
              <a:cxnLst>
                <a:cxn ang="0">
                  <a:pos x="T0" y="T1"/>
                </a:cxn>
                <a:cxn ang="0">
                  <a:pos x="T2" y="T3"/>
                </a:cxn>
                <a:cxn ang="0">
                  <a:pos x="T4" y="T5"/>
                </a:cxn>
                <a:cxn ang="0">
                  <a:pos x="T6" y="T7"/>
                </a:cxn>
                <a:cxn ang="0">
                  <a:pos x="T8" y="T9"/>
                </a:cxn>
              </a:cxnLst>
              <a:rect l="0" t="0" r="r" b="b"/>
              <a:pathLst>
                <a:path w="256" h="554">
                  <a:moveTo>
                    <a:pt x="199" y="0"/>
                  </a:moveTo>
                  <a:lnTo>
                    <a:pt x="256" y="358"/>
                  </a:lnTo>
                  <a:lnTo>
                    <a:pt x="71" y="554"/>
                  </a:lnTo>
                  <a:lnTo>
                    <a:pt x="0" y="196"/>
                  </a:lnTo>
                  <a:lnTo>
                    <a:pt x="199"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39" name="Freeform 547"/>
            <p:cNvSpPr>
              <a:spLocks/>
            </p:cNvSpPr>
            <p:nvPr/>
          </p:nvSpPr>
          <p:spPr bwMode="auto">
            <a:xfrm>
              <a:off x="9645650" y="4192588"/>
              <a:ext cx="635000" cy="684213"/>
            </a:xfrm>
            <a:custGeom>
              <a:avLst/>
              <a:gdLst>
                <a:gd name="T0" fmla="*/ 248 w 400"/>
                <a:gd name="T1" fmla="*/ 90 h 431"/>
                <a:gd name="T2" fmla="*/ 400 w 400"/>
                <a:gd name="T3" fmla="*/ 431 h 431"/>
                <a:gd name="T4" fmla="*/ 163 w 400"/>
                <a:gd name="T5" fmla="*/ 339 h 431"/>
                <a:gd name="T6" fmla="*/ 0 w 400"/>
                <a:gd name="T7" fmla="*/ 0 h 431"/>
                <a:gd name="T8" fmla="*/ 248 w 400"/>
                <a:gd name="T9" fmla="*/ 90 h 431"/>
              </a:gdLst>
              <a:ahLst/>
              <a:cxnLst>
                <a:cxn ang="0">
                  <a:pos x="T0" y="T1"/>
                </a:cxn>
                <a:cxn ang="0">
                  <a:pos x="T2" y="T3"/>
                </a:cxn>
                <a:cxn ang="0">
                  <a:pos x="T4" y="T5"/>
                </a:cxn>
                <a:cxn ang="0">
                  <a:pos x="T6" y="T7"/>
                </a:cxn>
                <a:cxn ang="0">
                  <a:pos x="T8" y="T9"/>
                </a:cxn>
              </a:cxnLst>
              <a:rect l="0" t="0" r="r" b="b"/>
              <a:pathLst>
                <a:path w="400" h="431">
                  <a:moveTo>
                    <a:pt x="248" y="90"/>
                  </a:moveTo>
                  <a:lnTo>
                    <a:pt x="400" y="431"/>
                  </a:lnTo>
                  <a:lnTo>
                    <a:pt x="163" y="339"/>
                  </a:lnTo>
                  <a:lnTo>
                    <a:pt x="0" y="0"/>
                  </a:lnTo>
                  <a:lnTo>
                    <a:pt x="248" y="9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0" name="Freeform 548"/>
            <p:cNvSpPr>
              <a:spLocks/>
            </p:cNvSpPr>
            <p:nvPr/>
          </p:nvSpPr>
          <p:spPr bwMode="auto">
            <a:xfrm>
              <a:off x="11952288" y="3368675"/>
              <a:ext cx="379412" cy="473075"/>
            </a:xfrm>
            <a:custGeom>
              <a:avLst/>
              <a:gdLst>
                <a:gd name="T0" fmla="*/ 215 w 239"/>
                <a:gd name="T1" fmla="*/ 0 h 298"/>
                <a:gd name="T2" fmla="*/ 239 w 239"/>
                <a:gd name="T3" fmla="*/ 102 h 298"/>
                <a:gd name="T4" fmla="*/ 40 w 239"/>
                <a:gd name="T5" fmla="*/ 298 h 298"/>
                <a:gd name="T6" fmla="*/ 0 w 239"/>
                <a:gd name="T7" fmla="*/ 211 h 298"/>
                <a:gd name="T8" fmla="*/ 215 w 239"/>
                <a:gd name="T9" fmla="*/ 0 h 298"/>
              </a:gdLst>
              <a:ahLst/>
              <a:cxnLst>
                <a:cxn ang="0">
                  <a:pos x="T0" y="T1"/>
                </a:cxn>
                <a:cxn ang="0">
                  <a:pos x="T2" y="T3"/>
                </a:cxn>
                <a:cxn ang="0">
                  <a:pos x="T4" y="T5"/>
                </a:cxn>
                <a:cxn ang="0">
                  <a:pos x="T6" y="T7"/>
                </a:cxn>
                <a:cxn ang="0">
                  <a:pos x="T8" y="T9"/>
                </a:cxn>
              </a:cxnLst>
              <a:rect l="0" t="0" r="r" b="b"/>
              <a:pathLst>
                <a:path w="239" h="298">
                  <a:moveTo>
                    <a:pt x="215" y="0"/>
                  </a:moveTo>
                  <a:lnTo>
                    <a:pt x="239" y="102"/>
                  </a:lnTo>
                  <a:lnTo>
                    <a:pt x="40" y="298"/>
                  </a:lnTo>
                  <a:lnTo>
                    <a:pt x="0" y="211"/>
                  </a:lnTo>
                  <a:lnTo>
                    <a:pt x="215"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1" name="Freeform 549"/>
            <p:cNvSpPr>
              <a:spLocks/>
            </p:cNvSpPr>
            <p:nvPr/>
          </p:nvSpPr>
          <p:spPr bwMode="auto">
            <a:xfrm>
              <a:off x="9588500" y="4033838"/>
              <a:ext cx="450850" cy="301625"/>
            </a:xfrm>
            <a:custGeom>
              <a:avLst/>
              <a:gdLst>
                <a:gd name="T0" fmla="*/ 268 w 284"/>
                <a:gd name="T1" fmla="*/ 93 h 190"/>
                <a:gd name="T2" fmla="*/ 284 w 284"/>
                <a:gd name="T3" fmla="*/ 190 h 190"/>
                <a:gd name="T4" fmla="*/ 36 w 284"/>
                <a:gd name="T5" fmla="*/ 100 h 190"/>
                <a:gd name="T6" fmla="*/ 0 w 284"/>
                <a:gd name="T7" fmla="*/ 0 h 190"/>
                <a:gd name="T8" fmla="*/ 268 w 284"/>
                <a:gd name="T9" fmla="*/ 93 h 190"/>
              </a:gdLst>
              <a:ahLst/>
              <a:cxnLst>
                <a:cxn ang="0">
                  <a:pos x="T0" y="T1"/>
                </a:cxn>
                <a:cxn ang="0">
                  <a:pos x="T2" y="T3"/>
                </a:cxn>
                <a:cxn ang="0">
                  <a:pos x="T4" y="T5"/>
                </a:cxn>
                <a:cxn ang="0">
                  <a:pos x="T6" y="T7"/>
                </a:cxn>
                <a:cxn ang="0">
                  <a:pos x="T8" y="T9"/>
                </a:cxn>
              </a:cxnLst>
              <a:rect l="0" t="0" r="r" b="b"/>
              <a:pathLst>
                <a:path w="284" h="190">
                  <a:moveTo>
                    <a:pt x="268" y="93"/>
                  </a:moveTo>
                  <a:lnTo>
                    <a:pt x="284" y="190"/>
                  </a:lnTo>
                  <a:lnTo>
                    <a:pt x="36" y="100"/>
                  </a:lnTo>
                  <a:lnTo>
                    <a:pt x="0" y="0"/>
                  </a:lnTo>
                  <a:lnTo>
                    <a:pt x="268" y="93"/>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2" name="Freeform 550"/>
            <p:cNvSpPr>
              <a:spLocks/>
            </p:cNvSpPr>
            <p:nvPr/>
          </p:nvSpPr>
          <p:spPr bwMode="auto">
            <a:xfrm>
              <a:off x="12120563" y="4098925"/>
              <a:ext cx="307975" cy="431800"/>
            </a:xfrm>
            <a:custGeom>
              <a:avLst/>
              <a:gdLst>
                <a:gd name="T0" fmla="*/ 190 w 194"/>
                <a:gd name="T1" fmla="*/ 0 h 272"/>
                <a:gd name="T2" fmla="*/ 194 w 194"/>
                <a:gd name="T3" fmla="*/ 61 h 272"/>
                <a:gd name="T4" fmla="*/ 0 w 194"/>
                <a:gd name="T5" fmla="*/ 272 h 272"/>
                <a:gd name="T6" fmla="*/ 5 w 194"/>
                <a:gd name="T7" fmla="*/ 196 h 272"/>
                <a:gd name="T8" fmla="*/ 190 w 194"/>
                <a:gd name="T9" fmla="*/ 0 h 272"/>
              </a:gdLst>
              <a:ahLst/>
              <a:cxnLst>
                <a:cxn ang="0">
                  <a:pos x="T0" y="T1"/>
                </a:cxn>
                <a:cxn ang="0">
                  <a:pos x="T2" y="T3"/>
                </a:cxn>
                <a:cxn ang="0">
                  <a:pos x="T4" y="T5"/>
                </a:cxn>
                <a:cxn ang="0">
                  <a:pos x="T6" y="T7"/>
                </a:cxn>
                <a:cxn ang="0">
                  <a:pos x="T8" y="T9"/>
                </a:cxn>
              </a:cxnLst>
              <a:rect l="0" t="0" r="r" b="b"/>
              <a:pathLst>
                <a:path w="194" h="272">
                  <a:moveTo>
                    <a:pt x="190" y="0"/>
                  </a:moveTo>
                  <a:lnTo>
                    <a:pt x="194" y="61"/>
                  </a:lnTo>
                  <a:lnTo>
                    <a:pt x="0" y="272"/>
                  </a:lnTo>
                  <a:lnTo>
                    <a:pt x="5" y="196"/>
                  </a:lnTo>
                  <a:lnTo>
                    <a:pt x="190"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3" name="Freeform 551"/>
            <p:cNvSpPr>
              <a:spLocks/>
            </p:cNvSpPr>
            <p:nvPr/>
          </p:nvSpPr>
          <p:spPr bwMode="auto">
            <a:xfrm>
              <a:off x="9499600" y="4730750"/>
              <a:ext cx="465137" cy="300038"/>
            </a:xfrm>
            <a:custGeom>
              <a:avLst/>
              <a:gdLst>
                <a:gd name="T0" fmla="*/ 255 w 293"/>
                <a:gd name="T1" fmla="*/ 0 h 189"/>
                <a:gd name="T2" fmla="*/ 293 w 293"/>
                <a:gd name="T3" fmla="*/ 54 h 189"/>
                <a:gd name="T4" fmla="*/ 47 w 293"/>
                <a:gd name="T5" fmla="*/ 189 h 189"/>
                <a:gd name="T6" fmla="*/ 0 w 293"/>
                <a:gd name="T7" fmla="*/ 140 h 189"/>
                <a:gd name="T8" fmla="*/ 255 w 293"/>
                <a:gd name="T9" fmla="*/ 0 h 189"/>
              </a:gdLst>
              <a:ahLst/>
              <a:cxnLst>
                <a:cxn ang="0">
                  <a:pos x="T0" y="T1"/>
                </a:cxn>
                <a:cxn ang="0">
                  <a:pos x="T2" y="T3"/>
                </a:cxn>
                <a:cxn ang="0">
                  <a:pos x="T4" y="T5"/>
                </a:cxn>
                <a:cxn ang="0">
                  <a:pos x="T6" y="T7"/>
                </a:cxn>
                <a:cxn ang="0">
                  <a:pos x="T8" y="T9"/>
                </a:cxn>
              </a:cxnLst>
              <a:rect l="0" t="0" r="r" b="b"/>
              <a:pathLst>
                <a:path w="293" h="189">
                  <a:moveTo>
                    <a:pt x="255" y="0"/>
                  </a:moveTo>
                  <a:lnTo>
                    <a:pt x="293" y="54"/>
                  </a:lnTo>
                  <a:lnTo>
                    <a:pt x="47" y="189"/>
                  </a:lnTo>
                  <a:lnTo>
                    <a:pt x="0" y="140"/>
                  </a:lnTo>
                  <a:lnTo>
                    <a:pt x="255" y="0"/>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4" name="Freeform 552"/>
            <p:cNvSpPr>
              <a:spLocks/>
            </p:cNvSpPr>
            <p:nvPr/>
          </p:nvSpPr>
          <p:spPr bwMode="auto">
            <a:xfrm>
              <a:off x="9904413" y="4730750"/>
              <a:ext cx="458787" cy="244475"/>
            </a:xfrm>
            <a:custGeom>
              <a:avLst/>
              <a:gdLst>
                <a:gd name="T0" fmla="*/ 237 w 289"/>
                <a:gd name="T1" fmla="*/ 92 h 154"/>
                <a:gd name="T2" fmla="*/ 289 w 289"/>
                <a:gd name="T3" fmla="*/ 154 h 154"/>
                <a:gd name="T4" fmla="*/ 38 w 289"/>
                <a:gd name="T5" fmla="*/ 54 h 154"/>
                <a:gd name="T6" fmla="*/ 0 w 289"/>
                <a:gd name="T7" fmla="*/ 0 h 154"/>
                <a:gd name="T8" fmla="*/ 237 w 289"/>
                <a:gd name="T9" fmla="*/ 92 h 154"/>
              </a:gdLst>
              <a:ahLst/>
              <a:cxnLst>
                <a:cxn ang="0">
                  <a:pos x="T0" y="T1"/>
                </a:cxn>
                <a:cxn ang="0">
                  <a:pos x="T2" y="T3"/>
                </a:cxn>
                <a:cxn ang="0">
                  <a:pos x="T4" y="T5"/>
                </a:cxn>
                <a:cxn ang="0">
                  <a:pos x="T6" y="T7"/>
                </a:cxn>
                <a:cxn ang="0">
                  <a:pos x="T8" y="T9"/>
                </a:cxn>
              </a:cxnLst>
              <a:rect l="0" t="0" r="r" b="b"/>
              <a:pathLst>
                <a:path w="289" h="154">
                  <a:moveTo>
                    <a:pt x="237" y="92"/>
                  </a:moveTo>
                  <a:lnTo>
                    <a:pt x="289" y="154"/>
                  </a:lnTo>
                  <a:lnTo>
                    <a:pt x="38" y="54"/>
                  </a:lnTo>
                  <a:lnTo>
                    <a:pt x="0" y="0"/>
                  </a:lnTo>
                  <a:lnTo>
                    <a:pt x="237" y="92"/>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5" name="Freeform 553"/>
            <p:cNvSpPr>
              <a:spLocks/>
            </p:cNvSpPr>
            <p:nvPr/>
          </p:nvSpPr>
          <p:spPr bwMode="auto">
            <a:xfrm>
              <a:off x="10990263" y="4772025"/>
              <a:ext cx="549275" cy="225425"/>
            </a:xfrm>
            <a:custGeom>
              <a:avLst/>
              <a:gdLst>
                <a:gd name="T0" fmla="*/ 317 w 346"/>
                <a:gd name="T1" fmla="*/ 0 h 142"/>
                <a:gd name="T2" fmla="*/ 346 w 346"/>
                <a:gd name="T3" fmla="*/ 57 h 142"/>
                <a:gd name="T4" fmla="*/ 12 w 346"/>
                <a:gd name="T5" fmla="*/ 142 h 142"/>
                <a:gd name="T6" fmla="*/ 0 w 346"/>
                <a:gd name="T7" fmla="*/ 78 h 142"/>
                <a:gd name="T8" fmla="*/ 317 w 346"/>
                <a:gd name="T9" fmla="*/ 0 h 142"/>
              </a:gdLst>
              <a:ahLst/>
              <a:cxnLst>
                <a:cxn ang="0">
                  <a:pos x="T0" y="T1"/>
                </a:cxn>
                <a:cxn ang="0">
                  <a:pos x="T2" y="T3"/>
                </a:cxn>
                <a:cxn ang="0">
                  <a:pos x="T4" y="T5"/>
                </a:cxn>
                <a:cxn ang="0">
                  <a:pos x="T6" y="T7"/>
                </a:cxn>
                <a:cxn ang="0">
                  <a:pos x="T8" y="T9"/>
                </a:cxn>
              </a:cxnLst>
              <a:rect l="0" t="0" r="r" b="b"/>
              <a:pathLst>
                <a:path w="346" h="142">
                  <a:moveTo>
                    <a:pt x="317" y="0"/>
                  </a:moveTo>
                  <a:lnTo>
                    <a:pt x="346" y="57"/>
                  </a:lnTo>
                  <a:lnTo>
                    <a:pt x="12" y="142"/>
                  </a:lnTo>
                  <a:lnTo>
                    <a:pt x="0" y="78"/>
                  </a:lnTo>
                  <a:lnTo>
                    <a:pt x="317"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6" name="Freeform 554"/>
            <p:cNvSpPr>
              <a:spLocks/>
            </p:cNvSpPr>
            <p:nvPr/>
          </p:nvSpPr>
          <p:spPr bwMode="auto">
            <a:xfrm>
              <a:off x="12331700" y="3530600"/>
              <a:ext cx="514350" cy="579438"/>
            </a:xfrm>
            <a:custGeom>
              <a:avLst/>
              <a:gdLst>
                <a:gd name="T0" fmla="*/ 284 w 324"/>
                <a:gd name="T1" fmla="*/ 5 h 365"/>
                <a:gd name="T2" fmla="*/ 324 w 324"/>
                <a:gd name="T3" fmla="*/ 365 h 365"/>
                <a:gd name="T4" fmla="*/ 57 w 324"/>
                <a:gd name="T5" fmla="*/ 358 h 365"/>
                <a:gd name="T6" fmla="*/ 0 w 324"/>
                <a:gd name="T7" fmla="*/ 0 h 365"/>
                <a:gd name="T8" fmla="*/ 284 w 324"/>
                <a:gd name="T9" fmla="*/ 5 h 365"/>
              </a:gdLst>
              <a:ahLst/>
              <a:cxnLst>
                <a:cxn ang="0">
                  <a:pos x="T0" y="T1"/>
                </a:cxn>
                <a:cxn ang="0">
                  <a:pos x="T2" y="T3"/>
                </a:cxn>
                <a:cxn ang="0">
                  <a:pos x="T4" y="T5"/>
                </a:cxn>
                <a:cxn ang="0">
                  <a:pos x="T6" y="T7"/>
                </a:cxn>
                <a:cxn ang="0">
                  <a:pos x="T8" y="T9"/>
                </a:cxn>
              </a:cxnLst>
              <a:rect l="0" t="0" r="r" b="b"/>
              <a:pathLst>
                <a:path w="324" h="365">
                  <a:moveTo>
                    <a:pt x="284" y="5"/>
                  </a:moveTo>
                  <a:lnTo>
                    <a:pt x="324" y="365"/>
                  </a:lnTo>
                  <a:lnTo>
                    <a:pt x="57" y="358"/>
                  </a:lnTo>
                  <a:lnTo>
                    <a:pt x="0" y="0"/>
                  </a:lnTo>
                  <a:lnTo>
                    <a:pt x="284" y="5"/>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7" name="Freeform 555"/>
            <p:cNvSpPr>
              <a:spLocks/>
            </p:cNvSpPr>
            <p:nvPr/>
          </p:nvSpPr>
          <p:spPr bwMode="auto">
            <a:xfrm>
              <a:off x="12782550" y="3135313"/>
              <a:ext cx="198437" cy="974725"/>
            </a:xfrm>
            <a:custGeom>
              <a:avLst/>
              <a:gdLst>
                <a:gd name="T0" fmla="*/ 92 w 125"/>
                <a:gd name="T1" fmla="*/ 0 h 614"/>
                <a:gd name="T2" fmla="*/ 125 w 125"/>
                <a:gd name="T3" fmla="*/ 358 h 614"/>
                <a:gd name="T4" fmla="*/ 40 w 125"/>
                <a:gd name="T5" fmla="*/ 614 h 614"/>
                <a:gd name="T6" fmla="*/ 0 w 125"/>
                <a:gd name="T7" fmla="*/ 254 h 614"/>
                <a:gd name="T8" fmla="*/ 92 w 125"/>
                <a:gd name="T9" fmla="*/ 0 h 614"/>
              </a:gdLst>
              <a:ahLst/>
              <a:cxnLst>
                <a:cxn ang="0">
                  <a:pos x="T0" y="T1"/>
                </a:cxn>
                <a:cxn ang="0">
                  <a:pos x="T2" y="T3"/>
                </a:cxn>
                <a:cxn ang="0">
                  <a:pos x="T4" y="T5"/>
                </a:cxn>
                <a:cxn ang="0">
                  <a:pos x="T6" y="T7"/>
                </a:cxn>
                <a:cxn ang="0">
                  <a:pos x="T8" y="T9"/>
                </a:cxn>
              </a:cxnLst>
              <a:rect l="0" t="0" r="r" b="b"/>
              <a:pathLst>
                <a:path w="125" h="614">
                  <a:moveTo>
                    <a:pt x="92" y="0"/>
                  </a:moveTo>
                  <a:lnTo>
                    <a:pt x="125" y="358"/>
                  </a:lnTo>
                  <a:lnTo>
                    <a:pt x="40" y="614"/>
                  </a:lnTo>
                  <a:lnTo>
                    <a:pt x="0" y="254"/>
                  </a:lnTo>
                  <a:lnTo>
                    <a:pt x="9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8" name="Freeform 556"/>
            <p:cNvSpPr>
              <a:spLocks/>
            </p:cNvSpPr>
            <p:nvPr/>
          </p:nvSpPr>
          <p:spPr bwMode="auto">
            <a:xfrm>
              <a:off x="12293600" y="3368675"/>
              <a:ext cx="488950" cy="169863"/>
            </a:xfrm>
            <a:custGeom>
              <a:avLst/>
              <a:gdLst>
                <a:gd name="T0" fmla="*/ 282 w 308"/>
                <a:gd name="T1" fmla="*/ 2 h 107"/>
                <a:gd name="T2" fmla="*/ 308 w 308"/>
                <a:gd name="T3" fmla="*/ 107 h 107"/>
                <a:gd name="T4" fmla="*/ 24 w 308"/>
                <a:gd name="T5" fmla="*/ 102 h 107"/>
                <a:gd name="T6" fmla="*/ 0 w 308"/>
                <a:gd name="T7" fmla="*/ 0 h 107"/>
                <a:gd name="T8" fmla="*/ 282 w 308"/>
                <a:gd name="T9" fmla="*/ 2 h 107"/>
              </a:gdLst>
              <a:ahLst/>
              <a:cxnLst>
                <a:cxn ang="0">
                  <a:pos x="T0" y="T1"/>
                </a:cxn>
                <a:cxn ang="0">
                  <a:pos x="T2" y="T3"/>
                </a:cxn>
                <a:cxn ang="0">
                  <a:pos x="T4" y="T5"/>
                </a:cxn>
                <a:cxn ang="0">
                  <a:pos x="T6" y="T7"/>
                </a:cxn>
                <a:cxn ang="0">
                  <a:pos x="T8" y="T9"/>
                </a:cxn>
              </a:cxnLst>
              <a:rect l="0" t="0" r="r" b="b"/>
              <a:pathLst>
                <a:path w="308" h="107">
                  <a:moveTo>
                    <a:pt x="282" y="2"/>
                  </a:moveTo>
                  <a:lnTo>
                    <a:pt x="308" y="107"/>
                  </a:lnTo>
                  <a:lnTo>
                    <a:pt x="24" y="102"/>
                  </a:lnTo>
                  <a:lnTo>
                    <a:pt x="0" y="0"/>
                  </a:lnTo>
                  <a:lnTo>
                    <a:pt x="282"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9" name="Freeform 557"/>
            <p:cNvSpPr>
              <a:spLocks/>
            </p:cNvSpPr>
            <p:nvPr/>
          </p:nvSpPr>
          <p:spPr bwMode="auto">
            <a:xfrm>
              <a:off x="12741275" y="3011488"/>
              <a:ext cx="187325" cy="527050"/>
            </a:xfrm>
            <a:custGeom>
              <a:avLst/>
              <a:gdLst>
                <a:gd name="T0" fmla="*/ 87 w 118"/>
                <a:gd name="T1" fmla="*/ 0 h 332"/>
                <a:gd name="T2" fmla="*/ 118 w 118"/>
                <a:gd name="T3" fmla="*/ 78 h 332"/>
                <a:gd name="T4" fmla="*/ 26 w 118"/>
                <a:gd name="T5" fmla="*/ 332 h 332"/>
                <a:gd name="T6" fmla="*/ 0 w 118"/>
                <a:gd name="T7" fmla="*/ 227 h 332"/>
                <a:gd name="T8" fmla="*/ 87 w 118"/>
                <a:gd name="T9" fmla="*/ 0 h 332"/>
              </a:gdLst>
              <a:ahLst/>
              <a:cxnLst>
                <a:cxn ang="0">
                  <a:pos x="T0" y="T1"/>
                </a:cxn>
                <a:cxn ang="0">
                  <a:pos x="T2" y="T3"/>
                </a:cxn>
                <a:cxn ang="0">
                  <a:pos x="T4" y="T5"/>
                </a:cxn>
                <a:cxn ang="0">
                  <a:pos x="T6" y="T7"/>
                </a:cxn>
                <a:cxn ang="0">
                  <a:pos x="T8" y="T9"/>
                </a:cxn>
              </a:cxnLst>
              <a:rect l="0" t="0" r="r" b="b"/>
              <a:pathLst>
                <a:path w="118" h="332">
                  <a:moveTo>
                    <a:pt x="87" y="0"/>
                  </a:moveTo>
                  <a:lnTo>
                    <a:pt x="118" y="78"/>
                  </a:lnTo>
                  <a:lnTo>
                    <a:pt x="26" y="332"/>
                  </a:lnTo>
                  <a:lnTo>
                    <a:pt x="0" y="227"/>
                  </a:lnTo>
                  <a:lnTo>
                    <a:pt x="87"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0" name="Freeform 558"/>
            <p:cNvSpPr>
              <a:spLocks/>
            </p:cNvSpPr>
            <p:nvPr/>
          </p:nvSpPr>
          <p:spPr bwMode="auto">
            <a:xfrm>
              <a:off x="8942388" y="4110038"/>
              <a:ext cx="557212" cy="842963"/>
            </a:xfrm>
            <a:custGeom>
              <a:avLst/>
              <a:gdLst>
                <a:gd name="T0" fmla="*/ 166 w 351"/>
                <a:gd name="T1" fmla="*/ 196 h 531"/>
                <a:gd name="T2" fmla="*/ 351 w 351"/>
                <a:gd name="T3" fmla="*/ 531 h 531"/>
                <a:gd name="T4" fmla="*/ 185 w 351"/>
                <a:gd name="T5" fmla="*/ 331 h 531"/>
                <a:gd name="T6" fmla="*/ 0 w 351"/>
                <a:gd name="T7" fmla="*/ 0 h 531"/>
                <a:gd name="T8" fmla="*/ 166 w 351"/>
                <a:gd name="T9" fmla="*/ 196 h 531"/>
              </a:gdLst>
              <a:ahLst/>
              <a:cxnLst>
                <a:cxn ang="0">
                  <a:pos x="T0" y="T1"/>
                </a:cxn>
                <a:cxn ang="0">
                  <a:pos x="T2" y="T3"/>
                </a:cxn>
                <a:cxn ang="0">
                  <a:pos x="T4" y="T5"/>
                </a:cxn>
                <a:cxn ang="0">
                  <a:pos x="T6" y="T7"/>
                </a:cxn>
                <a:cxn ang="0">
                  <a:pos x="T8" y="T9"/>
                </a:cxn>
              </a:cxnLst>
              <a:rect l="0" t="0" r="r" b="b"/>
              <a:pathLst>
                <a:path w="351" h="531">
                  <a:moveTo>
                    <a:pt x="166" y="196"/>
                  </a:moveTo>
                  <a:lnTo>
                    <a:pt x="351" y="531"/>
                  </a:lnTo>
                  <a:lnTo>
                    <a:pt x="185" y="331"/>
                  </a:lnTo>
                  <a:lnTo>
                    <a:pt x="0" y="0"/>
                  </a:lnTo>
                  <a:lnTo>
                    <a:pt x="166" y="196"/>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1" name="Freeform 559"/>
            <p:cNvSpPr>
              <a:spLocks/>
            </p:cNvSpPr>
            <p:nvPr/>
          </p:nvSpPr>
          <p:spPr bwMode="auto">
            <a:xfrm>
              <a:off x="9205913" y="4192588"/>
              <a:ext cx="698500" cy="760413"/>
            </a:xfrm>
            <a:custGeom>
              <a:avLst/>
              <a:gdLst>
                <a:gd name="T0" fmla="*/ 277 w 440"/>
                <a:gd name="T1" fmla="*/ 0 h 479"/>
                <a:gd name="T2" fmla="*/ 440 w 440"/>
                <a:gd name="T3" fmla="*/ 339 h 479"/>
                <a:gd name="T4" fmla="*/ 185 w 440"/>
                <a:gd name="T5" fmla="*/ 479 h 479"/>
                <a:gd name="T6" fmla="*/ 0 w 440"/>
                <a:gd name="T7" fmla="*/ 144 h 479"/>
                <a:gd name="T8" fmla="*/ 277 w 440"/>
                <a:gd name="T9" fmla="*/ 0 h 479"/>
              </a:gdLst>
              <a:ahLst/>
              <a:cxnLst>
                <a:cxn ang="0">
                  <a:pos x="T0" y="T1"/>
                </a:cxn>
                <a:cxn ang="0">
                  <a:pos x="T2" y="T3"/>
                </a:cxn>
                <a:cxn ang="0">
                  <a:pos x="T4" y="T5"/>
                </a:cxn>
                <a:cxn ang="0">
                  <a:pos x="T6" y="T7"/>
                </a:cxn>
                <a:cxn ang="0">
                  <a:pos x="T8" y="T9"/>
                </a:cxn>
              </a:cxnLst>
              <a:rect l="0" t="0" r="r" b="b"/>
              <a:pathLst>
                <a:path w="440" h="479">
                  <a:moveTo>
                    <a:pt x="277" y="0"/>
                  </a:moveTo>
                  <a:lnTo>
                    <a:pt x="440" y="339"/>
                  </a:lnTo>
                  <a:lnTo>
                    <a:pt x="185" y="479"/>
                  </a:lnTo>
                  <a:lnTo>
                    <a:pt x="0" y="144"/>
                  </a:lnTo>
                  <a:lnTo>
                    <a:pt x="277"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2" name="Freeform 560"/>
            <p:cNvSpPr>
              <a:spLocks/>
            </p:cNvSpPr>
            <p:nvPr/>
          </p:nvSpPr>
          <p:spPr bwMode="auto">
            <a:xfrm>
              <a:off x="11493500" y="4772025"/>
              <a:ext cx="312737" cy="338138"/>
            </a:xfrm>
            <a:custGeom>
              <a:avLst/>
              <a:gdLst>
                <a:gd name="T0" fmla="*/ 173 w 197"/>
                <a:gd name="T1" fmla="*/ 161 h 213"/>
                <a:gd name="T2" fmla="*/ 197 w 197"/>
                <a:gd name="T3" fmla="*/ 213 h 213"/>
                <a:gd name="T4" fmla="*/ 29 w 197"/>
                <a:gd name="T5" fmla="*/ 57 h 213"/>
                <a:gd name="T6" fmla="*/ 0 w 197"/>
                <a:gd name="T7" fmla="*/ 0 h 213"/>
                <a:gd name="T8" fmla="*/ 173 w 197"/>
                <a:gd name="T9" fmla="*/ 161 h 213"/>
              </a:gdLst>
              <a:ahLst/>
              <a:cxnLst>
                <a:cxn ang="0">
                  <a:pos x="T0" y="T1"/>
                </a:cxn>
                <a:cxn ang="0">
                  <a:pos x="T2" y="T3"/>
                </a:cxn>
                <a:cxn ang="0">
                  <a:pos x="T4" y="T5"/>
                </a:cxn>
                <a:cxn ang="0">
                  <a:pos x="T6" y="T7"/>
                </a:cxn>
                <a:cxn ang="0">
                  <a:pos x="T8" y="T9"/>
                </a:cxn>
              </a:cxnLst>
              <a:rect l="0" t="0" r="r" b="b"/>
              <a:pathLst>
                <a:path w="197" h="213">
                  <a:moveTo>
                    <a:pt x="173" y="161"/>
                  </a:moveTo>
                  <a:lnTo>
                    <a:pt x="197" y="213"/>
                  </a:lnTo>
                  <a:lnTo>
                    <a:pt x="29" y="57"/>
                  </a:lnTo>
                  <a:lnTo>
                    <a:pt x="0" y="0"/>
                  </a:lnTo>
                  <a:lnTo>
                    <a:pt x="173" y="161"/>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3" name="Freeform 561"/>
            <p:cNvSpPr>
              <a:spLocks/>
            </p:cNvSpPr>
            <p:nvPr/>
          </p:nvSpPr>
          <p:spPr bwMode="auto">
            <a:xfrm>
              <a:off x="11768138" y="4708525"/>
              <a:ext cx="544512" cy="401638"/>
            </a:xfrm>
            <a:custGeom>
              <a:avLst/>
              <a:gdLst>
                <a:gd name="T0" fmla="*/ 343 w 343"/>
                <a:gd name="T1" fmla="*/ 0 h 253"/>
                <a:gd name="T2" fmla="*/ 334 w 343"/>
                <a:gd name="T3" fmla="*/ 71 h 253"/>
                <a:gd name="T4" fmla="*/ 24 w 343"/>
                <a:gd name="T5" fmla="*/ 253 h 253"/>
                <a:gd name="T6" fmla="*/ 0 w 343"/>
                <a:gd name="T7" fmla="*/ 201 h 253"/>
                <a:gd name="T8" fmla="*/ 343 w 343"/>
                <a:gd name="T9" fmla="*/ 0 h 253"/>
              </a:gdLst>
              <a:ahLst/>
              <a:cxnLst>
                <a:cxn ang="0">
                  <a:pos x="T0" y="T1"/>
                </a:cxn>
                <a:cxn ang="0">
                  <a:pos x="T2" y="T3"/>
                </a:cxn>
                <a:cxn ang="0">
                  <a:pos x="T4" y="T5"/>
                </a:cxn>
                <a:cxn ang="0">
                  <a:pos x="T6" y="T7"/>
                </a:cxn>
                <a:cxn ang="0">
                  <a:pos x="T8" y="T9"/>
                </a:cxn>
              </a:cxnLst>
              <a:rect l="0" t="0" r="r" b="b"/>
              <a:pathLst>
                <a:path w="343" h="253">
                  <a:moveTo>
                    <a:pt x="343" y="0"/>
                  </a:moveTo>
                  <a:lnTo>
                    <a:pt x="334" y="71"/>
                  </a:lnTo>
                  <a:lnTo>
                    <a:pt x="24" y="253"/>
                  </a:lnTo>
                  <a:lnTo>
                    <a:pt x="0" y="201"/>
                  </a:lnTo>
                  <a:lnTo>
                    <a:pt x="343" y="0"/>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4" name="Freeform 562"/>
            <p:cNvSpPr>
              <a:spLocks/>
            </p:cNvSpPr>
            <p:nvPr/>
          </p:nvSpPr>
          <p:spPr bwMode="auto">
            <a:xfrm>
              <a:off x="10198100" y="5245100"/>
              <a:ext cx="641350" cy="112713"/>
            </a:xfrm>
            <a:custGeom>
              <a:avLst/>
              <a:gdLst>
                <a:gd name="T0" fmla="*/ 385 w 404"/>
                <a:gd name="T1" fmla="*/ 17 h 71"/>
                <a:gd name="T2" fmla="*/ 404 w 404"/>
                <a:gd name="T3" fmla="*/ 71 h 71"/>
                <a:gd name="T4" fmla="*/ 57 w 404"/>
                <a:gd name="T5" fmla="*/ 57 h 71"/>
                <a:gd name="T6" fmla="*/ 0 w 404"/>
                <a:gd name="T7" fmla="*/ 0 h 71"/>
                <a:gd name="T8" fmla="*/ 385 w 404"/>
                <a:gd name="T9" fmla="*/ 17 h 71"/>
              </a:gdLst>
              <a:ahLst/>
              <a:cxnLst>
                <a:cxn ang="0">
                  <a:pos x="T0" y="T1"/>
                </a:cxn>
                <a:cxn ang="0">
                  <a:pos x="T2" y="T3"/>
                </a:cxn>
                <a:cxn ang="0">
                  <a:pos x="T4" y="T5"/>
                </a:cxn>
                <a:cxn ang="0">
                  <a:pos x="T6" y="T7"/>
                </a:cxn>
                <a:cxn ang="0">
                  <a:pos x="T8" y="T9"/>
                </a:cxn>
              </a:cxnLst>
              <a:rect l="0" t="0" r="r" b="b"/>
              <a:pathLst>
                <a:path w="404" h="71">
                  <a:moveTo>
                    <a:pt x="385" y="17"/>
                  </a:moveTo>
                  <a:lnTo>
                    <a:pt x="404" y="71"/>
                  </a:lnTo>
                  <a:lnTo>
                    <a:pt x="57" y="57"/>
                  </a:lnTo>
                  <a:lnTo>
                    <a:pt x="0" y="0"/>
                  </a:lnTo>
                  <a:lnTo>
                    <a:pt x="385" y="17"/>
                  </a:lnTo>
                  <a:close/>
                </a:path>
              </a:pathLst>
            </a:custGeom>
            <a:solidFill>
              <a:srgbClr val="52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5" name="Freeform 563"/>
            <p:cNvSpPr>
              <a:spLocks/>
            </p:cNvSpPr>
            <p:nvPr/>
          </p:nvSpPr>
          <p:spPr bwMode="auto">
            <a:xfrm>
              <a:off x="10809288" y="4895850"/>
              <a:ext cx="200025" cy="461963"/>
            </a:xfrm>
            <a:custGeom>
              <a:avLst/>
              <a:gdLst>
                <a:gd name="T0" fmla="*/ 114 w 126"/>
                <a:gd name="T1" fmla="*/ 0 h 291"/>
                <a:gd name="T2" fmla="*/ 126 w 126"/>
                <a:gd name="T3" fmla="*/ 64 h 291"/>
                <a:gd name="T4" fmla="*/ 19 w 126"/>
                <a:gd name="T5" fmla="*/ 291 h 291"/>
                <a:gd name="T6" fmla="*/ 0 w 126"/>
                <a:gd name="T7" fmla="*/ 237 h 291"/>
                <a:gd name="T8" fmla="*/ 114 w 126"/>
                <a:gd name="T9" fmla="*/ 0 h 291"/>
              </a:gdLst>
              <a:ahLst/>
              <a:cxnLst>
                <a:cxn ang="0">
                  <a:pos x="T0" y="T1"/>
                </a:cxn>
                <a:cxn ang="0">
                  <a:pos x="T2" y="T3"/>
                </a:cxn>
                <a:cxn ang="0">
                  <a:pos x="T4" y="T5"/>
                </a:cxn>
                <a:cxn ang="0">
                  <a:pos x="T6" y="T7"/>
                </a:cxn>
                <a:cxn ang="0">
                  <a:pos x="T8" y="T9"/>
                </a:cxn>
              </a:cxnLst>
              <a:rect l="0" t="0" r="r" b="b"/>
              <a:pathLst>
                <a:path w="126" h="291">
                  <a:moveTo>
                    <a:pt x="114" y="0"/>
                  </a:moveTo>
                  <a:lnTo>
                    <a:pt x="126" y="64"/>
                  </a:lnTo>
                  <a:lnTo>
                    <a:pt x="19" y="291"/>
                  </a:lnTo>
                  <a:lnTo>
                    <a:pt x="0" y="237"/>
                  </a:lnTo>
                  <a:lnTo>
                    <a:pt x="114" y="0"/>
                  </a:lnTo>
                  <a:close/>
                </a:path>
              </a:pathLst>
            </a:custGeom>
            <a:solidFill>
              <a:srgbClr val="44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6" name="Freeform 564"/>
            <p:cNvSpPr>
              <a:spLocks/>
            </p:cNvSpPr>
            <p:nvPr/>
          </p:nvSpPr>
          <p:spPr bwMode="auto">
            <a:xfrm>
              <a:off x="8909050" y="3973513"/>
              <a:ext cx="296862" cy="447675"/>
            </a:xfrm>
            <a:custGeom>
              <a:avLst/>
              <a:gdLst>
                <a:gd name="T0" fmla="*/ 154 w 187"/>
                <a:gd name="T1" fmla="*/ 178 h 282"/>
                <a:gd name="T2" fmla="*/ 187 w 187"/>
                <a:gd name="T3" fmla="*/ 282 h 282"/>
                <a:gd name="T4" fmla="*/ 21 w 187"/>
                <a:gd name="T5" fmla="*/ 86 h 282"/>
                <a:gd name="T6" fmla="*/ 0 w 187"/>
                <a:gd name="T7" fmla="*/ 0 h 282"/>
                <a:gd name="T8" fmla="*/ 154 w 187"/>
                <a:gd name="T9" fmla="*/ 178 h 282"/>
              </a:gdLst>
              <a:ahLst/>
              <a:cxnLst>
                <a:cxn ang="0">
                  <a:pos x="T0" y="T1"/>
                </a:cxn>
                <a:cxn ang="0">
                  <a:pos x="T2" y="T3"/>
                </a:cxn>
                <a:cxn ang="0">
                  <a:pos x="T4" y="T5"/>
                </a:cxn>
                <a:cxn ang="0">
                  <a:pos x="T6" y="T7"/>
                </a:cxn>
                <a:cxn ang="0">
                  <a:pos x="T8" y="T9"/>
                </a:cxn>
              </a:cxnLst>
              <a:rect l="0" t="0" r="r" b="b"/>
              <a:pathLst>
                <a:path w="187" h="282">
                  <a:moveTo>
                    <a:pt x="154" y="178"/>
                  </a:moveTo>
                  <a:lnTo>
                    <a:pt x="187" y="282"/>
                  </a:lnTo>
                  <a:lnTo>
                    <a:pt x="21" y="86"/>
                  </a:lnTo>
                  <a:lnTo>
                    <a:pt x="0" y="0"/>
                  </a:lnTo>
                  <a:lnTo>
                    <a:pt x="154" y="178"/>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7" name="Freeform 565"/>
            <p:cNvSpPr>
              <a:spLocks/>
            </p:cNvSpPr>
            <p:nvPr/>
          </p:nvSpPr>
          <p:spPr bwMode="auto">
            <a:xfrm>
              <a:off x="9153525" y="4033838"/>
              <a:ext cx="492125" cy="387350"/>
            </a:xfrm>
            <a:custGeom>
              <a:avLst/>
              <a:gdLst>
                <a:gd name="T0" fmla="*/ 274 w 310"/>
                <a:gd name="T1" fmla="*/ 0 h 244"/>
                <a:gd name="T2" fmla="*/ 310 w 310"/>
                <a:gd name="T3" fmla="*/ 100 h 244"/>
                <a:gd name="T4" fmla="*/ 33 w 310"/>
                <a:gd name="T5" fmla="*/ 244 h 244"/>
                <a:gd name="T6" fmla="*/ 0 w 310"/>
                <a:gd name="T7" fmla="*/ 140 h 244"/>
                <a:gd name="T8" fmla="*/ 274 w 310"/>
                <a:gd name="T9" fmla="*/ 0 h 244"/>
              </a:gdLst>
              <a:ahLst/>
              <a:cxnLst>
                <a:cxn ang="0">
                  <a:pos x="T0" y="T1"/>
                </a:cxn>
                <a:cxn ang="0">
                  <a:pos x="T2" y="T3"/>
                </a:cxn>
                <a:cxn ang="0">
                  <a:pos x="T4" y="T5"/>
                </a:cxn>
                <a:cxn ang="0">
                  <a:pos x="T6" y="T7"/>
                </a:cxn>
                <a:cxn ang="0">
                  <a:pos x="T8" y="T9"/>
                </a:cxn>
              </a:cxnLst>
              <a:rect l="0" t="0" r="r" b="b"/>
              <a:pathLst>
                <a:path w="310" h="244">
                  <a:moveTo>
                    <a:pt x="274" y="0"/>
                  </a:moveTo>
                  <a:lnTo>
                    <a:pt x="310" y="100"/>
                  </a:lnTo>
                  <a:lnTo>
                    <a:pt x="33" y="244"/>
                  </a:lnTo>
                  <a:lnTo>
                    <a:pt x="0" y="140"/>
                  </a:lnTo>
                  <a:lnTo>
                    <a:pt x="27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8" name="Freeform 566"/>
            <p:cNvSpPr>
              <a:spLocks/>
            </p:cNvSpPr>
            <p:nvPr/>
          </p:nvSpPr>
          <p:spPr bwMode="auto">
            <a:xfrm>
              <a:off x="10791825" y="4211638"/>
              <a:ext cx="701675" cy="684213"/>
            </a:xfrm>
            <a:custGeom>
              <a:avLst/>
              <a:gdLst>
                <a:gd name="T0" fmla="*/ 338 w 442"/>
                <a:gd name="T1" fmla="*/ 0 h 431"/>
                <a:gd name="T2" fmla="*/ 442 w 442"/>
                <a:gd name="T3" fmla="*/ 353 h 431"/>
                <a:gd name="T4" fmla="*/ 125 w 442"/>
                <a:gd name="T5" fmla="*/ 431 h 431"/>
                <a:gd name="T6" fmla="*/ 0 w 442"/>
                <a:gd name="T7" fmla="*/ 83 h 431"/>
                <a:gd name="T8" fmla="*/ 338 w 442"/>
                <a:gd name="T9" fmla="*/ 0 h 431"/>
              </a:gdLst>
              <a:ahLst/>
              <a:cxnLst>
                <a:cxn ang="0">
                  <a:pos x="T0" y="T1"/>
                </a:cxn>
                <a:cxn ang="0">
                  <a:pos x="T2" y="T3"/>
                </a:cxn>
                <a:cxn ang="0">
                  <a:pos x="T4" y="T5"/>
                </a:cxn>
                <a:cxn ang="0">
                  <a:pos x="T6" y="T7"/>
                </a:cxn>
                <a:cxn ang="0">
                  <a:pos x="T8" y="T9"/>
                </a:cxn>
              </a:cxnLst>
              <a:rect l="0" t="0" r="r" b="b"/>
              <a:pathLst>
                <a:path w="442" h="431">
                  <a:moveTo>
                    <a:pt x="338" y="0"/>
                  </a:moveTo>
                  <a:lnTo>
                    <a:pt x="442" y="353"/>
                  </a:lnTo>
                  <a:lnTo>
                    <a:pt x="125" y="431"/>
                  </a:lnTo>
                  <a:lnTo>
                    <a:pt x="0" y="83"/>
                  </a:lnTo>
                  <a:lnTo>
                    <a:pt x="338"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59" name="Freeform 567"/>
            <p:cNvSpPr>
              <a:spLocks/>
            </p:cNvSpPr>
            <p:nvPr/>
          </p:nvSpPr>
          <p:spPr bwMode="auto">
            <a:xfrm>
              <a:off x="10720388" y="4041775"/>
              <a:ext cx="608012" cy="301625"/>
            </a:xfrm>
            <a:custGeom>
              <a:avLst/>
              <a:gdLst>
                <a:gd name="T0" fmla="*/ 369 w 383"/>
                <a:gd name="T1" fmla="*/ 0 h 190"/>
                <a:gd name="T2" fmla="*/ 383 w 383"/>
                <a:gd name="T3" fmla="*/ 107 h 190"/>
                <a:gd name="T4" fmla="*/ 45 w 383"/>
                <a:gd name="T5" fmla="*/ 190 h 190"/>
                <a:gd name="T6" fmla="*/ 0 w 383"/>
                <a:gd name="T7" fmla="*/ 92 h 190"/>
                <a:gd name="T8" fmla="*/ 369 w 383"/>
                <a:gd name="T9" fmla="*/ 0 h 190"/>
              </a:gdLst>
              <a:ahLst/>
              <a:cxnLst>
                <a:cxn ang="0">
                  <a:pos x="T0" y="T1"/>
                </a:cxn>
                <a:cxn ang="0">
                  <a:pos x="T2" y="T3"/>
                </a:cxn>
                <a:cxn ang="0">
                  <a:pos x="T4" y="T5"/>
                </a:cxn>
                <a:cxn ang="0">
                  <a:pos x="T6" y="T7"/>
                </a:cxn>
                <a:cxn ang="0">
                  <a:pos x="T8" y="T9"/>
                </a:cxn>
              </a:cxnLst>
              <a:rect l="0" t="0" r="r" b="b"/>
              <a:pathLst>
                <a:path w="383" h="190">
                  <a:moveTo>
                    <a:pt x="369" y="0"/>
                  </a:moveTo>
                  <a:lnTo>
                    <a:pt x="383" y="107"/>
                  </a:lnTo>
                  <a:lnTo>
                    <a:pt x="45" y="190"/>
                  </a:lnTo>
                  <a:lnTo>
                    <a:pt x="0" y="92"/>
                  </a:lnTo>
                  <a:lnTo>
                    <a:pt x="369"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0" name="Freeform 568"/>
            <p:cNvSpPr>
              <a:spLocks/>
            </p:cNvSpPr>
            <p:nvPr/>
          </p:nvSpPr>
          <p:spPr bwMode="auto">
            <a:xfrm>
              <a:off x="11328400" y="4211638"/>
              <a:ext cx="439737" cy="815975"/>
            </a:xfrm>
            <a:custGeom>
              <a:avLst/>
              <a:gdLst>
                <a:gd name="T0" fmla="*/ 182 w 277"/>
                <a:gd name="T1" fmla="*/ 158 h 514"/>
                <a:gd name="T2" fmla="*/ 277 w 277"/>
                <a:gd name="T3" fmla="*/ 514 h 514"/>
                <a:gd name="T4" fmla="*/ 104 w 277"/>
                <a:gd name="T5" fmla="*/ 353 h 514"/>
                <a:gd name="T6" fmla="*/ 0 w 277"/>
                <a:gd name="T7" fmla="*/ 0 h 514"/>
                <a:gd name="T8" fmla="*/ 182 w 277"/>
                <a:gd name="T9" fmla="*/ 158 h 514"/>
              </a:gdLst>
              <a:ahLst/>
              <a:cxnLst>
                <a:cxn ang="0">
                  <a:pos x="T0" y="T1"/>
                </a:cxn>
                <a:cxn ang="0">
                  <a:pos x="T2" y="T3"/>
                </a:cxn>
                <a:cxn ang="0">
                  <a:pos x="T4" y="T5"/>
                </a:cxn>
                <a:cxn ang="0">
                  <a:pos x="T6" y="T7"/>
                </a:cxn>
                <a:cxn ang="0">
                  <a:pos x="T8" y="T9"/>
                </a:cxn>
              </a:cxnLst>
              <a:rect l="0" t="0" r="r" b="b"/>
              <a:pathLst>
                <a:path w="277" h="514">
                  <a:moveTo>
                    <a:pt x="182" y="158"/>
                  </a:moveTo>
                  <a:lnTo>
                    <a:pt x="277" y="514"/>
                  </a:lnTo>
                  <a:lnTo>
                    <a:pt x="104" y="353"/>
                  </a:lnTo>
                  <a:lnTo>
                    <a:pt x="0" y="0"/>
                  </a:lnTo>
                  <a:lnTo>
                    <a:pt x="182" y="158"/>
                  </a:lnTo>
                  <a:close/>
                </a:path>
              </a:pathLst>
            </a:custGeom>
            <a:solidFill>
              <a:srgbClr val="6A6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1" name="Freeform 569"/>
            <p:cNvSpPr>
              <a:spLocks/>
            </p:cNvSpPr>
            <p:nvPr/>
          </p:nvSpPr>
          <p:spPr bwMode="auto">
            <a:xfrm>
              <a:off x="9937750" y="4703763"/>
              <a:ext cx="871537" cy="568325"/>
            </a:xfrm>
            <a:custGeom>
              <a:avLst/>
              <a:gdLst>
                <a:gd name="T0" fmla="*/ 412 w 549"/>
                <a:gd name="T1" fmla="*/ 10 h 358"/>
                <a:gd name="T2" fmla="*/ 549 w 549"/>
                <a:gd name="T3" fmla="*/ 358 h 358"/>
                <a:gd name="T4" fmla="*/ 164 w 549"/>
                <a:gd name="T5" fmla="*/ 341 h 358"/>
                <a:gd name="T6" fmla="*/ 0 w 549"/>
                <a:gd name="T7" fmla="*/ 0 h 358"/>
                <a:gd name="T8" fmla="*/ 412 w 549"/>
                <a:gd name="T9" fmla="*/ 10 h 358"/>
              </a:gdLst>
              <a:ahLst/>
              <a:cxnLst>
                <a:cxn ang="0">
                  <a:pos x="T0" y="T1"/>
                </a:cxn>
                <a:cxn ang="0">
                  <a:pos x="T2" y="T3"/>
                </a:cxn>
                <a:cxn ang="0">
                  <a:pos x="T4" y="T5"/>
                </a:cxn>
                <a:cxn ang="0">
                  <a:pos x="T6" y="T7"/>
                </a:cxn>
                <a:cxn ang="0">
                  <a:pos x="T8" y="T9"/>
                </a:cxn>
              </a:cxnLst>
              <a:rect l="0" t="0" r="r" b="b"/>
              <a:pathLst>
                <a:path w="549" h="358">
                  <a:moveTo>
                    <a:pt x="412" y="10"/>
                  </a:moveTo>
                  <a:lnTo>
                    <a:pt x="549" y="358"/>
                  </a:lnTo>
                  <a:lnTo>
                    <a:pt x="164" y="341"/>
                  </a:lnTo>
                  <a:lnTo>
                    <a:pt x="0" y="0"/>
                  </a:lnTo>
                  <a:lnTo>
                    <a:pt x="412" y="1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2" name="Freeform 570"/>
            <p:cNvSpPr>
              <a:spLocks/>
            </p:cNvSpPr>
            <p:nvPr/>
          </p:nvSpPr>
          <p:spPr bwMode="auto">
            <a:xfrm>
              <a:off x="10591800" y="4343400"/>
              <a:ext cx="398462" cy="928688"/>
            </a:xfrm>
            <a:custGeom>
              <a:avLst/>
              <a:gdLst>
                <a:gd name="T0" fmla="*/ 126 w 251"/>
                <a:gd name="T1" fmla="*/ 0 h 585"/>
                <a:gd name="T2" fmla="*/ 251 w 251"/>
                <a:gd name="T3" fmla="*/ 348 h 585"/>
                <a:gd name="T4" fmla="*/ 137 w 251"/>
                <a:gd name="T5" fmla="*/ 585 h 585"/>
                <a:gd name="T6" fmla="*/ 0 w 251"/>
                <a:gd name="T7" fmla="*/ 237 h 585"/>
                <a:gd name="T8" fmla="*/ 126 w 251"/>
                <a:gd name="T9" fmla="*/ 0 h 585"/>
              </a:gdLst>
              <a:ahLst/>
              <a:cxnLst>
                <a:cxn ang="0">
                  <a:pos x="T0" y="T1"/>
                </a:cxn>
                <a:cxn ang="0">
                  <a:pos x="T2" y="T3"/>
                </a:cxn>
                <a:cxn ang="0">
                  <a:pos x="T4" y="T5"/>
                </a:cxn>
                <a:cxn ang="0">
                  <a:pos x="T6" y="T7"/>
                </a:cxn>
                <a:cxn ang="0">
                  <a:pos x="T8" y="T9"/>
                </a:cxn>
              </a:cxnLst>
              <a:rect l="0" t="0" r="r" b="b"/>
              <a:pathLst>
                <a:path w="251" h="585">
                  <a:moveTo>
                    <a:pt x="126" y="0"/>
                  </a:moveTo>
                  <a:lnTo>
                    <a:pt x="251" y="348"/>
                  </a:lnTo>
                  <a:lnTo>
                    <a:pt x="137" y="585"/>
                  </a:lnTo>
                  <a:lnTo>
                    <a:pt x="0" y="237"/>
                  </a:lnTo>
                  <a:lnTo>
                    <a:pt x="126"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3" name="Freeform 571"/>
            <p:cNvSpPr>
              <a:spLocks/>
            </p:cNvSpPr>
            <p:nvPr/>
          </p:nvSpPr>
          <p:spPr bwMode="auto">
            <a:xfrm>
              <a:off x="11306175" y="4041775"/>
              <a:ext cx="311150" cy="420688"/>
            </a:xfrm>
            <a:custGeom>
              <a:avLst/>
              <a:gdLst>
                <a:gd name="T0" fmla="*/ 180 w 196"/>
                <a:gd name="T1" fmla="*/ 154 h 265"/>
                <a:gd name="T2" fmla="*/ 196 w 196"/>
                <a:gd name="T3" fmla="*/ 265 h 265"/>
                <a:gd name="T4" fmla="*/ 14 w 196"/>
                <a:gd name="T5" fmla="*/ 107 h 265"/>
                <a:gd name="T6" fmla="*/ 0 w 196"/>
                <a:gd name="T7" fmla="*/ 0 h 265"/>
                <a:gd name="T8" fmla="*/ 180 w 196"/>
                <a:gd name="T9" fmla="*/ 154 h 265"/>
              </a:gdLst>
              <a:ahLst/>
              <a:cxnLst>
                <a:cxn ang="0">
                  <a:pos x="T0" y="T1"/>
                </a:cxn>
                <a:cxn ang="0">
                  <a:pos x="T2" y="T3"/>
                </a:cxn>
                <a:cxn ang="0">
                  <a:pos x="T4" y="T5"/>
                </a:cxn>
                <a:cxn ang="0">
                  <a:pos x="T6" y="T7"/>
                </a:cxn>
                <a:cxn ang="0">
                  <a:pos x="T8" y="T9"/>
                </a:cxn>
              </a:cxnLst>
              <a:rect l="0" t="0" r="r" b="b"/>
              <a:pathLst>
                <a:path w="196" h="265">
                  <a:moveTo>
                    <a:pt x="180" y="154"/>
                  </a:moveTo>
                  <a:lnTo>
                    <a:pt x="196" y="265"/>
                  </a:lnTo>
                  <a:lnTo>
                    <a:pt x="14" y="107"/>
                  </a:lnTo>
                  <a:lnTo>
                    <a:pt x="0" y="0"/>
                  </a:lnTo>
                  <a:lnTo>
                    <a:pt x="180" y="15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4" name="Freeform 572"/>
            <p:cNvSpPr>
              <a:spLocks/>
            </p:cNvSpPr>
            <p:nvPr/>
          </p:nvSpPr>
          <p:spPr bwMode="auto">
            <a:xfrm>
              <a:off x="9912350" y="4541838"/>
              <a:ext cx="679450" cy="177800"/>
            </a:xfrm>
            <a:custGeom>
              <a:avLst/>
              <a:gdLst>
                <a:gd name="T0" fmla="*/ 381 w 428"/>
                <a:gd name="T1" fmla="*/ 7 h 112"/>
                <a:gd name="T2" fmla="*/ 428 w 428"/>
                <a:gd name="T3" fmla="*/ 112 h 112"/>
                <a:gd name="T4" fmla="*/ 16 w 428"/>
                <a:gd name="T5" fmla="*/ 102 h 112"/>
                <a:gd name="T6" fmla="*/ 0 w 428"/>
                <a:gd name="T7" fmla="*/ 0 h 112"/>
                <a:gd name="T8" fmla="*/ 381 w 428"/>
                <a:gd name="T9" fmla="*/ 7 h 112"/>
              </a:gdLst>
              <a:ahLst/>
              <a:cxnLst>
                <a:cxn ang="0">
                  <a:pos x="T0" y="T1"/>
                </a:cxn>
                <a:cxn ang="0">
                  <a:pos x="T2" y="T3"/>
                </a:cxn>
                <a:cxn ang="0">
                  <a:pos x="T4" y="T5"/>
                </a:cxn>
                <a:cxn ang="0">
                  <a:pos x="T6" y="T7"/>
                </a:cxn>
                <a:cxn ang="0">
                  <a:pos x="T8" y="T9"/>
                </a:cxn>
              </a:cxnLst>
              <a:rect l="0" t="0" r="r" b="b"/>
              <a:pathLst>
                <a:path w="428" h="112">
                  <a:moveTo>
                    <a:pt x="381" y="7"/>
                  </a:moveTo>
                  <a:lnTo>
                    <a:pt x="428" y="112"/>
                  </a:lnTo>
                  <a:lnTo>
                    <a:pt x="16" y="102"/>
                  </a:lnTo>
                  <a:lnTo>
                    <a:pt x="0" y="0"/>
                  </a:lnTo>
                  <a:lnTo>
                    <a:pt x="381" y="7"/>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5" name="Freeform 573"/>
            <p:cNvSpPr>
              <a:spLocks/>
            </p:cNvSpPr>
            <p:nvPr/>
          </p:nvSpPr>
          <p:spPr bwMode="auto">
            <a:xfrm>
              <a:off x="10517188" y="4187825"/>
              <a:ext cx="274637" cy="531813"/>
            </a:xfrm>
            <a:custGeom>
              <a:avLst/>
              <a:gdLst>
                <a:gd name="T0" fmla="*/ 128 w 173"/>
                <a:gd name="T1" fmla="*/ 0 h 335"/>
                <a:gd name="T2" fmla="*/ 173 w 173"/>
                <a:gd name="T3" fmla="*/ 98 h 335"/>
                <a:gd name="T4" fmla="*/ 47 w 173"/>
                <a:gd name="T5" fmla="*/ 335 h 335"/>
                <a:gd name="T6" fmla="*/ 0 w 173"/>
                <a:gd name="T7" fmla="*/ 230 h 335"/>
                <a:gd name="T8" fmla="*/ 128 w 173"/>
                <a:gd name="T9" fmla="*/ 0 h 335"/>
              </a:gdLst>
              <a:ahLst/>
              <a:cxnLst>
                <a:cxn ang="0">
                  <a:pos x="T0" y="T1"/>
                </a:cxn>
                <a:cxn ang="0">
                  <a:pos x="T2" y="T3"/>
                </a:cxn>
                <a:cxn ang="0">
                  <a:pos x="T4" y="T5"/>
                </a:cxn>
                <a:cxn ang="0">
                  <a:pos x="T6" y="T7"/>
                </a:cxn>
                <a:cxn ang="0">
                  <a:pos x="T8" y="T9"/>
                </a:cxn>
              </a:cxnLst>
              <a:rect l="0" t="0" r="r" b="b"/>
              <a:pathLst>
                <a:path w="173" h="335">
                  <a:moveTo>
                    <a:pt x="128" y="0"/>
                  </a:moveTo>
                  <a:lnTo>
                    <a:pt x="173" y="98"/>
                  </a:lnTo>
                  <a:lnTo>
                    <a:pt x="47" y="335"/>
                  </a:lnTo>
                  <a:lnTo>
                    <a:pt x="0" y="230"/>
                  </a:lnTo>
                  <a:lnTo>
                    <a:pt x="12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6" name="Freeform 574"/>
            <p:cNvSpPr>
              <a:spLocks/>
            </p:cNvSpPr>
            <p:nvPr/>
          </p:nvSpPr>
          <p:spPr bwMode="auto">
            <a:xfrm>
              <a:off x="12458700" y="1520825"/>
              <a:ext cx="2295525" cy="1169988"/>
            </a:xfrm>
            <a:custGeom>
              <a:avLst/>
              <a:gdLst>
                <a:gd name="T0" fmla="*/ 1181 w 1446"/>
                <a:gd name="T1" fmla="*/ 223 h 737"/>
                <a:gd name="T2" fmla="*/ 1415 w 1446"/>
                <a:gd name="T3" fmla="*/ 228 h 737"/>
                <a:gd name="T4" fmla="*/ 1446 w 1446"/>
                <a:gd name="T5" fmla="*/ 375 h 737"/>
                <a:gd name="T6" fmla="*/ 1207 w 1446"/>
                <a:gd name="T7" fmla="*/ 403 h 737"/>
                <a:gd name="T8" fmla="*/ 1120 w 1446"/>
                <a:gd name="T9" fmla="*/ 500 h 737"/>
                <a:gd name="T10" fmla="*/ 1231 w 1446"/>
                <a:gd name="T11" fmla="*/ 624 h 737"/>
                <a:gd name="T12" fmla="*/ 966 w 1446"/>
                <a:gd name="T13" fmla="*/ 721 h 737"/>
                <a:gd name="T14" fmla="*/ 803 w 1446"/>
                <a:gd name="T15" fmla="*/ 614 h 737"/>
                <a:gd name="T16" fmla="*/ 601 w 1446"/>
                <a:gd name="T17" fmla="*/ 621 h 737"/>
                <a:gd name="T18" fmla="*/ 445 w 1446"/>
                <a:gd name="T19" fmla="*/ 737 h 737"/>
                <a:gd name="T20" fmla="*/ 197 w 1446"/>
                <a:gd name="T21" fmla="*/ 659 h 737"/>
                <a:gd name="T22" fmla="*/ 298 w 1446"/>
                <a:gd name="T23" fmla="*/ 534 h 737"/>
                <a:gd name="T24" fmla="*/ 216 w 1446"/>
                <a:gd name="T25" fmla="*/ 448 h 737"/>
                <a:gd name="T26" fmla="*/ 0 w 1446"/>
                <a:gd name="T27" fmla="*/ 441 h 737"/>
                <a:gd name="T28" fmla="*/ 26 w 1446"/>
                <a:gd name="T29" fmla="*/ 299 h 737"/>
                <a:gd name="T30" fmla="*/ 239 w 1446"/>
                <a:gd name="T31" fmla="*/ 273 h 737"/>
                <a:gd name="T32" fmla="*/ 334 w 1446"/>
                <a:gd name="T33" fmla="*/ 190 h 737"/>
                <a:gd name="T34" fmla="*/ 270 w 1446"/>
                <a:gd name="T35" fmla="*/ 100 h 737"/>
                <a:gd name="T36" fmla="*/ 490 w 1446"/>
                <a:gd name="T37" fmla="*/ 27 h 737"/>
                <a:gd name="T38" fmla="*/ 613 w 1446"/>
                <a:gd name="T39" fmla="*/ 98 h 737"/>
                <a:gd name="T40" fmla="*/ 788 w 1446"/>
                <a:gd name="T41" fmla="*/ 88 h 737"/>
                <a:gd name="T42" fmla="*/ 914 w 1446"/>
                <a:gd name="T43" fmla="*/ 0 h 737"/>
                <a:gd name="T44" fmla="*/ 1148 w 1446"/>
                <a:gd name="T45" fmla="*/ 48 h 737"/>
                <a:gd name="T46" fmla="*/ 1077 w 1446"/>
                <a:gd name="T47" fmla="*/ 150 h 737"/>
                <a:gd name="T48" fmla="*/ 1181 w 1446"/>
                <a:gd name="T49" fmla="*/ 22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6" h="737">
                  <a:moveTo>
                    <a:pt x="1181" y="223"/>
                  </a:moveTo>
                  <a:lnTo>
                    <a:pt x="1415" y="228"/>
                  </a:lnTo>
                  <a:lnTo>
                    <a:pt x="1446" y="375"/>
                  </a:lnTo>
                  <a:lnTo>
                    <a:pt x="1207" y="403"/>
                  </a:lnTo>
                  <a:lnTo>
                    <a:pt x="1120" y="500"/>
                  </a:lnTo>
                  <a:lnTo>
                    <a:pt x="1231" y="624"/>
                  </a:lnTo>
                  <a:lnTo>
                    <a:pt x="966" y="721"/>
                  </a:lnTo>
                  <a:lnTo>
                    <a:pt x="803" y="614"/>
                  </a:lnTo>
                  <a:lnTo>
                    <a:pt x="601" y="621"/>
                  </a:lnTo>
                  <a:lnTo>
                    <a:pt x="445" y="737"/>
                  </a:lnTo>
                  <a:lnTo>
                    <a:pt x="197" y="659"/>
                  </a:lnTo>
                  <a:lnTo>
                    <a:pt x="298" y="534"/>
                  </a:lnTo>
                  <a:lnTo>
                    <a:pt x="216" y="448"/>
                  </a:lnTo>
                  <a:lnTo>
                    <a:pt x="0" y="441"/>
                  </a:lnTo>
                  <a:lnTo>
                    <a:pt x="26" y="299"/>
                  </a:lnTo>
                  <a:lnTo>
                    <a:pt x="239" y="273"/>
                  </a:lnTo>
                  <a:lnTo>
                    <a:pt x="334" y="190"/>
                  </a:lnTo>
                  <a:lnTo>
                    <a:pt x="270" y="100"/>
                  </a:lnTo>
                  <a:lnTo>
                    <a:pt x="490" y="27"/>
                  </a:lnTo>
                  <a:lnTo>
                    <a:pt x="613" y="98"/>
                  </a:lnTo>
                  <a:lnTo>
                    <a:pt x="788" y="88"/>
                  </a:lnTo>
                  <a:lnTo>
                    <a:pt x="914" y="0"/>
                  </a:lnTo>
                  <a:lnTo>
                    <a:pt x="1148" y="48"/>
                  </a:lnTo>
                  <a:lnTo>
                    <a:pt x="1077" y="150"/>
                  </a:lnTo>
                  <a:lnTo>
                    <a:pt x="1181" y="223"/>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7" name="Freeform 575"/>
            <p:cNvSpPr>
              <a:spLocks/>
            </p:cNvSpPr>
            <p:nvPr/>
          </p:nvSpPr>
          <p:spPr bwMode="auto">
            <a:xfrm>
              <a:off x="8856663" y="1951038"/>
              <a:ext cx="4022725" cy="2601913"/>
            </a:xfrm>
            <a:custGeom>
              <a:avLst/>
              <a:gdLst>
                <a:gd name="T0" fmla="*/ 2265 w 2534"/>
                <a:gd name="T1" fmla="*/ 433 h 1639"/>
                <a:gd name="T2" fmla="*/ 2288 w 2534"/>
                <a:gd name="T3" fmla="*/ 620 h 1639"/>
                <a:gd name="T4" fmla="*/ 2534 w 2534"/>
                <a:gd name="T5" fmla="*/ 668 h 1639"/>
                <a:gd name="T6" fmla="*/ 2447 w 2534"/>
                <a:gd name="T7" fmla="*/ 895 h 1639"/>
                <a:gd name="T8" fmla="*/ 2165 w 2534"/>
                <a:gd name="T9" fmla="*/ 893 h 1639"/>
                <a:gd name="T10" fmla="*/ 1950 w 2534"/>
                <a:gd name="T11" fmla="*/ 1104 h 1639"/>
                <a:gd name="T12" fmla="*/ 2066 w 2534"/>
                <a:gd name="T13" fmla="*/ 1284 h 1639"/>
                <a:gd name="T14" fmla="*/ 1723 w 2534"/>
                <a:gd name="T15" fmla="*/ 1471 h 1639"/>
                <a:gd name="T16" fmla="*/ 1543 w 2534"/>
                <a:gd name="T17" fmla="*/ 1317 h 1639"/>
                <a:gd name="T18" fmla="*/ 1174 w 2534"/>
                <a:gd name="T19" fmla="*/ 1409 h 1639"/>
                <a:gd name="T20" fmla="*/ 1046 w 2534"/>
                <a:gd name="T21" fmla="*/ 1639 h 1639"/>
                <a:gd name="T22" fmla="*/ 665 w 2534"/>
                <a:gd name="T23" fmla="*/ 1632 h 1639"/>
                <a:gd name="T24" fmla="*/ 729 w 2534"/>
                <a:gd name="T25" fmla="*/ 1405 h 1639"/>
                <a:gd name="T26" fmla="*/ 461 w 2534"/>
                <a:gd name="T27" fmla="*/ 1312 h 1639"/>
                <a:gd name="T28" fmla="*/ 187 w 2534"/>
                <a:gd name="T29" fmla="*/ 1452 h 1639"/>
                <a:gd name="T30" fmla="*/ 33 w 2534"/>
                <a:gd name="T31" fmla="*/ 1274 h 1639"/>
                <a:gd name="T32" fmla="*/ 265 w 2534"/>
                <a:gd name="T33" fmla="*/ 1111 h 1639"/>
                <a:gd name="T34" fmla="*/ 234 w 2534"/>
                <a:gd name="T35" fmla="*/ 921 h 1639"/>
                <a:gd name="T36" fmla="*/ 0 w 2534"/>
                <a:gd name="T37" fmla="*/ 928 h 1639"/>
                <a:gd name="T38" fmla="*/ 92 w 2534"/>
                <a:gd name="T39" fmla="*/ 722 h 1639"/>
                <a:gd name="T40" fmla="*/ 331 w 2534"/>
                <a:gd name="T41" fmla="*/ 670 h 1639"/>
                <a:gd name="T42" fmla="*/ 490 w 2534"/>
                <a:gd name="T43" fmla="*/ 492 h 1639"/>
                <a:gd name="T44" fmla="*/ 381 w 2534"/>
                <a:gd name="T45" fmla="*/ 414 h 1639"/>
                <a:gd name="T46" fmla="*/ 606 w 2534"/>
                <a:gd name="T47" fmla="*/ 267 h 1639"/>
                <a:gd name="T48" fmla="*/ 767 w 2534"/>
                <a:gd name="T49" fmla="*/ 305 h 1639"/>
                <a:gd name="T50" fmla="*/ 1020 w 2534"/>
                <a:gd name="T51" fmla="*/ 199 h 1639"/>
                <a:gd name="T52" fmla="*/ 1039 w 2534"/>
                <a:gd name="T53" fmla="*/ 85 h 1639"/>
                <a:gd name="T54" fmla="*/ 1309 w 2534"/>
                <a:gd name="T55" fmla="*/ 23 h 1639"/>
                <a:gd name="T56" fmla="*/ 1358 w 2534"/>
                <a:gd name="T57" fmla="*/ 118 h 1639"/>
                <a:gd name="T58" fmla="*/ 1621 w 2534"/>
                <a:gd name="T59" fmla="*/ 106 h 1639"/>
                <a:gd name="T60" fmla="*/ 1756 w 2534"/>
                <a:gd name="T61" fmla="*/ 0 h 1639"/>
                <a:gd name="T62" fmla="*/ 2002 w 2534"/>
                <a:gd name="T63" fmla="*/ 35 h 1639"/>
                <a:gd name="T64" fmla="*/ 1921 w 2534"/>
                <a:gd name="T65" fmla="*/ 156 h 1639"/>
                <a:gd name="T66" fmla="*/ 2113 w 2534"/>
                <a:gd name="T67" fmla="*/ 248 h 1639"/>
                <a:gd name="T68" fmla="*/ 2340 w 2534"/>
                <a:gd name="T69" fmla="*/ 189 h 1639"/>
                <a:gd name="T70" fmla="*/ 2475 w 2534"/>
                <a:gd name="T71" fmla="*/ 336 h 1639"/>
                <a:gd name="T72" fmla="*/ 2265 w 2534"/>
                <a:gd name="T73" fmla="*/ 433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4" h="1639">
                  <a:moveTo>
                    <a:pt x="2265" y="433"/>
                  </a:moveTo>
                  <a:lnTo>
                    <a:pt x="2288" y="620"/>
                  </a:lnTo>
                  <a:lnTo>
                    <a:pt x="2534" y="668"/>
                  </a:lnTo>
                  <a:lnTo>
                    <a:pt x="2447" y="895"/>
                  </a:lnTo>
                  <a:lnTo>
                    <a:pt x="2165" y="893"/>
                  </a:lnTo>
                  <a:lnTo>
                    <a:pt x="1950" y="1104"/>
                  </a:lnTo>
                  <a:lnTo>
                    <a:pt x="2066" y="1284"/>
                  </a:lnTo>
                  <a:lnTo>
                    <a:pt x="1723" y="1471"/>
                  </a:lnTo>
                  <a:lnTo>
                    <a:pt x="1543" y="1317"/>
                  </a:lnTo>
                  <a:lnTo>
                    <a:pt x="1174" y="1409"/>
                  </a:lnTo>
                  <a:lnTo>
                    <a:pt x="1046" y="1639"/>
                  </a:lnTo>
                  <a:lnTo>
                    <a:pt x="665" y="1632"/>
                  </a:lnTo>
                  <a:lnTo>
                    <a:pt x="729" y="1405"/>
                  </a:lnTo>
                  <a:lnTo>
                    <a:pt x="461" y="1312"/>
                  </a:lnTo>
                  <a:lnTo>
                    <a:pt x="187" y="1452"/>
                  </a:lnTo>
                  <a:lnTo>
                    <a:pt x="33" y="1274"/>
                  </a:lnTo>
                  <a:lnTo>
                    <a:pt x="265" y="1111"/>
                  </a:lnTo>
                  <a:lnTo>
                    <a:pt x="234" y="921"/>
                  </a:lnTo>
                  <a:lnTo>
                    <a:pt x="0" y="928"/>
                  </a:lnTo>
                  <a:lnTo>
                    <a:pt x="92" y="722"/>
                  </a:lnTo>
                  <a:lnTo>
                    <a:pt x="331" y="670"/>
                  </a:lnTo>
                  <a:lnTo>
                    <a:pt x="490" y="492"/>
                  </a:lnTo>
                  <a:lnTo>
                    <a:pt x="381" y="414"/>
                  </a:lnTo>
                  <a:lnTo>
                    <a:pt x="606" y="267"/>
                  </a:lnTo>
                  <a:lnTo>
                    <a:pt x="767" y="305"/>
                  </a:lnTo>
                  <a:lnTo>
                    <a:pt x="1020" y="199"/>
                  </a:lnTo>
                  <a:lnTo>
                    <a:pt x="1039" y="85"/>
                  </a:lnTo>
                  <a:lnTo>
                    <a:pt x="1309" y="23"/>
                  </a:lnTo>
                  <a:lnTo>
                    <a:pt x="1358" y="118"/>
                  </a:lnTo>
                  <a:lnTo>
                    <a:pt x="1621" y="106"/>
                  </a:lnTo>
                  <a:lnTo>
                    <a:pt x="1756" y="0"/>
                  </a:lnTo>
                  <a:lnTo>
                    <a:pt x="2002" y="35"/>
                  </a:lnTo>
                  <a:lnTo>
                    <a:pt x="1921" y="156"/>
                  </a:lnTo>
                  <a:lnTo>
                    <a:pt x="2113" y="248"/>
                  </a:lnTo>
                  <a:lnTo>
                    <a:pt x="2340" y="189"/>
                  </a:lnTo>
                  <a:lnTo>
                    <a:pt x="2475" y="336"/>
                  </a:lnTo>
                  <a:lnTo>
                    <a:pt x="2265" y="433"/>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8" name="Freeform 576"/>
            <p:cNvSpPr>
              <a:spLocks/>
            </p:cNvSpPr>
            <p:nvPr/>
          </p:nvSpPr>
          <p:spPr bwMode="auto">
            <a:xfrm>
              <a:off x="13101638" y="1808163"/>
              <a:ext cx="946150" cy="511175"/>
            </a:xfrm>
            <a:custGeom>
              <a:avLst/>
              <a:gdLst>
                <a:gd name="T0" fmla="*/ 250 w 252"/>
                <a:gd name="T1" fmla="*/ 59 h 136"/>
                <a:gd name="T2" fmla="*/ 131 w 252"/>
                <a:gd name="T3" fmla="*/ 132 h 136"/>
                <a:gd name="T4" fmla="*/ 3 w 252"/>
                <a:gd name="T5" fmla="*/ 77 h 136"/>
                <a:gd name="T6" fmla="*/ 122 w 252"/>
                <a:gd name="T7" fmla="*/ 5 h 136"/>
                <a:gd name="T8" fmla="*/ 250 w 252"/>
                <a:gd name="T9" fmla="*/ 59 h 136"/>
              </a:gdLst>
              <a:ahLst/>
              <a:cxnLst>
                <a:cxn ang="0">
                  <a:pos x="T0" y="T1"/>
                </a:cxn>
                <a:cxn ang="0">
                  <a:pos x="T2" y="T3"/>
                </a:cxn>
                <a:cxn ang="0">
                  <a:pos x="T4" y="T5"/>
                </a:cxn>
                <a:cxn ang="0">
                  <a:pos x="T6" y="T7"/>
                </a:cxn>
                <a:cxn ang="0">
                  <a:pos x="T8" y="T9"/>
                </a:cxn>
              </a:cxnLst>
              <a:rect l="0" t="0" r="r" b="b"/>
              <a:pathLst>
                <a:path w="252" h="136">
                  <a:moveTo>
                    <a:pt x="250" y="59"/>
                  </a:moveTo>
                  <a:cubicBezTo>
                    <a:pt x="252" y="94"/>
                    <a:pt x="199" y="127"/>
                    <a:pt x="131" y="132"/>
                  </a:cubicBezTo>
                  <a:cubicBezTo>
                    <a:pt x="62" y="136"/>
                    <a:pt x="5" y="112"/>
                    <a:pt x="3" y="77"/>
                  </a:cubicBezTo>
                  <a:cubicBezTo>
                    <a:pt x="0" y="42"/>
                    <a:pt x="53" y="10"/>
                    <a:pt x="122" y="5"/>
                  </a:cubicBezTo>
                  <a:cubicBezTo>
                    <a:pt x="190" y="0"/>
                    <a:pt x="247" y="24"/>
                    <a:pt x="250" y="59"/>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69" name="Freeform 577"/>
            <p:cNvSpPr>
              <a:spLocks/>
            </p:cNvSpPr>
            <p:nvPr/>
          </p:nvSpPr>
          <p:spPr bwMode="auto">
            <a:xfrm>
              <a:off x="13217525" y="1924050"/>
              <a:ext cx="725487" cy="390525"/>
            </a:xfrm>
            <a:custGeom>
              <a:avLst/>
              <a:gdLst>
                <a:gd name="T0" fmla="*/ 191 w 193"/>
                <a:gd name="T1" fmla="*/ 45 h 104"/>
                <a:gd name="T2" fmla="*/ 100 w 193"/>
                <a:gd name="T3" fmla="*/ 101 h 104"/>
                <a:gd name="T4" fmla="*/ 2 w 193"/>
                <a:gd name="T5" fmla="*/ 59 h 104"/>
                <a:gd name="T6" fmla="*/ 93 w 193"/>
                <a:gd name="T7" fmla="*/ 4 h 104"/>
                <a:gd name="T8" fmla="*/ 191 w 193"/>
                <a:gd name="T9" fmla="*/ 45 h 104"/>
              </a:gdLst>
              <a:ahLst/>
              <a:cxnLst>
                <a:cxn ang="0">
                  <a:pos x="T0" y="T1"/>
                </a:cxn>
                <a:cxn ang="0">
                  <a:pos x="T2" y="T3"/>
                </a:cxn>
                <a:cxn ang="0">
                  <a:pos x="T4" y="T5"/>
                </a:cxn>
                <a:cxn ang="0">
                  <a:pos x="T6" y="T7"/>
                </a:cxn>
                <a:cxn ang="0">
                  <a:pos x="T8" y="T9"/>
                </a:cxn>
              </a:cxnLst>
              <a:rect l="0" t="0" r="r" b="b"/>
              <a:pathLst>
                <a:path w="193" h="104">
                  <a:moveTo>
                    <a:pt x="191" y="45"/>
                  </a:moveTo>
                  <a:cubicBezTo>
                    <a:pt x="193" y="72"/>
                    <a:pt x="152" y="97"/>
                    <a:pt x="100" y="101"/>
                  </a:cubicBezTo>
                  <a:cubicBezTo>
                    <a:pt x="47" y="104"/>
                    <a:pt x="3" y="86"/>
                    <a:pt x="2" y="59"/>
                  </a:cubicBezTo>
                  <a:cubicBezTo>
                    <a:pt x="0" y="32"/>
                    <a:pt x="40" y="7"/>
                    <a:pt x="93" y="4"/>
                  </a:cubicBezTo>
                  <a:cubicBezTo>
                    <a:pt x="145" y="0"/>
                    <a:pt x="189" y="19"/>
                    <a:pt x="191" y="45"/>
                  </a:cubicBez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0" name="Freeform 578"/>
            <p:cNvSpPr>
              <a:spLocks/>
            </p:cNvSpPr>
            <p:nvPr/>
          </p:nvSpPr>
          <p:spPr bwMode="auto">
            <a:xfrm>
              <a:off x="9728200" y="2311400"/>
              <a:ext cx="2235200" cy="1504950"/>
            </a:xfrm>
            <a:custGeom>
              <a:avLst/>
              <a:gdLst>
                <a:gd name="T0" fmla="*/ 570 w 595"/>
                <a:gd name="T1" fmla="*/ 121 h 400"/>
                <a:gd name="T2" fmla="*/ 343 w 595"/>
                <a:gd name="T3" fmla="*/ 357 h 400"/>
                <a:gd name="T4" fmla="*/ 25 w 595"/>
                <a:gd name="T5" fmla="*/ 279 h 400"/>
                <a:gd name="T6" fmla="*/ 252 w 595"/>
                <a:gd name="T7" fmla="*/ 44 h 400"/>
                <a:gd name="T8" fmla="*/ 570 w 595"/>
                <a:gd name="T9" fmla="*/ 121 h 400"/>
              </a:gdLst>
              <a:ahLst/>
              <a:cxnLst>
                <a:cxn ang="0">
                  <a:pos x="T0" y="T1"/>
                </a:cxn>
                <a:cxn ang="0">
                  <a:pos x="T2" y="T3"/>
                </a:cxn>
                <a:cxn ang="0">
                  <a:pos x="T4" y="T5"/>
                </a:cxn>
                <a:cxn ang="0">
                  <a:pos x="T6" y="T7"/>
                </a:cxn>
                <a:cxn ang="0">
                  <a:pos x="T8" y="T9"/>
                </a:cxn>
              </a:cxnLst>
              <a:rect l="0" t="0" r="r" b="b"/>
              <a:pathLst>
                <a:path w="595" h="400">
                  <a:moveTo>
                    <a:pt x="570" y="121"/>
                  </a:moveTo>
                  <a:cubicBezTo>
                    <a:pt x="595" y="207"/>
                    <a:pt x="493" y="313"/>
                    <a:pt x="343" y="357"/>
                  </a:cubicBezTo>
                  <a:cubicBezTo>
                    <a:pt x="193" y="400"/>
                    <a:pt x="51" y="366"/>
                    <a:pt x="25" y="279"/>
                  </a:cubicBezTo>
                  <a:cubicBezTo>
                    <a:pt x="0" y="193"/>
                    <a:pt x="102" y="88"/>
                    <a:pt x="252" y="44"/>
                  </a:cubicBezTo>
                  <a:cubicBezTo>
                    <a:pt x="402" y="0"/>
                    <a:pt x="544" y="35"/>
                    <a:pt x="570" y="121"/>
                  </a:cubicBez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1" name="Freeform 579"/>
            <p:cNvSpPr>
              <a:spLocks/>
            </p:cNvSpPr>
            <p:nvPr/>
          </p:nvSpPr>
          <p:spPr bwMode="auto">
            <a:xfrm>
              <a:off x="9937750" y="2530475"/>
              <a:ext cx="1871662" cy="1258888"/>
            </a:xfrm>
            <a:custGeom>
              <a:avLst/>
              <a:gdLst>
                <a:gd name="T0" fmla="*/ 477 w 498"/>
                <a:gd name="T1" fmla="*/ 102 h 335"/>
                <a:gd name="T2" fmla="*/ 287 w 498"/>
                <a:gd name="T3" fmla="*/ 299 h 335"/>
                <a:gd name="T4" fmla="*/ 21 w 498"/>
                <a:gd name="T5" fmla="*/ 234 h 335"/>
                <a:gd name="T6" fmla="*/ 211 w 498"/>
                <a:gd name="T7" fmla="*/ 37 h 335"/>
                <a:gd name="T8" fmla="*/ 477 w 498"/>
                <a:gd name="T9" fmla="*/ 102 h 335"/>
              </a:gdLst>
              <a:ahLst/>
              <a:cxnLst>
                <a:cxn ang="0">
                  <a:pos x="T0" y="T1"/>
                </a:cxn>
                <a:cxn ang="0">
                  <a:pos x="T2" y="T3"/>
                </a:cxn>
                <a:cxn ang="0">
                  <a:pos x="T4" y="T5"/>
                </a:cxn>
                <a:cxn ang="0">
                  <a:pos x="T6" y="T7"/>
                </a:cxn>
                <a:cxn ang="0">
                  <a:pos x="T8" y="T9"/>
                </a:cxn>
              </a:cxnLst>
              <a:rect l="0" t="0" r="r" b="b"/>
              <a:pathLst>
                <a:path w="498" h="335">
                  <a:moveTo>
                    <a:pt x="477" y="102"/>
                  </a:moveTo>
                  <a:cubicBezTo>
                    <a:pt x="498" y="174"/>
                    <a:pt x="413" y="262"/>
                    <a:pt x="287" y="299"/>
                  </a:cubicBezTo>
                  <a:cubicBezTo>
                    <a:pt x="161" y="335"/>
                    <a:pt x="42" y="306"/>
                    <a:pt x="21" y="234"/>
                  </a:cubicBezTo>
                  <a:cubicBezTo>
                    <a:pt x="0" y="162"/>
                    <a:pt x="85" y="74"/>
                    <a:pt x="211" y="37"/>
                  </a:cubicBezTo>
                  <a:cubicBezTo>
                    <a:pt x="337" y="0"/>
                    <a:pt x="456" y="29"/>
                    <a:pt x="477" y="102"/>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2" name="Freeform 580"/>
            <p:cNvSpPr>
              <a:spLocks/>
            </p:cNvSpPr>
            <p:nvPr/>
          </p:nvSpPr>
          <p:spPr bwMode="auto">
            <a:xfrm>
              <a:off x="10134600" y="2635250"/>
              <a:ext cx="1493837" cy="1004888"/>
            </a:xfrm>
            <a:custGeom>
              <a:avLst/>
              <a:gdLst>
                <a:gd name="T0" fmla="*/ 382 w 398"/>
                <a:gd name="T1" fmla="*/ 80 h 267"/>
                <a:gd name="T2" fmla="*/ 230 w 398"/>
                <a:gd name="T3" fmla="*/ 238 h 267"/>
                <a:gd name="T4" fmla="*/ 17 w 398"/>
                <a:gd name="T5" fmla="*/ 187 h 267"/>
                <a:gd name="T6" fmla="*/ 169 w 398"/>
                <a:gd name="T7" fmla="*/ 30 h 267"/>
                <a:gd name="T8" fmla="*/ 382 w 398"/>
                <a:gd name="T9" fmla="*/ 80 h 267"/>
              </a:gdLst>
              <a:ahLst/>
              <a:cxnLst>
                <a:cxn ang="0">
                  <a:pos x="T0" y="T1"/>
                </a:cxn>
                <a:cxn ang="0">
                  <a:pos x="T2" y="T3"/>
                </a:cxn>
                <a:cxn ang="0">
                  <a:pos x="T4" y="T5"/>
                </a:cxn>
                <a:cxn ang="0">
                  <a:pos x="T6" y="T7"/>
                </a:cxn>
                <a:cxn ang="0">
                  <a:pos x="T8" y="T9"/>
                </a:cxn>
              </a:cxnLst>
              <a:rect l="0" t="0" r="r" b="b"/>
              <a:pathLst>
                <a:path w="398" h="267">
                  <a:moveTo>
                    <a:pt x="382" y="80"/>
                  </a:moveTo>
                  <a:cubicBezTo>
                    <a:pt x="398" y="138"/>
                    <a:pt x="330" y="208"/>
                    <a:pt x="230" y="238"/>
                  </a:cubicBezTo>
                  <a:cubicBezTo>
                    <a:pt x="129" y="267"/>
                    <a:pt x="33" y="245"/>
                    <a:pt x="17" y="187"/>
                  </a:cubicBezTo>
                  <a:cubicBezTo>
                    <a:pt x="0" y="130"/>
                    <a:pt x="68" y="59"/>
                    <a:pt x="169" y="30"/>
                  </a:cubicBezTo>
                  <a:cubicBezTo>
                    <a:pt x="269" y="0"/>
                    <a:pt x="365" y="23"/>
                    <a:pt x="382" y="80"/>
                  </a:cubicBez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3" name="Freeform 581"/>
            <p:cNvSpPr>
              <a:spLocks/>
            </p:cNvSpPr>
            <p:nvPr/>
          </p:nvSpPr>
          <p:spPr bwMode="auto">
            <a:xfrm>
              <a:off x="10329863" y="2668588"/>
              <a:ext cx="1025525" cy="688975"/>
            </a:xfrm>
            <a:custGeom>
              <a:avLst/>
              <a:gdLst>
                <a:gd name="T0" fmla="*/ 262 w 273"/>
                <a:gd name="T1" fmla="*/ 55 h 183"/>
                <a:gd name="T2" fmla="*/ 157 w 273"/>
                <a:gd name="T3" fmla="*/ 163 h 183"/>
                <a:gd name="T4" fmla="*/ 11 w 273"/>
                <a:gd name="T5" fmla="*/ 128 h 183"/>
                <a:gd name="T6" fmla="*/ 116 w 273"/>
                <a:gd name="T7" fmla="*/ 20 h 183"/>
                <a:gd name="T8" fmla="*/ 262 w 273"/>
                <a:gd name="T9" fmla="*/ 55 h 183"/>
              </a:gdLst>
              <a:ahLst/>
              <a:cxnLst>
                <a:cxn ang="0">
                  <a:pos x="T0" y="T1"/>
                </a:cxn>
                <a:cxn ang="0">
                  <a:pos x="T2" y="T3"/>
                </a:cxn>
                <a:cxn ang="0">
                  <a:pos x="T4" y="T5"/>
                </a:cxn>
                <a:cxn ang="0">
                  <a:pos x="T6" y="T7"/>
                </a:cxn>
                <a:cxn ang="0">
                  <a:pos x="T8" y="T9"/>
                </a:cxn>
              </a:cxnLst>
              <a:rect l="0" t="0" r="r" b="b"/>
              <a:pathLst>
                <a:path w="273" h="183">
                  <a:moveTo>
                    <a:pt x="262" y="55"/>
                  </a:moveTo>
                  <a:cubicBezTo>
                    <a:pt x="273" y="95"/>
                    <a:pt x="227" y="143"/>
                    <a:pt x="157" y="163"/>
                  </a:cubicBezTo>
                  <a:cubicBezTo>
                    <a:pt x="88" y="183"/>
                    <a:pt x="23" y="168"/>
                    <a:pt x="11" y="128"/>
                  </a:cubicBezTo>
                  <a:cubicBezTo>
                    <a:pt x="0" y="89"/>
                    <a:pt x="47" y="41"/>
                    <a:pt x="116" y="20"/>
                  </a:cubicBezTo>
                  <a:cubicBezTo>
                    <a:pt x="185" y="0"/>
                    <a:pt x="250" y="16"/>
                    <a:pt x="262" y="55"/>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4" name="Freeform 582"/>
            <p:cNvSpPr>
              <a:spLocks/>
            </p:cNvSpPr>
            <p:nvPr/>
          </p:nvSpPr>
          <p:spPr bwMode="auto">
            <a:xfrm>
              <a:off x="10633075" y="2876550"/>
              <a:ext cx="417512" cy="277813"/>
            </a:xfrm>
            <a:custGeom>
              <a:avLst/>
              <a:gdLst>
                <a:gd name="T0" fmla="*/ 106 w 111"/>
                <a:gd name="T1" fmla="*/ 22 h 74"/>
                <a:gd name="T2" fmla="*/ 64 w 111"/>
                <a:gd name="T3" fmla="*/ 66 h 74"/>
                <a:gd name="T4" fmla="*/ 5 w 111"/>
                <a:gd name="T5" fmla="*/ 52 h 74"/>
                <a:gd name="T6" fmla="*/ 47 w 111"/>
                <a:gd name="T7" fmla="*/ 8 h 74"/>
                <a:gd name="T8" fmla="*/ 106 w 111"/>
                <a:gd name="T9" fmla="*/ 22 h 74"/>
              </a:gdLst>
              <a:ahLst/>
              <a:cxnLst>
                <a:cxn ang="0">
                  <a:pos x="T0" y="T1"/>
                </a:cxn>
                <a:cxn ang="0">
                  <a:pos x="T2" y="T3"/>
                </a:cxn>
                <a:cxn ang="0">
                  <a:pos x="T4" y="T5"/>
                </a:cxn>
                <a:cxn ang="0">
                  <a:pos x="T6" y="T7"/>
                </a:cxn>
                <a:cxn ang="0">
                  <a:pos x="T8" y="T9"/>
                </a:cxn>
              </a:cxnLst>
              <a:rect l="0" t="0" r="r" b="b"/>
              <a:pathLst>
                <a:path w="111" h="74">
                  <a:moveTo>
                    <a:pt x="106" y="22"/>
                  </a:moveTo>
                  <a:cubicBezTo>
                    <a:pt x="111" y="38"/>
                    <a:pt x="92" y="57"/>
                    <a:pt x="64" y="66"/>
                  </a:cubicBezTo>
                  <a:cubicBezTo>
                    <a:pt x="36" y="74"/>
                    <a:pt x="10" y="67"/>
                    <a:pt x="5" y="52"/>
                  </a:cubicBezTo>
                  <a:cubicBezTo>
                    <a:pt x="0" y="36"/>
                    <a:pt x="19" y="16"/>
                    <a:pt x="47" y="8"/>
                  </a:cubicBezTo>
                  <a:cubicBezTo>
                    <a:pt x="75" y="0"/>
                    <a:pt x="101" y="6"/>
                    <a:pt x="106" y="22"/>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5" name="Freeform 583"/>
            <p:cNvSpPr>
              <a:spLocks/>
            </p:cNvSpPr>
            <p:nvPr/>
          </p:nvSpPr>
          <p:spPr bwMode="auto">
            <a:xfrm>
              <a:off x="13349288" y="1938338"/>
              <a:ext cx="439737" cy="238125"/>
            </a:xfrm>
            <a:custGeom>
              <a:avLst/>
              <a:gdLst>
                <a:gd name="T0" fmla="*/ 116 w 117"/>
                <a:gd name="T1" fmla="*/ 27 h 63"/>
                <a:gd name="T2" fmla="*/ 61 w 117"/>
                <a:gd name="T3" fmla="*/ 61 h 63"/>
                <a:gd name="T4" fmla="*/ 1 w 117"/>
                <a:gd name="T5" fmla="*/ 35 h 63"/>
                <a:gd name="T6" fmla="*/ 56 w 117"/>
                <a:gd name="T7" fmla="*/ 2 h 63"/>
                <a:gd name="T8" fmla="*/ 116 w 117"/>
                <a:gd name="T9" fmla="*/ 27 h 63"/>
              </a:gdLst>
              <a:ahLst/>
              <a:cxnLst>
                <a:cxn ang="0">
                  <a:pos x="T0" y="T1"/>
                </a:cxn>
                <a:cxn ang="0">
                  <a:pos x="T2" y="T3"/>
                </a:cxn>
                <a:cxn ang="0">
                  <a:pos x="T4" y="T5"/>
                </a:cxn>
                <a:cxn ang="0">
                  <a:pos x="T6" y="T7"/>
                </a:cxn>
                <a:cxn ang="0">
                  <a:pos x="T8" y="T9"/>
                </a:cxn>
              </a:cxnLst>
              <a:rect l="0" t="0" r="r" b="b"/>
              <a:pathLst>
                <a:path w="117" h="63">
                  <a:moveTo>
                    <a:pt x="116" y="27"/>
                  </a:moveTo>
                  <a:cubicBezTo>
                    <a:pt x="117" y="43"/>
                    <a:pt x="92" y="58"/>
                    <a:pt x="61" y="61"/>
                  </a:cubicBezTo>
                  <a:cubicBezTo>
                    <a:pt x="29" y="63"/>
                    <a:pt x="2" y="52"/>
                    <a:pt x="1" y="35"/>
                  </a:cubicBezTo>
                  <a:cubicBezTo>
                    <a:pt x="0" y="19"/>
                    <a:pt x="25" y="4"/>
                    <a:pt x="56" y="2"/>
                  </a:cubicBezTo>
                  <a:cubicBezTo>
                    <a:pt x="88" y="0"/>
                    <a:pt x="115" y="11"/>
                    <a:pt x="116" y="27"/>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6" name="Freeform 584"/>
            <p:cNvSpPr>
              <a:spLocks/>
            </p:cNvSpPr>
            <p:nvPr/>
          </p:nvSpPr>
          <p:spPr bwMode="auto">
            <a:xfrm>
              <a:off x="13481050" y="2006600"/>
              <a:ext cx="176212" cy="98425"/>
            </a:xfrm>
            <a:custGeom>
              <a:avLst/>
              <a:gdLst>
                <a:gd name="T0" fmla="*/ 47 w 47"/>
                <a:gd name="T1" fmla="*/ 12 h 26"/>
                <a:gd name="T2" fmla="*/ 24 w 47"/>
                <a:gd name="T3" fmla="*/ 25 h 26"/>
                <a:gd name="T4" fmla="*/ 0 w 47"/>
                <a:gd name="T5" fmla="*/ 15 h 26"/>
                <a:gd name="T6" fmla="*/ 23 w 47"/>
                <a:gd name="T7" fmla="*/ 1 h 26"/>
                <a:gd name="T8" fmla="*/ 47 w 47"/>
                <a:gd name="T9" fmla="*/ 12 h 26"/>
              </a:gdLst>
              <a:ahLst/>
              <a:cxnLst>
                <a:cxn ang="0">
                  <a:pos x="T0" y="T1"/>
                </a:cxn>
                <a:cxn ang="0">
                  <a:pos x="T2" y="T3"/>
                </a:cxn>
                <a:cxn ang="0">
                  <a:pos x="T4" y="T5"/>
                </a:cxn>
                <a:cxn ang="0">
                  <a:pos x="T6" y="T7"/>
                </a:cxn>
                <a:cxn ang="0">
                  <a:pos x="T8" y="T9"/>
                </a:cxn>
              </a:cxnLst>
              <a:rect l="0" t="0" r="r" b="b"/>
              <a:pathLst>
                <a:path w="47" h="26">
                  <a:moveTo>
                    <a:pt x="47" y="12"/>
                  </a:moveTo>
                  <a:cubicBezTo>
                    <a:pt x="47" y="18"/>
                    <a:pt x="37" y="24"/>
                    <a:pt x="24" y="25"/>
                  </a:cubicBezTo>
                  <a:cubicBezTo>
                    <a:pt x="12" y="26"/>
                    <a:pt x="1" y="21"/>
                    <a:pt x="0" y="15"/>
                  </a:cubicBezTo>
                  <a:cubicBezTo>
                    <a:pt x="0" y="8"/>
                    <a:pt x="10" y="2"/>
                    <a:pt x="23" y="1"/>
                  </a:cubicBezTo>
                  <a:cubicBezTo>
                    <a:pt x="35" y="0"/>
                    <a:pt x="46" y="5"/>
                    <a:pt x="47" y="12"/>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7" name="Freeform 585"/>
            <p:cNvSpPr>
              <a:spLocks/>
            </p:cNvSpPr>
            <p:nvPr/>
          </p:nvSpPr>
          <p:spPr bwMode="auto">
            <a:xfrm>
              <a:off x="11617325" y="4135438"/>
              <a:ext cx="695325" cy="892175"/>
            </a:xfrm>
            <a:custGeom>
              <a:avLst/>
              <a:gdLst>
                <a:gd name="T0" fmla="*/ 372 w 438"/>
                <a:gd name="T1" fmla="*/ 0 h 562"/>
                <a:gd name="T2" fmla="*/ 438 w 438"/>
                <a:gd name="T3" fmla="*/ 361 h 562"/>
                <a:gd name="T4" fmla="*/ 95 w 438"/>
                <a:gd name="T5" fmla="*/ 562 h 562"/>
                <a:gd name="T6" fmla="*/ 0 w 438"/>
                <a:gd name="T7" fmla="*/ 206 h 562"/>
                <a:gd name="T8" fmla="*/ 372 w 438"/>
                <a:gd name="T9" fmla="*/ 0 h 562"/>
              </a:gdLst>
              <a:ahLst/>
              <a:cxnLst>
                <a:cxn ang="0">
                  <a:pos x="T0" y="T1"/>
                </a:cxn>
                <a:cxn ang="0">
                  <a:pos x="T2" y="T3"/>
                </a:cxn>
                <a:cxn ang="0">
                  <a:pos x="T4" y="T5"/>
                </a:cxn>
                <a:cxn ang="0">
                  <a:pos x="T6" y="T7"/>
                </a:cxn>
                <a:cxn ang="0">
                  <a:pos x="T8" y="T9"/>
                </a:cxn>
              </a:cxnLst>
              <a:rect l="0" t="0" r="r" b="b"/>
              <a:pathLst>
                <a:path w="438" h="562">
                  <a:moveTo>
                    <a:pt x="372" y="0"/>
                  </a:moveTo>
                  <a:lnTo>
                    <a:pt x="438" y="361"/>
                  </a:lnTo>
                  <a:lnTo>
                    <a:pt x="95" y="562"/>
                  </a:lnTo>
                  <a:lnTo>
                    <a:pt x="0" y="206"/>
                  </a:lnTo>
                  <a:lnTo>
                    <a:pt x="372" y="0"/>
                  </a:lnTo>
                  <a:close/>
                </a:path>
              </a:pathLst>
            </a:custGeom>
            <a:solidFill>
              <a:srgbClr val="737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78" name="Freeform 586"/>
            <p:cNvSpPr>
              <a:spLocks/>
            </p:cNvSpPr>
            <p:nvPr/>
          </p:nvSpPr>
          <p:spPr bwMode="auto">
            <a:xfrm>
              <a:off x="11591925" y="3989388"/>
              <a:ext cx="615950" cy="473075"/>
            </a:xfrm>
            <a:custGeom>
              <a:avLst/>
              <a:gdLst>
                <a:gd name="T0" fmla="*/ 343 w 388"/>
                <a:gd name="T1" fmla="*/ 0 h 298"/>
                <a:gd name="T2" fmla="*/ 388 w 388"/>
                <a:gd name="T3" fmla="*/ 92 h 298"/>
                <a:gd name="T4" fmla="*/ 16 w 388"/>
                <a:gd name="T5" fmla="*/ 298 h 298"/>
                <a:gd name="T6" fmla="*/ 0 w 388"/>
                <a:gd name="T7" fmla="*/ 187 h 298"/>
                <a:gd name="T8" fmla="*/ 343 w 388"/>
                <a:gd name="T9" fmla="*/ 0 h 298"/>
              </a:gdLst>
              <a:ahLst/>
              <a:cxnLst>
                <a:cxn ang="0">
                  <a:pos x="T0" y="T1"/>
                </a:cxn>
                <a:cxn ang="0">
                  <a:pos x="T2" y="T3"/>
                </a:cxn>
                <a:cxn ang="0">
                  <a:pos x="T4" y="T5"/>
                </a:cxn>
                <a:cxn ang="0">
                  <a:pos x="T6" y="T7"/>
                </a:cxn>
                <a:cxn ang="0">
                  <a:pos x="T8" y="T9"/>
                </a:cxn>
              </a:cxnLst>
              <a:rect l="0" t="0" r="r" b="b"/>
              <a:pathLst>
                <a:path w="388" h="298">
                  <a:moveTo>
                    <a:pt x="343" y="0"/>
                  </a:moveTo>
                  <a:lnTo>
                    <a:pt x="388" y="92"/>
                  </a:lnTo>
                  <a:lnTo>
                    <a:pt x="16" y="298"/>
                  </a:lnTo>
                  <a:lnTo>
                    <a:pt x="0" y="187"/>
                  </a:lnTo>
                  <a:lnTo>
                    <a:pt x="343" y="0"/>
                  </a:lnTo>
                  <a:close/>
                </a:path>
              </a:pathLst>
            </a:custGeom>
            <a:solidFill>
              <a:srgbClr val="9D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pic>
        <p:nvPicPr>
          <p:cNvPr id="330" name="Image 329"/>
          <p:cNvPicPr>
            <a:picLocks noChangeAspect="1"/>
          </p:cNvPicPr>
          <p:nvPr/>
        </p:nvPicPr>
        <p:blipFill>
          <a:blip r:embed="rId3"/>
          <a:stretch>
            <a:fillRect/>
          </a:stretch>
        </p:blipFill>
        <p:spPr>
          <a:xfrm>
            <a:off x="3657601" y="2757056"/>
            <a:ext cx="1911926" cy="2313708"/>
          </a:xfrm>
          <a:prstGeom prst="rect">
            <a:avLst/>
          </a:prstGeom>
        </p:spPr>
      </p:pic>
      <p:pic>
        <p:nvPicPr>
          <p:cNvPr id="331" name="Image 330"/>
          <p:cNvPicPr>
            <a:picLocks noChangeAspect="1"/>
          </p:cNvPicPr>
          <p:nvPr/>
        </p:nvPicPr>
        <p:blipFill>
          <a:blip r:embed="rId4"/>
          <a:stretch>
            <a:fillRect/>
          </a:stretch>
        </p:blipFill>
        <p:spPr>
          <a:xfrm>
            <a:off x="180110" y="2980112"/>
            <a:ext cx="1884218" cy="2187633"/>
          </a:xfrm>
          <a:prstGeom prst="rect">
            <a:avLst/>
          </a:prstGeom>
        </p:spPr>
      </p:pic>
      <p:pic>
        <p:nvPicPr>
          <p:cNvPr id="332" name="Image 331"/>
          <p:cNvPicPr>
            <a:picLocks noChangeAspect="1"/>
          </p:cNvPicPr>
          <p:nvPr/>
        </p:nvPicPr>
        <p:blipFill>
          <a:blip r:embed="rId5"/>
          <a:stretch>
            <a:fillRect/>
          </a:stretch>
        </p:blipFill>
        <p:spPr>
          <a:xfrm>
            <a:off x="7121238" y="2937164"/>
            <a:ext cx="1842654" cy="2189017"/>
          </a:xfrm>
          <a:prstGeom prst="rect">
            <a:avLst/>
          </a:prstGeom>
        </p:spPr>
      </p:pic>
      <p:grpSp>
        <p:nvGrpSpPr>
          <p:cNvPr id="3" name="그룹 9">
            <a:extLst>
              <a:ext uri="{FF2B5EF4-FFF2-40B4-BE49-F238E27FC236}">
                <a16:creationId xmlns:a16="http://schemas.microsoft.com/office/drawing/2014/main" id="{D7B448AE-1745-4DA5-A430-52CEBC7DFF2C}"/>
              </a:ext>
            </a:extLst>
          </p:cNvPr>
          <p:cNvGrpSpPr/>
          <p:nvPr/>
        </p:nvGrpSpPr>
        <p:grpSpPr>
          <a:xfrm>
            <a:off x="2405218" y="3421853"/>
            <a:ext cx="864000" cy="1152000"/>
            <a:chOff x="3517627" y="3101123"/>
            <a:chExt cx="1152000" cy="1152000"/>
          </a:xfrm>
        </p:grpSpPr>
        <p:sp>
          <p:nvSpPr>
            <p:cNvPr id="113" name="Oval 10">
              <a:extLst>
                <a:ext uri="{FF2B5EF4-FFF2-40B4-BE49-F238E27FC236}">
                  <a16:creationId xmlns:a16="http://schemas.microsoft.com/office/drawing/2014/main" id="{78D0F881-235A-4AA5-889F-A71984574EFB}"/>
                </a:ext>
              </a:extLst>
            </p:cNvPr>
            <p:cNvSpPr/>
            <p:nvPr/>
          </p:nvSpPr>
          <p:spPr>
            <a:xfrm>
              <a:off x="3589627" y="3173123"/>
              <a:ext cx="1008000" cy="1008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14" name="타원 58">
              <a:extLst>
                <a:ext uri="{FF2B5EF4-FFF2-40B4-BE49-F238E27FC236}">
                  <a16:creationId xmlns:a16="http://schemas.microsoft.com/office/drawing/2014/main" id="{35FE7B7D-2EB2-4A8C-A3B0-A5EC0CC9314E}"/>
                </a:ext>
              </a:extLst>
            </p:cNvPr>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4" name="그룹 9">
            <a:extLst>
              <a:ext uri="{FF2B5EF4-FFF2-40B4-BE49-F238E27FC236}">
                <a16:creationId xmlns:a16="http://schemas.microsoft.com/office/drawing/2014/main" id="{D7B448AE-1745-4DA5-A430-52CEBC7DFF2C}"/>
              </a:ext>
            </a:extLst>
          </p:cNvPr>
          <p:cNvGrpSpPr/>
          <p:nvPr/>
        </p:nvGrpSpPr>
        <p:grpSpPr>
          <a:xfrm>
            <a:off x="5910417" y="3283307"/>
            <a:ext cx="864000" cy="1152000"/>
            <a:chOff x="3517627" y="3101123"/>
            <a:chExt cx="1152000" cy="1152000"/>
          </a:xfrm>
        </p:grpSpPr>
        <p:sp>
          <p:nvSpPr>
            <p:cNvPr id="118" name="Oval 10">
              <a:extLst>
                <a:ext uri="{FF2B5EF4-FFF2-40B4-BE49-F238E27FC236}">
                  <a16:creationId xmlns:a16="http://schemas.microsoft.com/office/drawing/2014/main" id="{78D0F881-235A-4AA5-889F-A71984574EFB}"/>
                </a:ext>
              </a:extLst>
            </p:cNvPr>
            <p:cNvSpPr/>
            <p:nvPr/>
          </p:nvSpPr>
          <p:spPr>
            <a:xfrm>
              <a:off x="3589627" y="3173123"/>
              <a:ext cx="1008000" cy="1008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19" name="타원 58">
              <a:extLst>
                <a:ext uri="{FF2B5EF4-FFF2-40B4-BE49-F238E27FC236}">
                  <a16:creationId xmlns:a16="http://schemas.microsoft.com/office/drawing/2014/main" id="{35FE7B7D-2EB2-4A8C-A3B0-A5EC0CC9314E}"/>
                </a:ext>
              </a:extLst>
            </p:cNvPr>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cxnSp>
        <p:nvCxnSpPr>
          <p:cNvPr id="120" name="직선 연결선 63">
            <a:extLst>
              <a:ext uri="{FF2B5EF4-FFF2-40B4-BE49-F238E27FC236}">
                <a16:creationId xmlns:a16="http://schemas.microsoft.com/office/drawing/2014/main" id="{176FA4F2-4602-4498-9B93-AA94ED1B7B38}"/>
              </a:ext>
            </a:extLst>
          </p:cNvPr>
          <p:cNvCxnSpPr>
            <a:cxnSpLocks/>
          </p:cNvCxnSpPr>
          <p:nvPr/>
        </p:nvCxnSpPr>
        <p:spPr>
          <a:xfrm flipH="1" flipV="1">
            <a:off x="2048814" y="3912651"/>
            <a:ext cx="360000" cy="0"/>
          </a:xfrm>
          <a:prstGeom prst="line">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21" name="직선 연결선 62">
            <a:extLst>
              <a:ext uri="{FF2B5EF4-FFF2-40B4-BE49-F238E27FC236}">
                <a16:creationId xmlns:a16="http://schemas.microsoft.com/office/drawing/2014/main" id="{3A87BC68-F0FC-4CEE-9AC7-E3BD3FDB27F2}"/>
              </a:ext>
            </a:extLst>
          </p:cNvPr>
          <p:cNvCxnSpPr>
            <a:cxnSpLocks/>
          </p:cNvCxnSpPr>
          <p:nvPr/>
        </p:nvCxnSpPr>
        <p:spPr>
          <a:xfrm flipH="1">
            <a:off x="3283072" y="3954214"/>
            <a:ext cx="340200" cy="0"/>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24" name="직선 연결선 63">
            <a:extLst>
              <a:ext uri="{FF2B5EF4-FFF2-40B4-BE49-F238E27FC236}">
                <a16:creationId xmlns:a16="http://schemas.microsoft.com/office/drawing/2014/main" id="{176FA4F2-4602-4498-9B93-AA94ED1B7B38}"/>
              </a:ext>
            </a:extLst>
          </p:cNvPr>
          <p:cNvCxnSpPr>
            <a:cxnSpLocks/>
          </p:cNvCxnSpPr>
          <p:nvPr/>
        </p:nvCxnSpPr>
        <p:spPr>
          <a:xfrm flipH="1" flipV="1">
            <a:off x="5539265" y="3926505"/>
            <a:ext cx="385007" cy="0"/>
          </a:xfrm>
          <a:prstGeom prst="line">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25" name="직선 연결선 62">
            <a:extLst>
              <a:ext uri="{FF2B5EF4-FFF2-40B4-BE49-F238E27FC236}">
                <a16:creationId xmlns:a16="http://schemas.microsoft.com/office/drawing/2014/main" id="{3A87BC68-F0FC-4CEE-9AC7-E3BD3FDB27F2}"/>
              </a:ext>
            </a:extLst>
          </p:cNvPr>
          <p:cNvCxnSpPr>
            <a:cxnSpLocks/>
          </p:cNvCxnSpPr>
          <p:nvPr/>
        </p:nvCxnSpPr>
        <p:spPr>
          <a:xfrm flipH="1">
            <a:off x="6788271" y="3926505"/>
            <a:ext cx="340200" cy="0"/>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26" name="자유형 108">
            <a:extLst>
              <a:ext uri="{FF2B5EF4-FFF2-40B4-BE49-F238E27FC236}">
                <a16:creationId xmlns:a16="http://schemas.microsoft.com/office/drawing/2014/main" id="{84393F7B-5040-4EB4-A5D2-CFC03001D02D}"/>
              </a:ext>
            </a:extLst>
          </p:cNvPr>
          <p:cNvSpPr/>
          <p:nvPr/>
        </p:nvSpPr>
        <p:spPr>
          <a:xfrm>
            <a:off x="3507170" y="5477740"/>
            <a:ext cx="2047862"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3810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27" name="자유형 109">
            <a:extLst>
              <a:ext uri="{FF2B5EF4-FFF2-40B4-BE49-F238E27FC236}">
                <a16:creationId xmlns:a16="http://schemas.microsoft.com/office/drawing/2014/main" id="{97569334-4689-4A7B-9A10-9482378C78B1}"/>
              </a:ext>
            </a:extLst>
          </p:cNvPr>
          <p:cNvSpPr/>
          <p:nvPr/>
        </p:nvSpPr>
        <p:spPr>
          <a:xfrm>
            <a:off x="3504823" y="5903825"/>
            <a:ext cx="2064063"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3810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28" name="TextBox 36">
            <a:extLst>
              <a:ext uri="{FF2B5EF4-FFF2-40B4-BE49-F238E27FC236}">
                <a16:creationId xmlns:a16="http://schemas.microsoft.com/office/drawing/2014/main" id="{2027152B-50C3-49A2-BDE1-87F411D6C8EF}"/>
              </a:ext>
            </a:extLst>
          </p:cNvPr>
          <p:cNvSpPr txBox="1"/>
          <p:nvPr/>
        </p:nvSpPr>
        <p:spPr>
          <a:xfrm>
            <a:off x="3799062" y="5465094"/>
            <a:ext cx="1407567" cy="400110"/>
          </a:xfrm>
          <a:prstGeom prst="rect">
            <a:avLst/>
          </a:prstGeom>
          <a:noFill/>
        </p:spPr>
        <p:txBody>
          <a:bodyPr wrap="square" rtlCol="0">
            <a:spAutoFit/>
          </a:bodyPr>
          <a:lstStyle/>
          <a:p>
            <a:pPr algn="ctr"/>
            <a:r>
              <a:rPr lang="en-US" altLang="ko-KR" sz="2000" b="1" dirty="0" smtClean="0">
                <a:solidFill>
                  <a:schemeClr val="tx1">
                    <a:lumMod val="75000"/>
                    <a:lumOff val="25000"/>
                  </a:schemeClr>
                </a:solidFill>
                <a:latin typeface="Calibri" panose="020F0502020204030204" pitchFamily="34" charset="0"/>
                <a:cs typeface="Calibri" panose="020F0502020204030204" pitchFamily="34" charset="0"/>
              </a:rPr>
              <a:t>Etat actuel</a:t>
            </a:r>
            <a:endParaRPr lang="en-US" altLang="ko-KR"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29" name="TextBox 33">
            <a:extLst>
              <a:ext uri="{FF2B5EF4-FFF2-40B4-BE49-F238E27FC236}">
                <a16:creationId xmlns:a16="http://schemas.microsoft.com/office/drawing/2014/main" id="{51D7582E-976A-49D3-9E76-07A96307E5E5}"/>
              </a:ext>
            </a:extLst>
          </p:cNvPr>
          <p:cNvSpPr txBox="1"/>
          <p:nvPr/>
        </p:nvSpPr>
        <p:spPr>
          <a:xfrm>
            <a:off x="2113656" y="2904232"/>
            <a:ext cx="1338701" cy="369332"/>
          </a:xfrm>
          <a:prstGeom prst="rect">
            <a:avLst/>
          </a:prstGeom>
          <a:noFill/>
        </p:spPr>
        <p:txBody>
          <a:bodyPr wrap="none" rtlCol="0">
            <a:spAutoFit/>
          </a:bodyPr>
          <a:lstStyle/>
          <a:p>
            <a:pPr algn="ctr"/>
            <a:r>
              <a:rPr lang="fr-FR" altLang="ko-KR" b="1" dirty="0" smtClean="0">
                <a:solidFill>
                  <a:schemeClr val="tx1">
                    <a:lumMod val="75000"/>
                    <a:lumOff val="25000"/>
                  </a:schemeClr>
                </a:solidFill>
                <a:latin typeface="Calibri" panose="020F0502020204030204" pitchFamily="34" charset="0"/>
                <a:cs typeface="Calibri" panose="020F0502020204030204" pitchFamily="34" charset="0"/>
              </a:rPr>
              <a:t>1</a:t>
            </a:r>
            <a:r>
              <a:rPr lang="fr-FR" altLang="ko-KR" b="1" baseline="30000" dirty="0">
                <a:solidFill>
                  <a:schemeClr val="tx1">
                    <a:lumMod val="75000"/>
                    <a:lumOff val="25000"/>
                  </a:schemeClr>
                </a:solidFill>
                <a:latin typeface="Calibri" panose="020F0502020204030204" pitchFamily="34" charset="0"/>
                <a:cs typeface="Calibri" panose="020F0502020204030204" pitchFamily="34" charset="0"/>
              </a:rPr>
              <a:t>è</a:t>
            </a:r>
            <a:r>
              <a:rPr lang="fr-FR" altLang="ko-KR" b="1" baseline="30000" dirty="0" smtClean="0">
                <a:solidFill>
                  <a:schemeClr val="tx1">
                    <a:lumMod val="75000"/>
                    <a:lumOff val="25000"/>
                  </a:schemeClr>
                </a:solidFill>
                <a:latin typeface="Calibri" panose="020F0502020204030204" pitchFamily="34" charset="0"/>
                <a:cs typeface="Calibri" panose="020F0502020204030204" pitchFamily="34" charset="0"/>
              </a:rPr>
              <a:t>re</a:t>
            </a:r>
            <a:r>
              <a:rPr lang="fr-FR" altLang="ko-KR" b="1" dirty="0" smtClean="0">
                <a:solidFill>
                  <a:schemeClr val="tx1">
                    <a:lumMod val="75000"/>
                    <a:lumOff val="25000"/>
                  </a:schemeClr>
                </a:solidFill>
                <a:latin typeface="Calibri" panose="020F0502020204030204" pitchFamily="34" charset="0"/>
                <a:cs typeface="Calibri" panose="020F0502020204030204" pitchFamily="34" charset="0"/>
              </a:rPr>
              <a:t> solution</a:t>
            </a:r>
            <a:endParaRPr lang="ko-KR" altLang="en-US"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30" name="TextBox 30">
            <a:extLst>
              <a:ext uri="{FF2B5EF4-FFF2-40B4-BE49-F238E27FC236}">
                <a16:creationId xmlns:a16="http://schemas.microsoft.com/office/drawing/2014/main" id="{5AD5599A-A0D9-4B98-8F2F-65E5427A1D09}"/>
              </a:ext>
            </a:extLst>
          </p:cNvPr>
          <p:cNvSpPr txBox="1"/>
          <p:nvPr/>
        </p:nvSpPr>
        <p:spPr>
          <a:xfrm>
            <a:off x="5557415" y="2815172"/>
            <a:ext cx="1550425" cy="369332"/>
          </a:xfrm>
          <a:prstGeom prst="rect">
            <a:avLst/>
          </a:prstGeom>
          <a:noFill/>
        </p:spPr>
        <p:txBody>
          <a:bodyPr wrap="none" rtlCol="0">
            <a:spAutoFit/>
          </a:bodyPr>
          <a:lstStyle/>
          <a:p>
            <a:pPr algn="ctr"/>
            <a:r>
              <a:rPr lang="fr-FR" altLang="ko-KR" b="1" dirty="0" smtClean="0">
                <a:solidFill>
                  <a:schemeClr val="tx1">
                    <a:lumMod val="75000"/>
                    <a:lumOff val="25000"/>
                  </a:schemeClr>
                </a:solidFill>
                <a:latin typeface="Calibri" panose="020F0502020204030204" pitchFamily="34" charset="0"/>
                <a:cs typeface="Calibri" panose="020F0502020204030204" pitchFamily="34" charset="0"/>
              </a:rPr>
              <a:t>2éme solution</a:t>
            </a:r>
            <a:endParaRPr lang="ko-KR" altLang="en-US" b="1"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82721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1000"/>
                                        <p:tgtEl>
                                          <p:spTgt spid="187">
                                            <p:txEl>
                                              <p:pRg st="0" end="0"/>
                                            </p:txEl>
                                          </p:spTgt>
                                        </p:tgtEl>
                                      </p:cBhvr>
                                    </p:animEffect>
                                    <p:anim calcmode="lin" valueType="num">
                                      <p:cBhvr>
                                        <p:cTn id="8" dur="10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7">
                                            <p:txEl>
                                              <p:pRg st="0" end="0"/>
                                            </p:txEl>
                                          </p:spTgt>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additive="base">
                                        <p:cTn id="19" dur="500"/>
                                        <p:tgtEl>
                                          <p:spTgt spid="128"/>
                                        </p:tgtEl>
                                        <p:attrNameLst>
                                          <p:attrName>ppt_y</p:attrName>
                                        </p:attrNameLst>
                                      </p:cBhvr>
                                      <p:tavLst>
                                        <p:tav tm="0">
                                          <p:val>
                                            <p:strVal val="#ppt_y-#ppt_h*1.125000"/>
                                          </p:val>
                                        </p:tav>
                                        <p:tav tm="100000">
                                          <p:val>
                                            <p:strVal val="#ppt_y"/>
                                          </p:val>
                                        </p:tav>
                                      </p:tavLst>
                                    </p:anim>
                                    <p:animEffect transition="in" filter="wipe(down)">
                                      <p:cBhvr>
                                        <p:cTn id="20" dur="500"/>
                                        <p:tgtEl>
                                          <p:spTgt spid="1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down)">
                                      <p:cBhvr>
                                        <p:cTn id="23" dur="500"/>
                                        <p:tgtEl>
                                          <p:spTgt spid="1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down)">
                                      <p:cBhvr>
                                        <p:cTn id="26" dur="500"/>
                                        <p:tgtEl>
                                          <p:spTgt spid="126"/>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330"/>
                                        </p:tgtEl>
                                        <p:attrNameLst>
                                          <p:attrName>style.visibility</p:attrName>
                                        </p:attrNameLst>
                                      </p:cBhvr>
                                      <p:to>
                                        <p:strVal val="visible"/>
                                      </p:to>
                                    </p:set>
                                    <p:anim calcmode="lin" valueType="num">
                                      <p:cBhvr>
                                        <p:cTn id="30" dur="500" fill="hold"/>
                                        <p:tgtEl>
                                          <p:spTgt spid="330"/>
                                        </p:tgtEl>
                                        <p:attrNameLst>
                                          <p:attrName>ppt_w</p:attrName>
                                        </p:attrNameLst>
                                      </p:cBhvr>
                                      <p:tavLst>
                                        <p:tav tm="0">
                                          <p:val>
                                            <p:fltVal val="0"/>
                                          </p:val>
                                        </p:tav>
                                        <p:tav tm="100000">
                                          <p:val>
                                            <p:strVal val="#ppt_w"/>
                                          </p:val>
                                        </p:tav>
                                      </p:tavLst>
                                    </p:anim>
                                    <p:anim calcmode="lin" valueType="num">
                                      <p:cBhvr>
                                        <p:cTn id="31" dur="500" fill="hold"/>
                                        <p:tgtEl>
                                          <p:spTgt spid="330"/>
                                        </p:tgtEl>
                                        <p:attrNameLst>
                                          <p:attrName>ppt_h</p:attrName>
                                        </p:attrNameLst>
                                      </p:cBhvr>
                                      <p:tavLst>
                                        <p:tav tm="0">
                                          <p:val>
                                            <p:fltVal val="0"/>
                                          </p:val>
                                        </p:tav>
                                        <p:tav tm="100000">
                                          <p:val>
                                            <p:strVal val="#ppt_h"/>
                                          </p:val>
                                        </p:tav>
                                      </p:tavLst>
                                    </p:anim>
                                    <p:animEffect transition="in" filter="fade">
                                      <p:cBhvr>
                                        <p:cTn id="32" dur="500"/>
                                        <p:tgtEl>
                                          <p:spTgt spid="3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right)">
                                      <p:cBhvr>
                                        <p:cTn id="37" dur="500"/>
                                        <p:tgtEl>
                                          <p:spTgt spid="121"/>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par>
                          <p:cTn id="46" fill="hold">
                            <p:stCondLst>
                              <p:cond delay="1500"/>
                            </p:stCondLst>
                            <p:childTnLst>
                              <p:par>
                                <p:cTn id="47" presetID="22" presetClass="entr" presetSubtype="2" fill="hold"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wipe(right)">
                                      <p:cBhvr>
                                        <p:cTn id="49" dur="500"/>
                                        <p:tgtEl>
                                          <p:spTgt spid="120"/>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331"/>
                                        </p:tgtEl>
                                        <p:attrNameLst>
                                          <p:attrName>style.visibility</p:attrName>
                                        </p:attrNameLst>
                                      </p:cBhvr>
                                      <p:to>
                                        <p:strVal val="visible"/>
                                      </p:to>
                                    </p:set>
                                    <p:animEffect transition="in" filter="fade">
                                      <p:cBhvr>
                                        <p:cTn id="53" dur="500"/>
                                        <p:tgtEl>
                                          <p:spTgt spid="3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wipe(left)">
                                      <p:cBhvr>
                                        <p:cTn id="58" dur="500"/>
                                        <p:tgtEl>
                                          <p:spTgt spid="124"/>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500"/>
                                        <p:tgtEl>
                                          <p:spTgt spid="130"/>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wipe(left)">
                                      <p:cBhvr>
                                        <p:cTn id="70" dur="500"/>
                                        <p:tgtEl>
                                          <p:spTgt spid="125"/>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332"/>
                                        </p:tgtEl>
                                        <p:attrNameLst>
                                          <p:attrName>style.visibility</p:attrName>
                                        </p:attrNameLst>
                                      </p:cBhvr>
                                      <p:to>
                                        <p:strVal val="visible"/>
                                      </p:to>
                                    </p:set>
                                    <p:animEffect transition="in" filter="fade">
                                      <p:cBhvr>
                                        <p:cTn id="74"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159337" y="848880"/>
            <a:ext cx="26038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smtClean="0">
                <a:ln>
                  <a:noFill/>
                </a:ln>
                <a:solidFill>
                  <a:prstClr val="black"/>
                </a:solidFill>
                <a:effectLst/>
                <a:uLnTx/>
                <a:uFillTx/>
                <a:latin typeface="Footlight MT Light" panose="0204060206030A020304" pitchFamily="18" charset="0"/>
                <a:ea typeface="+mn-ea"/>
                <a:cs typeface="+mn-cs"/>
              </a:rPr>
              <a:t>Taches réalisées </a:t>
            </a:r>
            <a:endPar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endParaRPr>
          </a:p>
        </p:txBody>
      </p:sp>
      <p:sp>
        <p:nvSpPr>
          <p:cNvPr id="4" name="Freeform 239"/>
          <p:cNvSpPr>
            <a:spLocks noEditPoints="1"/>
          </p:cNvSpPr>
          <p:nvPr/>
        </p:nvSpPr>
        <p:spPr bwMode="auto">
          <a:xfrm>
            <a:off x="3721883" y="2800382"/>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240"/>
          <p:cNvSpPr>
            <a:spLocks noEditPoints="1"/>
          </p:cNvSpPr>
          <p:nvPr/>
        </p:nvSpPr>
        <p:spPr bwMode="auto">
          <a:xfrm>
            <a:off x="2255034" y="3735193"/>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241"/>
          <p:cNvSpPr>
            <a:spLocks noEditPoints="1"/>
          </p:cNvSpPr>
          <p:nvPr/>
        </p:nvSpPr>
        <p:spPr bwMode="auto">
          <a:xfrm>
            <a:off x="1156554" y="3367816"/>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247"/>
          <p:cNvSpPr>
            <a:spLocks noEditPoints="1"/>
          </p:cNvSpPr>
          <p:nvPr/>
        </p:nvSpPr>
        <p:spPr bwMode="auto">
          <a:xfrm>
            <a:off x="2888448" y="4369794"/>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248"/>
          <p:cNvSpPr>
            <a:spLocks noEditPoints="1"/>
          </p:cNvSpPr>
          <p:nvPr/>
        </p:nvSpPr>
        <p:spPr bwMode="auto">
          <a:xfrm>
            <a:off x="4461264" y="3529047"/>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249"/>
          <p:cNvSpPr>
            <a:spLocks noEditPoints="1"/>
          </p:cNvSpPr>
          <p:nvPr/>
        </p:nvSpPr>
        <p:spPr bwMode="auto">
          <a:xfrm>
            <a:off x="1617324" y="3829776"/>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9"/>
          <p:cNvGrpSpPr/>
          <p:nvPr/>
        </p:nvGrpSpPr>
        <p:grpSpPr>
          <a:xfrm>
            <a:off x="1009868" y="3187742"/>
            <a:ext cx="1032449" cy="1710042"/>
            <a:chOff x="1498443" y="3296141"/>
            <a:chExt cx="1376598" cy="2280056"/>
          </a:xfrm>
          <a:solidFill>
            <a:schemeClr val="bg1">
              <a:lumMod val="85000"/>
            </a:schemeClr>
          </a:solidFill>
        </p:grpSpPr>
        <p:grpSp>
          <p:nvGrpSpPr>
            <p:cNvPr id="11" name="Group 10"/>
            <p:cNvGrpSpPr/>
            <p:nvPr/>
          </p:nvGrpSpPr>
          <p:grpSpPr>
            <a:xfrm rot="20700000">
              <a:off x="1498443" y="3464825"/>
              <a:ext cx="1055686" cy="2111372"/>
              <a:chOff x="1480457" y="3328209"/>
              <a:chExt cx="1055686" cy="2111372"/>
            </a:xfrm>
            <a:grpFill/>
          </p:grpSpPr>
          <p:sp>
            <p:nvSpPr>
              <p:cNvPr id="14" name="Freeform 5"/>
              <p:cNvSpPr>
                <a:spLocks/>
              </p:cNvSpPr>
              <p:nvPr/>
            </p:nvSpPr>
            <p:spPr bwMode="auto">
              <a:xfrm>
                <a:off x="1480457" y="3328209"/>
                <a:ext cx="1055686" cy="1055686"/>
              </a:xfrm>
              <a:custGeom>
                <a:avLst/>
                <a:gdLst>
                  <a:gd name="T0" fmla="*/ 482 w 482"/>
                  <a:gd name="T1" fmla="*/ 36 h 482"/>
                  <a:gd name="T2" fmla="*/ 482 w 482"/>
                  <a:gd name="T3" fmla="*/ 0 h 482"/>
                  <a:gd name="T4" fmla="*/ 0 w 482"/>
                  <a:gd name="T5" fmla="*/ 482 h 482"/>
                  <a:gd name="T6" fmla="*/ 36 w 482"/>
                  <a:gd name="T7" fmla="*/ 482 h 482"/>
                  <a:gd name="T8" fmla="*/ 482 w 482"/>
                  <a:gd name="T9" fmla="*/ 36 h 482"/>
                </a:gdLst>
                <a:ahLst/>
                <a:cxnLst>
                  <a:cxn ang="0">
                    <a:pos x="T0" y="T1"/>
                  </a:cxn>
                  <a:cxn ang="0">
                    <a:pos x="T2" y="T3"/>
                  </a:cxn>
                  <a:cxn ang="0">
                    <a:pos x="T4" y="T5"/>
                  </a:cxn>
                  <a:cxn ang="0">
                    <a:pos x="T6" y="T7"/>
                  </a:cxn>
                  <a:cxn ang="0">
                    <a:pos x="T8" y="T9"/>
                  </a:cxn>
                </a:cxnLst>
                <a:rect l="0" t="0" r="r" b="b"/>
                <a:pathLst>
                  <a:path w="482" h="482">
                    <a:moveTo>
                      <a:pt x="482" y="36"/>
                    </a:moveTo>
                    <a:cubicBezTo>
                      <a:pt x="482" y="0"/>
                      <a:pt x="482" y="0"/>
                      <a:pt x="482" y="0"/>
                    </a:cubicBezTo>
                    <a:cubicBezTo>
                      <a:pt x="216" y="0"/>
                      <a:pt x="0" y="216"/>
                      <a:pt x="0" y="482"/>
                    </a:cubicBezTo>
                    <a:cubicBezTo>
                      <a:pt x="36" y="482"/>
                      <a:pt x="36" y="482"/>
                      <a:pt x="36" y="482"/>
                    </a:cubicBezTo>
                    <a:cubicBezTo>
                      <a:pt x="36" y="236"/>
                      <a:pt x="235" y="36"/>
                      <a:pt x="482" y="3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6"/>
              <p:cNvSpPr>
                <a:spLocks/>
              </p:cNvSpPr>
              <p:nvPr/>
            </p:nvSpPr>
            <p:spPr bwMode="auto">
              <a:xfrm>
                <a:off x="1480457" y="4383895"/>
                <a:ext cx="1055686" cy="1055686"/>
              </a:xfrm>
              <a:custGeom>
                <a:avLst/>
                <a:gdLst>
                  <a:gd name="T0" fmla="*/ 36 w 482"/>
                  <a:gd name="T1" fmla="*/ 0 h 482"/>
                  <a:gd name="T2" fmla="*/ 36 w 482"/>
                  <a:gd name="T3" fmla="*/ 0 h 482"/>
                  <a:gd name="T4" fmla="*/ 0 w 482"/>
                  <a:gd name="T5" fmla="*/ 0 h 482"/>
                  <a:gd name="T6" fmla="*/ 482 w 482"/>
                  <a:gd name="T7" fmla="*/ 482 h 482"/>
                  <a:gd name="T8" fmla="*/ 482 w 482"/>
                  <a:gd name="T9" fmla="*/ 447 h 482"/>
                  <a:gd name="T10" fmla="*/ 36 w 482"/>
                  <a:gd name="T11" fmla="*/ 0 h 482"/>
                </a:gdLst>
                <a:ahLst/>
                <a:cxnLst>
                  <a:cxn ang="0">
                    <a:pos x="T0" y="T1"/>
                  </a:cxn>
                  <a:cxn ang="0">
                    <a:pos x="T2" y="T3"/>
                  </a:cxn>
                  <a:cxn ang="0">
                    <a:pos x="T4" y="T5"/>
                  </a:cxn>
                  <a:cxn ang="0">
                    <a:pos x="T6" y="T7"/>
                  </a:cxn>
                  <a:cxn ang="0">
                    <a:pos x="T8" y="T9"/>
                  </a:cxn>
                  <a:cxn ang="0">
                    <a:pos x="T10" y="T11"/>
                  </a:cxn>
                </a:cxnLst>
                <a:rect l="0" t="0" r="r" b="b"/>
                <a:pathLst>
                  <a:path w="482" h="482">
                    <a:moveTo>
                      <a:pt x="36" y="0"/>
                    </a:moveTo>
                    <a:cubicBezTo>
                      <a:pt x="36" y="0"/>
                      <a:pt x="36" y="0"/>
                      <a:pt x="36" y="0"/>
                    </a:cubicBezTo>
                    <a:cubicBezTo>
                      <a:pt x="0" y="0"/>
                      <a:pt x="0" y="0"/>
                      <a:pt x="0" y="0"/>
                    </a:cubicBezTo>
                    <a:cubicBezTo>
                      <a:pt x="0" y="267"/>
                      <a:pt x="216" y="482"/>
                      <a:pt x="482" y="482"/>
                    </a:cubicBezTo>
                    <a:cubicBezTo>
                      <a:pt x="482" y="447"/>
                      <a:pt x="482" y="447"/>
                      <a:pt x="482" y="447"/>
                    </a:cubicBezTo>
                    <a:cubicBezTo>
                      <a:pt x="235" y="447"/>
                      <a:pt x="36" y="247"/>
                      <a:pt x="36"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val 11"/>
            <p:cNvSpPr/>
            <p:nvPr/>
          </p:nvSpPr>
          <p:spPr>
            <a:xfrm>
              <a:off x="2221301" y="329614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700869" y="528287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Box 19"/>
          <p:cNvSpPr txBox="1"/>
          <p:nvPr/>
        </p:nvSpPr>
        <p:spPr>
          <a:xfrm>
            <a:off x="5768351" y="1835918"/>
            <a:ext cx="2539626" cy="461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Calibri"/>
                <a:ea typeface="+mn-ea"/>
                <a:cs typeface="+mn-cs"/>
              </a:rPr>
              <a:t>Adaptations des machines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5850737" y="3105598"/>
            <a:ext cx="2021026" cy="42344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Calibri"/>
                <a:ea typeface="+mn-ea"/>
                <a:cs typeface="+mn-cs"/>
              </a:rPr>
              <a:t>Application 5S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p:cNvSpPr txBox="1"/>
          <p:nvPr/>
        </p:nvSpPr>
        <p:spPr>
          <a:xfrm>
            <a:off x="6087898" y="2319196"/>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SDS</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cxnSp>
        <p:nvCxnSpPr>
          <p:cNvPr id="25" name="Straight Connector 24"/>
          <p:cNvCxnSpPr/>
          <p:nvPr/>
        </p:nvCxnSpPr>
        <p:spPr>
          <a:xfrm>
            <a:off x="4065816" y="5151528"/>
            <a:ext cx="1784921" cy="0"/>
          </a:xfrm>
          <a:prstGeom prst="line">
            <a:avLst/>
          </a:prstGeom>
          <a:ln w="28575">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TextBox 23"/>
          <p:cNvSpPr txBox="1"/>
          <p:nvPr/>
        </p:nvSpPr>
        <p:spPr>
          <a:xfrm>
            <a:off x="6087898" y="2672950"/>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presse bouton</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sp>
        <p:nvSpPr>
          <p:cNvPr id="27" name="TextBox 23"/>
          <p:cNvSpPr txBox="1"/>
          <p:nvPr/>
        </p:nvSpPr>
        <p:spPr>
          <a:xfrm>
            <a:off x="6088555" y="3732428"/>
            <a:ext cx="2656098" cy="1061829"/>
          </a:xfrm>
          <a:prstGeom prst="rect">
            <a:avLst/>
          </a:prstGeom>
          <a:noFill/>
        </p:spPr>
        <p:txBody>
          <a:bodyPr wrap="square" rtlCol="0">
            <a:spAutoFit/>
          </a:bodyPr>
          <a:lstStyle/>
          <a:p>
            <a:pPr marL="171450" lvl="0" indent="-171450" algn="just">
              <a:lnSpc>
                <a:spcPct val="150000"/>
              </a:lnSpc>
              <a:buFont typeface="Wingdings" panose="05000000000000000000" pitchFamily="2" charset="2"/>
              <a:buChar char="§"/>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Identification des caisses </a:t>
            </a:r>
            <a:r>
              <a:rPr lang="fr-FR" sz="1400" dirty="0">
                <a:solidFill>
                  <a:srgbClr val="16A085">
                    <a:lumMod val="75000"/>
                  </a:srgbClr>
                </a:solidFill>
                <a:latin typeface="Calibri Light"/>
              </a:rPr>
              <a:t>de </a:t>
            </a:r>
            <a:r>
              <a:rPr lang="fr-FR" sz="1400" dirty="0" smtClean="0">
                <a:solidFill>
                  <a:srgbClr val="16A085">
                    <a:lumMod val="75000"/>
                  </a:srgbClr>
                </a:solidFill>
                <a:latin typeface="Calibri Light"/>
              </a:rPr>
              <a:t>remplissage et des </a:t>
            </a:r>
            <a:r>
              <a:rPr lang="fr-FR" sz="1400" dirty="0">
                <a:solidFill>
                  <a:srgbClr val="16A085">
                    <a:lumMod val="75000"/>
                  </a:srgbClr>
                </a:solidFill>
                <a:latin typeface="Calibri Light"/>
              </a:rPr>
              <a:t>équipements de travail</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spTree>
    <p:extLst>
      <p:ext uri="{BB962C8B-B14F-4D97-AF65-F5344CB8AC3E}">
        <p14:creationId xmlns:p14="http://schemas.microsoft.com/office/powerpoint/2010/main" val="320524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20"/>
                                        </p:tgtEl>
                                      </p:cBhvr>
                                    </p:animEffect>
                                    <p:animScale>
                                      <p:cBhvr>
                                        <p:cTn id="7" dur="500" autoRev="1" fill="hold"/>
                                        <p:tgtEl>
                                          <p:spTgt spid="20"/>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26"/>
                                        </p:tgtEl>
                                      </p:cBhvr>
                                    </p:animEffect>
                                    <p:animScale>
                                      <p:cBhvr>
                                        <p:cTn id="10"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6">
            <a:extLst>
              <a:ext uri="{FF2B5EF4-FFF2-40B4-BE49-F238E27FC236}">
                <a16:creationId xmlns:a16="http://schemas.microsoft.com/office/drawing/2014/main" id="{98179F7F-6EF5-4A5F-9239-D5436AE57A64}"/>
              </a:ext>
            </a:extLst>
          </p:cNvPr>
          <p:cNvSpPr/>
          <p:nvPr/>
        </p:nvSpPr>
        <p:spPr>
          <a:xfrm flipH="1">
            <a:off x="1349462" y="1666568"/>
            <a:ext cx="3512089" cy="1860793"/>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9" name="Freeform 67">
            <a:extLst>
              <a:ext uri="{FF2B5EF4-FFF2-40B4-BE49-F238E27FC236}">
                <a16:creationId xmlns:a16="http://schemas.microsoft.com/office/drawing/2014/main" id="{2D923EA8-C29E-4304-95DE-179DF439515E}"/>
              </a:ext>
            </a:extLst>
          </p:cNvPr>
          <p:cNvSpPr/>
          <p:nvPr/>
        </p:nvSpPr>
        <p:spPr>
          <a:xfrm>
            <a:off x="4600540" y="3421626"/>
            <a:ext cx="1748654" cy="2324803"/>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pic>
        <p:nvPicPr>
          <p:cNvPr id="43" name="Imag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75727" y="4354930"/>
            <a:ext cx="1839067" cy="2665632"/>
          </a:xfrm>
          <a:prstGeom prst="rect">
            <a:avLst/>
          </a:prstGeom>
        </p:spPr>
      </p:pic>
      <p:pic>
        <p:nvPicPr>
          <p:cNvPr id="44" name="Image 43"/>
          <p:cNvPicPr>
            <a:picLocks noChangeAspect="1"/>
          </p:cNvPicPr>
          <p:nvPr/>
        </p:nvPicPr>
        <p:blipFill rotWithShape="1">
          <a:blip r:embed="rId3" cstate="print">
            <a:extLst>
              <a:ext uri="{28A0092B-C50C-407E-A947-70E740481C1C}">
                <a14:useLocalDpi xmlns:a14="http://schemas.microsoft.com/office/drawing/2010/main" val="0"/>
              </a:ext>
            </a:extLst>
          </a:blip>
          <a:srcRect l="6476" t="28418" b="29003"/>
          <a:stretch/>
        </p:blipFill>
        <p:spPr>
          <a:xfrm rot="10800000">
            <a:off x="3102490" y="4778477"/>
            <a:ext cx="2678878" cy="1814052"/>
          </a:xfrm>
          <a:prstGeom prst="rect">
            <a:avLst/>
          </a:prstGeom>
        </p:spPr>
      </p:pic>
      <p:pic>
        <p:nvPicPr>
          <p:cNvPr id="45" name="Image 44"/>
          <p:cNvPicPr/>
          <p:nvPr/>
        </p:nvPicPr>
        <p:blipFill>
          <a:blip r:embed="rId4">
            <a:extLst>
              <a:ext uri="{28A0092B-C50C-407E-A947-70E740481C1C}">
                <a14:useLocalDpi xmlns:a14="http://schemas.microsoft.com/office/drawing/2010/main" val="0"/>
              </a:ext>
            </a:extLst>
          </a:blip>
          <a:stretch>
            <a:fillRect/>
          </a:stretch>
        </p:blipFill>
        <p:spPr>
          <a:xfrm>
            <a:off x="2216383" y="2620490"/>
            <a:ext cx="2420116" cy="1697543"/>
          </a:xfrm>
          <a:prstGeom prst="rect">
            <a:avLst/>
          </a:prstGeom>
          <a:ln w="12700">
            <a:solidFill>
              <a:schemeClr val="tx1"/>
            </a:solidFill>
          </a:ln>
        </p:spPr>
      </p:pic>
      <p:pic>
        <p:nvPicPr>
          <p:cNvPr id="46" name="Image 45"/>
          <p:cNvPicPr/>
          <p:nvPr/>
        </p:nvPicPr>
        <p:blipFill>
          <a:blip r:embed="rId5" cstate="print">
            <a:extLst>
              <a:ext uri="{28A0092B-C50C-407E-A947-70E740481C1C}">
                <a14:useLocalDpi xmlns:a14="http://schemas.microsoft.com/office/drawing/2010/main" val="0"/>
              </a:ext>
            </a:extLst>
          </a:blip>
          <a:stretch>
            <a:fillRect/>
          </a:stretch>
        </p:blipFill>
        <p:spPr>
          <a:xfrm>
            <a:off x="4861552" y="1060415"/>
            <a:ext cx="2438251" cy="1515110"/>
          </a:xfrm>
          <a:prstGeom prst="rect">
            <a:avLst/>
          </a:prstGeom>
          <a:ln w="12700">
            <a:solidFill>
              <a:schemeClr val="tx1"/>
            </a:solidFill>
          </a:ln>
        </p:spPr>
      </p:pic>
      <p:sp>
        <p:nvSpPr>
          <p:cNvPr id="48" name="TextBox 186"/>
          <p:cNvSpPr txBox="1"/>
          <p:nvPr/>
        </p:nvSpPr>
        <p:spPr>
          <a:xfrm>
            <a:off x="1461950" y="354058"/>
            <a:ext cx="6050311" cy="523220"/>
          </a:xfrm>
          <a:prstGeom prst="rect">
            <a:avLst/>
          </a:prstGeom>
          <a:noFill/>
        </p:spPr>
        <p:txBody>
          <a:bodyPr wrap="none" rtlCol="0">
            <a:spAutoFit/>
          </a:bodyPr>
          <a:lstStyle/>
          <a:p>
            <a:pPr algn="ctr"/>
            <a:r>
              <a:rPr lang="fr-FR" sz="2800" b="1" dirty="0" smtClean="0">
                <a:latin typeface="Footlight MT Light" panose="0204060206030A020304" pitchFamily="18" charset="0"/>
              </a:rPr>
              <a:t>Adaptation de la machine Presse bouton</a:t>
            </a:r>
            <a:endParaRPr lang="en-US" sz="2800" b="1" dirty="0">
              <a:latin typeface="Footlight MT Light" panose="0204060206030A020304" pitchFamily="18" charset="0"/>
            </a:endParaRPr>
          </a:p>
        </p:txBody>
      </p:sp>
      <p:sp>
        <p:nvSpPr>
          <p:cNvPr id="50" name="TextBox 982"/>
          <p:cNvSpPr txBox="1"/>
          <p:nvPr/>
        </p:nvSpPr>
        <p:spPr>
          <a:xfrm>
            <a:off x="5892943" y="5899700"/>
            <a:ext cx="1406860" cy="553998"/>
          </a:xfrm>
          <a:prstGeom prst="rect">
            <a:avLst/>
          </a:prstGeom>
          <a:noFill/>
        </p:spPr>
        <p:txBody>
          <a:bodyPr wrap="none" rtlCol="0">
            <a:spAutoFit/>
          </a:bodyPr>
          <a:lstStyle/>
          <a:p>
            <a:endParaRPr lang="id-ID" sz="900" dirty="0">
              <a:solidFill>
                <a:schemeClr val="bg1">
                  <a:lumMod val="50000"/>
                </a:schemeClr>
              </a:solidFill>
            </a:endParaRPr>
          </a:p>
          <a:p>
            <a:r>
              <a:rPr lang="fr-FR" sz="2000" b="1" dirty="0" smtClean="0"/>
              <a:t>Etat actuel </a:t>
            </a:r>
            <a:endParaRPr lang="id-ID" sz="2000" b="1" dirty="0"/>
          </a:p>
        </p:txBody>
      </p:sp>
      <p:sp>
        <p:nvSpPr>
          <p:cNvPr id="51" name="TextBox 985"/>
          <p:cNvSpPr txBox="1"/>
          <p:nvPr/>
        </p:nvSpPr>
        <p:spPr>
          <a:xfrm>
            <a:off x="2724490" y="2072905"/>
            <a:ext cx="1071127" cy="538609"/>
          </a:xfrm>
          <a:prstGeom prst="rect">
            <a:avLst/>
          </a:prstGeom>
          <a:noFill/>
        </p:spPr>
        <p:txBody>
          <a:bodyPr wrap="none" rtlCol="0">
            <a:spAutoFit/>
          </a:bodyPr>
          <a:lstStyle/>
          <a:p>
            <a:endParaRPr lang="id-ID" sz="900" dirty="0">
              <a:solidFill>
                <a:schemeClr val="tx1">
                  <a:lumMod val="65000"/>
                  <a:lumOff val="35000"/>
                </a:schemeClr>
              </a:solidFill>
            </a:endParaRPr>
          </a:p>
          <a:p>
            <a:r>
              <a:rPr lang="fr-FR" sz="2000" b="1" dirty="0"/>
              <a:t>S</a:t>
            </a:r>
            <a:r>
              <a:rPr lang="fr-FR" sz="2000" b="1" dirty="0" smtClean="0"/>
              <a:t>olution</a:t>
            </a:r>
            <a:endParaRPr lang="id-ID" sz="2000" b="1" dirty="0"/>
          </a:p>
        </p:txBody>
      </p:sp>
      <p:sp>
        <p:nvSpPr>
          <p:cNvPr id="52" name="TextBox 988"/>
          <p:cNvSpPr txBox="1"/>
          <p:nvPr/>
        </p:nvSpPr>
        <p:spPr>
          <a:xfrm>
            <a:off x="5503420" y="2744826"/>
            <a:ext cx="1417632" cy="400110"/>
          </a:xfrm>
          <a:prstGeom prst="rect">
            <a:avLst/>
          </a:prstGeom>
          <a:noFill/>
        </p:spPr>
        <p:txBody>
          <a:bodyPr wrap="none" rtlCol="0">
            <a:spAutoFit/>
          </a:bodyPr>
          <a:lstStyle/>
          <a:p>
            <a:r>
              <a:rPr lang="fr-FR" sz="2000" b="1" dirty="0" smtClean="0"/>
              <a:t>Réalisation </a:t>
            </a:r>
            <a:endParaRPr lang="id-ID" sz="2000" b="1" dirty="0"/>
          </a:p>
        </p:txBody>
      </p:sp>
      <p:sp>
        <p:nvSpPr>
          <p:cNvPr id="12" name="Rectangle 11"/>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ZoneTexte 12"/>
          <p:cNvSpPr txBox="1"/>
          <p:nvPr/>
        </p:nvSpPr>
        <p:spPr>
          <a:xfrm>
            <a:off x="8469531" y="134693"/>
            <a:ext cx="542925" cy="276999"/>
          </a:xfrm>
          <a:prstGeom prst="rect">
            <a:avLst/>
          </a:prstGeom>
          <a:noFill/>
        </p:spPr>
        <p:txBody>
          <a:bodyPr wrap="square" rtlCol="0">
            <a:spAutoFit/>
          </a:bodyPr>
          <a:lstStyle/>
          <a:p>
            <a:pPr algn="ctr"/>
            <a:r>
              <a:rPr lang="fr-FR" sz="1200" dirty="0" smtClean="0">
                <a:solidFill>
                  <a:schemeClr val="bg1"/>
                </a:solidFill>
              </a:rPr>
              <a:t>14</a:t>
            </a:r>
            <a:endParaRPr lang="fr-FR" sz="1200" dirty="0">
              <a:solidFill>
                <a:schemeClr val="bg1"/>
              </a:solidFill>
            </a:endParaRPr>
          </a:p>
        </p:txBody>
      </p:sp>
    </p:spTree>
    <p:extLst>
      <p:ext uri="{BB962C8B-B14F-4D97-AF65-F5344CB8AC3E}">
        <p14:creationId xmlns:p14="http://schemas.microsoft.com/office/powerpoint/2010/main" val="145242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slide(fromBottom)">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8"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159337" y="848880"/>
            <a:ext cx="26038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smtClean="0">
                <a:ln>
                  <a:noFill/>
                </a:ln>
                <a:solidFill>
                  <a:prstClr val="black"/>
                </a:solidFill>
                <a:effectLst/>
                <a:uLnTx/>
                <a:uFillTx/>
                <a:latin typeface="Footlight MT Light" panose="0204060206030A020304" pitchFamily="18" charset="0"/>
                <a:ea typeface="+mn-ea"/>
                <a:cs typeface="+mn-cs"/>
              </a:rPr>
              <a:t>Taches réalisées </a:t>
            </a:r>
            <a:endPar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endParaRPr>
          </a:p>
        </p:txBody>
      </p:sp>
      <p:sp>
        <p:nvSpPr>
          <p:cNvPr id="4" name="Freeform 239"/>
          <p:cNvSpPr>
            <a:spLocks noEditPoints="1"/>
          </p:cNvSpPr>
          <p:nvPr/>
        </p:nvSpPr>
        <p:spPr bwMode="auto">
          <a:xfrm>
            <a:off x="3721883" y="2800382"/>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240"/>
          <p:cNvSpPr>
            <a:spLocks noEditPoints="1"/>
          </p:cNvSpPr>
          <p:nvPr/>
        </p:nvSpPr>
        <p:spPr bwMode="auto">
          <a:xfrm>
            <a:off x="2255034" y="3735193"/>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241"/>
          <p:cNvSpPr>
            <a:spLocks noEditPoints="1"/>
          </p:cNvSpPr>
          <p:nvPr/>
        </p:nvSpPr>
        <p:spPr bwMode="auto">
          <a:xfrm>
            <a:off x="1156554" y="3367816"/>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247"/>
          <p:cNvSpPr>
            <a:spLocks noEditPoints="1"/>
          </p:cNvSpPr>
          <p:nvPr/>
        </p:nvSpPr>
        <p:spPr bwMode="auto">
          <a:xfrm>
            <a:off x="2888448" y="4369794"/>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248"/>
          <p:cNvSpPr>
            <a:spLocks noEditPoints="1"/>
          </p:cNvSpPr>
          <p:nvPr/>
        </p:nvSpPr>
        <p:spPr bwMode="auto">
          <a:xfrm>
            <a:off x="4461264" y="3529047"/>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249"/>
          <p:cNvSpPr>
            <a:spLocks noEditPoints="1"/>
          </p:cNvSpPr>
          <p:nvPr/>
        </p:nvSpPr>
        <p:spPr bwMode="auto">
          <a:xfrm>
            <a:off x="1617324" y="3829776"/>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9"/>
          <p:cNvGrpSpPr/>
          <p:nvPr/>
        </p:nvGrpSpPr>
        <p:grpSpPr>
          <a:xfrm>
            <a:off x="1009868" y="3187742"/>
            <a:ext cx="1032449" cy="1710042"/>
            <a:chOff x="1498443" y="3296141"/>
            <a:chExt cx="1376598" cy="2280056"/>
          </a:xfrm>
          <a:solidFill>
            <a:schemeClr val="bg1">
              <a:lumMod val="85000"/>
            </a:schemeClr>
          </a:solidFill>
        </p:grpSpPr>
        <p:grpSp>
          <p:nvGrpSpPr>
            <p:cNvPr id="11" name="Group 10"/>
            <p:cNvGrpSpPr/>
            <p:nvPr/>
          </p:nvGrpSpPr>
          <p:grpSpPr>
            <a:xfrm rot="20700000">
              <a:off x="1498443" y="3464825"/>
              <a:ext cx="1055686" cy="2111372"/>
              <a:chOff x="1480457" y="3328209"/>
              <a:chExt cx="1055686" cy="2111372"/>
            </a:xfrm>
            <a:grpFill/>
          </p:grpSpPr>
          <p:sp>
            <p:nvSpPr>
              <p:cNvPr id="14" name="Freeform 5"/>
              <p:cNvSpPr>
                <a:spLocks/>
              </p:cNvSpPr>
              <p:nvPr/>
            </p:nvSpPr>
            <p:spPr bwMode="auto">
              <a:xfrm>
                <a:off x="1480457" y="3328209"/>
                <a:ext cx="1055686" cy="1055686"/>
              </a:xfrm>
              <a:custGeom>
                <a:avLst/>
                <a:gdLst>
                  <a:gd name="T0" fmla="*/ 482 w 482"/>
                  <a:gd name="T1" fmla="*/ 36 h 482"/>
                  <a:gd name="T2" fmla="*/ 482 w 482"/>
                  <a:gd name="T3" fmla="*/ 0 h 482"/>
                  <a:gd name="T4" fmla="*/ 0 w 482"/>
                  <a:gd name="T5" fmla="*/ 482 h 482"/>
                  <a:gd name="T6" fmla="*/ 36 w 482"/>
                  <a:gd name="T7" fmla="*/ 482 h 482"/>
                  <a:gd name="T8" fmla="*/ 482 w 482"/>
                  <a:gd name="T9" fmla="*/ 36 h 482"/>
                </a:gdLst>
                <a:ahLst/>
                <a:cxnLst>
                  <a:cxn ang="0">
                    <a:pos x="T0" y="T1"/>
                  </a:cxn>
                  <a:cxn ang="0">
                    <a:pos x="T2" y="T3"/>
                  </a:cxn>
                  <a:cxn ang="0">
                    <a:pos x="T4" y="T5"/>
                  </a:cxn>
                  <a:cxn ang="0">
                    <a:pos x="T6" y="T7"/>
                  </a:cxn>
                  <a:cxn ang="0">
                    <a:pos x="T8" y="T9"/>
                  </a:cxn>
                </a:cxnLst>
                <a:rect l="0" t="0" r="r" b="b"/>
                <a:pathLst>
                  <a:path w="482" h="482">
                    <a:moveTo>
                      <a:pt x="482" y="36"/>
                    </a:moveTo>
                    <a:cubicBezTo>
                      <a:pt x="482" y="0"/>
                      <a:pt x="482" y="0"/>
                      <a:pt x="482" y="0"/>
                    </a:cubicBezTo>
                    <a:cubicBezTo>
                      <a:pt x="216" y="0"/>
                      <a:pt x="0" y="216"/>
                      <a:pt x="0" y="482"/>
                    </a:cubicBezTo>
                    <a:cubicBezTo>
                      <a:pt x="36" y="482"/>
                      <a:pt x="36" y="482"/>
                      <a:pt x="36" y="482"/>
                    </a:cubicBezTo>
                    <a:cubicBezTo>
                      <a:pt x="36" y="236"/>
                      <a:pt x="235" y="36"/>
                      <a:pt x="482" y="3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6"/>
              <p:cNvSpPr>
                <a:spLocks/>
              </p:cNvSpPr>
              <p:nvPr/>
            </p:nvSpPr>
            <p:spPr bwMode="auto">
              <a:xfrm>
                <a:off x="1480457" y="4383895"/>
                <a:ext cx="1055686" cy="1055686"/>
              </a:xfrm>
              <a:custGeom>
                <a:avLst/>
                <a:gdLst>
                  <a:gd name="T0" fmla="*/ 36 w 482"/>
                  <a:gd name="T1" fmla="*/ 0 h 482"/>
                  <a:gd name="T2" fmla="*/ 36 w 482"/>
                  <a:gd name="T3" fmla="*/ 0 h 482"/>
                  <a:gd name="T4" fmla="*/ 0 w 482"/>
                  <a:gd name="T5" fmla="*/ 0 h 482"/>
                  <a:gd name="T6" fmla="*/ 482 w 482"/>
                  <a:gd name="T7" fmla="*/ 482 h 482"/>
                  <a:gd name="T8" fmla="*/ 482 w 482"/>
                  <a:gd name="T9" fmla="*/ 447 h 482"/>
                  <a:gd name="T10" fmla="*/ 36 w 482"/>
                  <a:gd name="T11" fmla="*/ 0 h 482"/>
                </a:gdLst>
                <a:ahLst/>
                <a:cxnLst>
                  <a:cxn ang="0">
                    <a:pos x="T0" y="T1"/>
                  </a:cxn>
                  <a:cxn ang="0">
                    <a:pos x="T2" y="T3"/>
                  </a:cxn>
                  <a:cxn ang="0">
                    <a:pos x="T4" y="T5"/>
                  </a:cxn>
                  <a:cxn ang="0">
                    <a:pos x="T6" y="T7"/>
                  </a:cxn>
                  <a:cxn ang="0">
                    <a:pos x="T8" y="T9"/>
                  </a:cxn>
                  <a:cxn ang="0">
                    <a:pos x="T10" y="T11"/>
                  </a:cxn>
                </a:cxnLst>
                <a:rect l="0" t="0" r="r" b="b"/>
                <a:pathLst>
                  <a:path w="482" h="482">
                    <a:moveTo>
                      <a:pt x="36" y="0"/>
                    </a:moveTo>
                    <a:cubicBezTo>
                      <a:pt x="36" y="0"/>
                      <a:pt x="36" y="0"/>
                      <a:pt x="36" y="0"/>
                    </a:cubicBezTo>
                    <a:cubicBezTo>
                      <a:pt x="0" y="0"/>
                      <a:pt x="0" y="0"/>
                      <a:pt x="0" y="0"/>
                    </a:cubicBezTo>
                    <a:cubicBezTo>
                      <a:pt x="0" y="267"/>
                      <a:pt x="216" y="482"/>
                      <a:pt x="482" y="482"/>
                    </a:cubicBezTo>
                    <a:cubicBezTo>
                      <a:pt x="482" y="447"/>
                      <a:pt x="482" y="447"/>
                      <a:pt x="482" y="447"/>
                    </a:cubicBezTo>
                    <a:cubicBezTo>
                      <a:pt x="235" y="447"/>
                      <a:pt x="36" y="247"/>
                      <a:pt x="36"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val 11"/>
            <p:cNvSpPr/>
            <p:nvPr/>
          </p:nvSpPr>
          <p:spPr>
            <a:xfrm>
              <a:off x="2221301" y="329614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700869" y="5282871"/>
              <a:ext cx="174172" cy="1741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Box 19"/>
          <p:cNvSpPr txBox="1"/>
          <p:nvPr/>
        </p:nvSpPr>
        <p:spPr>
          <a:xfrm>
            <a:off x="5768351" y="1835918"/>
            <a:ext cx="2539626" cy="461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Calibri"/>
                <a:ea typeface="+mn-ea"/>
                <a:cs typeface="+mn-cs"/>
              </a:rPr>
              <a:t>Adaptations des machines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5850737" y="3317322"/>
            <a:ext cx="2021026" cy="42344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Calibri"/>
                <a:ea typeface="+mn-ea"/>
                <a:cs typeface="+mn-cs"/>
              </a:rPr>
              <a:t>Application 5S</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p:cNvSpPr txBox="1"/>
          <p:nvPr/>
        </p:nvSpPr>
        <p:spPr>
          <a:xfrm>
            <a:off x="6087898" y="2319196"/>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SDS</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cxnSp>
        <p:nvCxnSpPr>
          <p:cNvPr id="25" name="Straight Connector 24"/>
          <p:cNvCxnSpPr/>
          <p:nvPr/>
        </p:nvCxnSpPr>
        <p:spPr>
          <a:xfrm>
            <a:off x="4065816" y="5151528"/>
            <a:ext cx="1784921" cy="0"/>
          </a:xfrm>
          <a:prstGeom prst="line">
            <a:avLst/>
          </a:prstGeom>
          <a:ln w="28575">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TextBox 23"/>
          <p:cNvSpPr txBox="1"/>
          <p:nvPr/>
        </p:nvSpPr>
        <p:spPr>
          <a:xfrm>
            <a:off x="6087898" y="2672950"/>
            <a:ext cx="2656098" cy="382092"/>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Machine presse bouton</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sp>
        <p:nvSpPr>
          <p:cNvPr id="29" name="TextBox 23"/>
          <p:cNvSpPr txBox="1"/>
          <p:nvPr/>
        </p:nvSpPr>
        <p:spPr>
          <a:xfrm>
            <a:off x="5850737" y="3806147"/>
            <a:ext cx="2656098" cy="1061829"/>
          </a:xfrm>
          <a:prstGeom prst="rect">
            <a:avLst/>
          </a:prstGeom>
          <a:noFill/>
        </p:spPr>
        <p:txBody>
          <a:bodyPr wrap="square" rtlCol="0">
            <a:spAutoFit/>
          </a:bodyPr>
          <a:lstStyle/>
          <a:p>
            <a:pPr marL="171450" lvl="0" indent="-171450" algn="just">
              <a:lnSpc>
                <a:spcPct val="150000"/>
              </a:lnSpc>
              <a:buFont typeface="Wingdings" panose="05000000000000000000" pitchFamily="2" charset="2"/>
              <a:buChar char="§"/>
              <a:defRPr/>
            </a:pPr>
            <a:r>
              <a:rPr kumimoji="0" lang="fr-FR" sz="1400" b="0" i="0" u="none" strike="noStrike" kern="1200" cap="none" spc="0" normalizeH="0" baseline="0" noProof="0" dirty="0" smtClean="0">
                <a:ln>
                  <a:noFill/>
                </a:ln>
                <a:solidFill>
                  <a:srgbClr val="16A085">
                    <a:lumMod val="75000"/>
                  </a:srgbClr>
                </a:solidFill>
                <a:effectLst/>
                <a:uLnTx/>
                <a:uFillTx/>
                <a:latin typeface="Calibri Light"/>
                <a:ea typeface="+mn-ea"/>
                <a:cs typeface="+mn-cs"/>
              </a:rPr>
              <a:t>Identification</a:t>
            </a:r>
            <a:r>
              <a:rPr lang="fr-FR" sz="1400" dirty="0" smtClean="0">
                <a:solidFill>
                  <a:srgbClr val="16A085">
                    <a:lumMod val="75000"/>
                  </a:srgbClr>
                </a:solidFill>
                <a:latin typeface="Calibri Light"/>
              </a:rPr>
              <a:t> des caisses de remplissage et des </a:t>
            </a:r>
            <a:r>
              <a:rPr lang="fr-FR" sz="1400" dirty="0">
                <a:solidFill>
                  <a:srgbClr val="16A085">
                    <a:lumMod val="75000"/>
                  </a:srgbClr>
                </a:solidFill>
                <a:latin typeface="Calibri Light"/>
              </a:rPr>
              <a:t>équipements de travail</a:t>
            </a:r>
            <a:endParaRPr kumimoji="0" lang="id-ID" sz="1400" b="0" i="0" u="none" strike="noStrike" kern="1200" cap="none" spc="0" normalizeH="0" baseline="0" noProof="0" dirty="0">
              <a:ln>
                <a:noFill/>
              </a:ln>
              <a:solidFill>
                <a:srgbClr val="16A085">
                  <a:lumMod val="75000"/>
                </a:srgbClr>
              </a:solidFill>
              <a:effectLst/>
              <a:uLnTx/>
              <a:uFillTx/>
              <a:latin typeface="Calibri Light"/>
              <a:ea typeface="+mn-ea"/>
              <a:cs typeface="+mn-cs"/>
            </a:endParaRPr>
          </a:p>
        </p:txBody>
      </p:sp>
    </p:spTree>
    <p:extLst>
      <p:ext uri="{BB962C8B-B14F-4D97-AF65-F5344CB8AC3E}">
        <p14:creationId xmlns:p14="http://schemas.microsoft.com/office/powerpoint/2010/main" val="1103907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23"/>
                                        </p:tgtEl>
                                      </p:cBhvr>
                                    </p:animEffect>
                                    <p:animScale>
                                      <p:cBhvr>
                                        <p:cTn id="7" dur="500" autoRev="1" fill="hold"/>
                                        <p:tgtEl>
                                          <p:spTgt spid="23"/>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29"/>
                                        </p:tgtEl>
                                      </p:cBhvr>
                                    </p:animEffect>
                                    <p:animScale>
                                      <p:cBhvr>
                                        <p:cTn id="10" dur="5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5708" y="879092"/>
            <a:ext cx="5580375" cy="584775"/>
          </a:xfrm>
          <a:prstGeom prst="rect">
            <a:avLst/>
          </a:prstGeom>
          <a:noFill/>
        </p:spPr>
        <p:txBody>
          <a:bodyPr wrap="none" rtlCol="0">
            <a:spAutoFit/>
          </a:bodyPr>
          <a:lstStyle/>
          <a:p>
            <a:pPr algn="ctr"/>
            <a:r>
              <a:rPr lang="fr-FR" sz="3200" b="1" dirty="0" smtClean="0">
                <a:latin typeface="Footlight MT Light" pitchFamily="18" charset="0"/>
              </a:rPr>
              <a:t>Déscription des états précédents</a:t>
            </a:r>
            <a:endParaRPr lang="fr-FR" sz="3200" b="1" dirty="0">
              <a:latin typeface="Footlight MT Light" pitchFamily="18" charset="0"/>
            </a:endParaRPr>
          </a:p>
        </p:txBody>
      </p:sp>
      <p:sp>
        <p:nvSpPr>
          <p:cNvPr id="47" name="Rectangle 46"/>
          <p:cNvSpPr/>
          <p:nvPr/>
        </p:nvSpPr>
        <p:spPr>
          <a:xfrm>
            <a:off x="784100" y="4661669"/>
            <a:ext cx="3727308" cy="742966"/>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8" name="Rectangle 47"/>
          <p:cNvSpPr/>
          <p:nvPr/>
        </p:nvSpPr>
        <p:spPr>
          <a:xfrm>
            <a:off x="4887572" y="4641544"/>
            <a:ext cx="3727308" cy="742966"/>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1" name="TextBox 50"/>
          <p:cNvSpPr txBox="1"/>
          <p:nvPr/>
        </p:nvSpPr>
        <p:spPr>
          <a:xfrm>
            <a:off x="1224222" y="4702080"/>
            <a:ext cx="2985171" cy="773289"/>
          </a:xfrm>
          <a:prstGeom prst="rect">
            <a:avLst/>
          </a:prstGeom>
          <a:noFill/>
        </p:spPr>
        <p:txBody>
          <a:bodyPr wrap="square" rtlCol="0">
            <a:spAutoFit/>
          </a:bodyPr>
          <a:lstStyle/>
          <a:p>
            <a:r>
              <a:rPr lang="fr-FR" b="1" dirty="0" smtClean="0">
                <a:solidFill>
                  <a:schemeClr val="bg1"/>
                </a:solidFill>
              </a:rPr>
              <a:t>    Etat précédent des  </a:t>
            </a:r>
          </a:p>
          <a:p>
            <a:r>
              <a:rPr lang="fr-FR" b="1" dirty="0" smtClean="0">
                <a:solidFill>
                  <a:schemeClr val="bg1"/>
                </a:solidFill>
              </a:rPr>
              <a:t>équipements de travail</a:t>
            </a:r>
            <a:r>
              <a:rPr lang="fr-FR" sz="900" b="1" dirty="0" smtClean="0">
                <a:solidFill>
                  <a:schemeClr val="bg1"/>
                </a:solidFill>
              </a:rPr>
              <a:t> </a:t>
            </a:r>
          </a:p>
          <a:p>
            <a:endParaRPr lang="id-ID" sz="825" dirty="0">
              <a:solidFill>
                <a:schemeClr val="bg1"/>
              </a:solidFill>
              <a:latin typeface="+mj-lt"/>
            </a:endParaRPr>
          </a:p>
        </p:txBody>
      </p:sp>
      <p:sp>
        <p:nvSpPr>
          <p:cNvPr id="58" name="TextBox 57"/>
          <p:cNvSpPr txBox="1"/>
          <p:nvPr/>
        </p:nvSpPr>
        <p:spPr>
          <a:xfrm>
            <a:off x="6011012" y="4828477"/>
            <a:ext cx="184731" cy="276999"/>
          </a:xfrm>
          <a:prstGeom prst="rect">
            <a:avLst/>
          </a:prstGeom>
          <a:noFill/>
        </p:spPr>
        <p:txBody>
          <a:bodyPr wrap="none" rtlCol="0">
            <a:spAutoFit/>
          </a:bodyPr>
          <a:lstStyle/>
          <a:p>
            <a:endParaRPr lang="id-ID" sz="1200" b="1" dirty="0">
              <a:solidFill>
                <a:schemeClr val="bg1"/>
              </a:solidFill>
            </a:endParaRPr>
          </a:p>
        </p:txBody>
      </p:sp>
      <p:pic>
        <p:nvPicPr>
          <p:cNvPr id="27" name="Espace réservé pour une image  26" descr="ffffff.jpg"/>
          <p:cNvPicPr>
            <a:picLocks noGrp="1" noChangeAspect="1"/>
          </p:cNvPicPr>
          <p:nvPr>
            <p:ph type="pic" sz="quarter" idx="10"/>
          </p:nvPr>
        </p:nvPicPr>
        <p:blipFill>
          <a:blip r:embed="rId3"/>
          <a:srcRect t="21616" b="21616"/>
          <a:stretch>
            <a:fillRect/>
          </a:stretch>
        </p:blipFill>
        <p:spPr>
          <a:xfrm>
            <a:off x="784100" y="2057400"/>
            <a:ext cx="3727308" cy="2609193"/>
          </a:xfrm>
        </p:spPr>
      </p:pic>
      <p:pic>
        <p:nvPicPr>
          <p:cNvPr id="25" name="Espace réservé pour une image  24" descr="Image111.jpg"/>
          <p:cNvPicPr>
            <a:picLocks noGrp="1" noChangeAspect="1"/>
          </p:cNvPicPr>
          <p:nvPr>
            <p:ph type="pic" sz="quarter" idx="11"/>
          </p:nvPr>
        </p:nvPicPr>
        <p:blipFill>
          <a:blip r:embed="rId4"/>
          <a:srcRect t="11803" b="11803"/>
          <a:stretch>
            <a:fillRect/>
          </a:stretch>
        </p:blipFill>
        <p:spPr>
          <a:xfrm>
            <a:off x="4887572" y="2057401"/>
            <a:ext cx="3727308" cy="2656490"/>
          </a:xfrm>
        </p:spPr>
      </p:pic>
      <p:sp>
        <p:nvSpPr>
          <p:cNvPr id="26" name="ZoneTexte 25"/>
          <p:cNvSpPr txBox="1"/>
          <p:nvPr/>
        </p:nvSpPr>
        <p:spPr>
          <a:xfrm>
            <a:off x="5549462" y="4729656"/>
            <a:ext cx="2617076" cy="646331"/>
          </a:xfrm>
          <a:prstGeom prst="rect">
            <a:avLst/>
          </a:prstGeom>
          <a:noFill/>
        </p:spPr>
        <p:txBody>
          <a:bodyPr wrap="square" rtlCol="0">
            <a:spAutoFit/>
          </a:bodyPr>
          <a:lstStyle/>
          <a:p>
            <a:pPr algn="ctr"/>
            <a:r>
              <a:rPr lang="fr-FR" b="1" dirty="0" smtClean="0">
                <a:solidFill>
                  <a:schemeClr val="bg1"/>
                </a:solidFill>
              </a:rPr>
              <a:t>Etat précédent  des  caisses de remplissage </a:t>
            </a:r>
            <a:endParaRPr lang="fr-FR" b="1" dirty="0">
              <a:solidFill>
                <a:schemeClr val="bg1"/>
              </a:solidFill>
            </a:endParaRPr>
          </a:p>
        </p:txBody>
      </p:sp>
    </p:spTree>
    <p:extLst>
      <p:ext uri="{BB962C8B-B14F-4D97-AF65-F5344CB8AC3E}">
        <p14:creationId xmlns:p14="http://schemas.microsoft.com/office/powerpoint/2010/main" val="4274838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lide(fromBottom)">
                                      <p:cBhvr>
                                        <p:cTn id="17" dur="500"/>
                                        <p:tgtEl>
                                          <p:spTgt spid="2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2500"/>
                            </p:stCondLst>
                            <p:childTnLst>
                              <p:par>
                                <p:cTn id="23" presetID="1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slide(fromBottom)">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rot="16200000" flipV="1">
            <a:off x="467101" y="2563915"/>
            <a:ext cx="1063885" cy="1990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9096" y="2041921"/>
            <a:ext cx="2383051"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372144" y="2041921"/>
            <a:ext cx="0" cy="3013126"/>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3372144" y="5055047"/>
            <a:ext cx="2772000"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rot="5400000" flipH="1" flipV="1">
            <a:off x="4278320" y="3178774"/>
            <a:ext cx="3740471"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46" name="Oval 345"/>
          <p:cNvSpPr/>
          <p:nvPr/>
        </p:nvSpPr>
        <p:spPr>
          <a:xfrm>
            <a:off x="1067984" y="2355251"/>
            <a:ext cx="289692" cy="289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47" name="TextBox 346"/>
          <p:cNvSpPr txBox="1"/>
          <p:nvPr/>
        </p:nvSpPr>
        <p:spPr>
          <a:xfrm>
            <a:off x="1066312" y="2377096"/>
            <a:ext cx="322524" cy="253916"/>
          </a:xfrm>
          <a:prstGeom prst="rect">
            <a:avLst/>
          </a:prstGeom>
          <a:noFill/>
        </p:spPr>
        <p:txBody>
          <a:bodyPr wrap="none" rtlCol="0">
            <a:spAutoFit/>
          </a:bodyPr>
          <a:lstStyle/>
          <a:p>
            <a:r>
              <a:rPr lang="id-ID" sz="1050" b="1" dirty="0">
                <a:solidFill>
                  <a:schemeClr val="bg1"/>
                </a:solidFill>
              </a:rPr>
              <a:t>01</a:t>
            </a:r>
          </a:p>
        </p:txBody>
      </p:sp>
      <p:sp>
        <p:nvSpPr>
          <p:cNvPr id="349" name="TextBox 348"/>
          <p:cNvSpPr txBox="1"/>
          <p:nvPr/>
        </p:nvSpPr>
        <p:spPr>
          <a:xfrm>
            <a:off x="1131123" y="2653559"/>
            <a:ext cx="1795684" cy="338554"/>
          </a:xfrm>
          <a:prstGeom prst="rect">
            <a:avLst/>
          </a:prstGeom>
          <a:noFill/>
        </p:spPr>
        <p:txBody>
          <a:bodyPr wrap="none" rtlCol="0">
            <a:spAutoFit/>
          </a:bodyPr>
          <a:lstStyle/>
          <a:p>
            <a:r>
              <a:rPr lang="fr-FR" sz="1600" b="1" dirty="0" smtClean="0">
                <a:latin typeface="Footlight MT Light" pitchFamily="18" charset="0"/>
              </a:rPr>
              <a:t>Modèle d'étiquette </a:t>
            </a:r>
            <a:endParaRPr lang="id-ID" sz="4400" b="1" dirty="0">
              <a:latin typeface="Footlight MT Light" pitchFamily="18" charset="0"/>
            </a:endParaRPr>
          </a:p>
        </p:txBody>
      </p:sp>
      <p:sp>
        <p:nvSpPr>
          <p:cNvPr id="350" name="Oval 349"/>
          <p:cNvSpPr/>
          <p:nvPr/>
        </p:nvSpPr>
        <p:spPr>
          <a:xfrm>
            <a:off x="3570862" y="2540475"/>
            <a:ext cx="289692" cy="2896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1" name="TextBox 350"/>
          <p:cNvSpPr txBox="1"/>
          <p:nvPr/>
        </p:nvSpPr>
        <p:spPr>
          <a:xfrm>
            <a:off x="3553420" y="2562325"/>
            <a:ext cx="322524" cy="253916"/>
          </a:xfrm>
          <a:prstGeom prst="rect">
            <a:avLst/>
          </a:prstGeom>
          <a:noFill/>
        </p:spPr>
        <p:txBody>
          <a:bodyPr wrap="none" rtlCol="0">
            <a:spAutoFit/>
          </a:bodyPr>
          <a:lstStyle/>
          <a:p>
            <a:r>
              <a:rPr lang="id-ID" sz="1050" b="1" dirty="0">
                <a:solidFill>
                  <a:schemeClr val="bg1"/>
                </a:solidFill>
              </a:rPr>
              <a:t>02</a:t>
            </a:r>
          </a:p>
        </p:txBody>
      </p:sp>
      <p:sp>
        <p:nvSpPr>
          <p:cNvPr id="352" name="TextBox 351"/>
          <p:cNvSpPr txBox="1"/>
          <p:nvPr/>
        </p:nvSpPr>
        <p:spPr>
          <a:xfrm>
            <a:off x="3723059" y="2796373"/>
            <a:ext cx="2740802" cy="338554"/>
          </a:xfrm>
          <a:prstGeom prst="rect">
            <a:avLst/>
          </a:prstGeom>
          <a:noFill/>
        </p:spPr>
        <p:txBody>
          <a:bodyPr wrap="square" rtlCol="0">
            <a:spAutoFit/>
          </a:bodyPr>
          <a:lstStyle/>
          <a:p>
            <a:r>
              <a:rPr lang="fr-FR" sz="1600" b="1" dirty="0" smtClean="0">
                <a:latin typeface="Footlight MT Light" pitchFamily="18" charset="0"/>
              </a:rPr>
              <a:t>Exemple d'étiquette </a:t>
            </a:r>
            <a:endParaRPr lang="id-ID" sz="1600" b="1" dirty="0">
              <a:latin typeface="Footlight MT Light" pitchFamily="18" charset="0"/>
            </a:endParaRPr>
          </a:p>
        </p:txBody>
      </p:sp>
      <p:sp>
        <p:nvSpPr>
          <p:cNvPr id="354" name="Oval 353"/>
          <p:cNvSpPr/>
          <p:nvPr/>
        </p:nvSpPr>
        <p:spPr>
          <a:xfrm>
            <a:off x="7027977" y="5406123"/>
            <a:ext cx="289692" cy="289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5" name="TextBox 354"/>
          <p:cNvSpPr txBox="1"/>
          <p:nvPr/>
        </p:nvSpPr>
        <p:spPr>
          <a:xfrm>
            <a:off x="7010539" y="5412207"/>
            <a:ext cx="322524" cy="253916"/>
          </a:xfrm>
          <a:prstGeom prst="rect">
            <a:avLst/>
          </a:prstGeom>
          <a:noFill/>
        </p:spPr>
        <p:txBody>
          <a:bodyPr wrap="none" rtlCol="0">
            <a:spAutoFit/>
          </a:bodyPr>
          <a:lstStyle/>
          <a:p>
            <a:r>
              <a:rPr lang="id-ID" sz="1050" b="1" dirty="0">
                <a:solidFill>
                  <a:schemeClr val="bg1"/>
                </a:solidFill>
              </a:rPr>
              <a:t>03</a:t>
            </a:r>
          </a:p>
        </p:txBody>
      </p:sp>
      <p:sp>
        <p:nvSpPr>
          <p:cNvPr id="356" name="TextBox 355"/>
          <p:cNvSpPr txBox="1"/>
          <p:nvPr/>
        </p:nvSpPr>
        <p:spPr>
          <a:xfrm>
            <a:off x="7391946" y="5551662"/>
            <a:ext cx="1389447" cy="464871"/>
          </a:xfrm>
          <a:prstGeom prst="rect">
            <a:avLst/>
          </a:prstGeom>
          <a:noFill/>
        </p:spPr>
        <p:txBody>
          <a:bodyPr wrap="square" rtlCol="0">
            <a:spAutoFit/>
          </a:bodyPr>
          <a:lstStyle/>
          <a:p>
            <a:pPr>
              <a:lnSpc>
                <a:spcPct val="150000"/>
              </a:lnSpc>
            </a:pPr>
            <a:r>
              <a:rPr lang="fr-FR" b="1" dirty="0" smtClean="0">
                <a:latin typeface="Footlight MT Light" pitchFamily="18" charset="0"/>
              </a:rPr>
              <a:t>Réalisation</a:t>
            </a:r>
            <a:endParaRPr lang="en-US" sz="1600" b="1" dirty="0">
              <a:solidFill>
                <a:schemeClr val="bg1">
                  <a:lumMod val="65000"/>
                </a:schemeClr>
              </a:solidFill>
              <a:latin typeface="Footlight MT Light" pitchFamily="18" charset="0"/>
            </a:endParaRPr>
          </a:p>
        </p:txBody>
      </p:sp>
      <p:sp>
        <p:nvSpPr>
          <p:cNvPr id="367" name="TextBox 366"/>
          <p:cNvSpPr txBox="1"/>
          <p:nvPr/>
        </p:nvSpPr>
        <p:spPr>
          <a:xfrm>
            <a:off x="6664353" y="4364099"/>
            <a:ext cx="322524" cy="253916"/>
          </a:xfrm>
          <a:prstGeom prst="rect">
            <a:avLst/>
          </a:prstGeom>
          <a:noFill/>
        </p:spPr>
        <p:txBody>
          <a:bodyPr wrap="none" rtlCol="0">
            <a:spAutoFit/>
          </a:bodyPr>
          <a:lstStyle/>
          <a:p>
            <a:r>
              <a:rPr lang="id-ID" sz="1050" b="1" dirty="0">
                <a:solidFill>
                  <a:schemeClr val="bg1"/>
                </a:solidFill>
              </a:rPr>
              <a:t>07</a:t>
            </a:r>
          </a:p>
        </p:txBody>
      </p:sp>
      <p:sp>
        <p:nvSpPr>
          <p:cNvPr id="379" name="Rectangle 378"/>
          <p:cNvSpPr/>
          <p:nvPr/>
        </p:nvSpPr>
        <p:spPr>
          <a:xfrm>
            <a:off x="2045295" y="442747"/>
            <a:ext cx="5353197" cy="461665"/>
          </a:xfrm>
          <a:prstGeom prst="rect">
            <a:avLst/>
          </a:prstGeom>
        </p:spPr>
        <p:txBody>
          <a:bodyPr wrap="none">
            <a:spAutoFit/>
          </a:bodyPr>
          <a:lstStyle/>
          <a:p>
            <a:pPr algn="ctr"/>
            <a:r>
              <a:rPr lang="fr-FR" sz="2400" b="1" dirty="0">
                <a:latin typeface="Footlight MT Light" panose="0204060206030A020304" pitchFamily="18" charset="0"/>
              </a:rPr>
              <a:t>Identification des caisses </a:t>
            </a:r>
            <a:r>
              <a:rPr lang="fr-FR" sz="2400" b="1" dirty="0" smtClean="0">
                <a:latin typeface="Footlight MT Light" panose="0204060206030A020304" pitchFamily="18" charset="0"/>
              </a:rPr>
              <a:t>de </a:t>
            </a:r>
            <a:r>
              <a:rPr lang="fr-FR" sz="2400" b="1" dirty="0" smtClean="0">
                <a:latin typeface="Footlight MT Light" panose="0204060206030A020304" pitchFamily="18" charset="0"/>
              </a:rPr>
              <a:t>remplissage</a:t>
            </a:r>
            <a:endParaRPr lang="en-US" sz="2400" b="1" dirty="0">
              <a:latin typeface="Footlight MT Light" panose="0204060206030A020304" pitchFamily="18" charset="0"/>
            </a:endParaRPr>
          </a:p>
        </p:txBody>
      </p:sp>
      <p:pic>
        <p:nvPicPr>
          <p:cNvPr id="22" name="Image 21"/>
          <p:cNvPicPr/>
          <p:nvPr/>
        </p:nvPicPr>
        <p:blipFill>
          <a:blip r:embed="rId3">
            <a:extLst>
              <a:ext uri="{28A0092B-C50C-407E-A947-70E740481C1C}">
                <a14:useLocalDpi xmlns:a14="http://schemas.microsoft.com/office/drawing/2010/main" val="0"/>
              </a:ext>
            </a:extLst>
          </a:blip>
          <a:stretch>
            <a:fillRect/>
          </a:stretch>
        </p:blipFill>
        <p:spPr>
          <a:xfrm>
            <a:off x="6306207" y="3310759"/>
            <a:ext cx="2620869" cy="2017928"/>
          </a:xfrm>
          <a:prstGeom prst="rect">
            <a:avLst/>
          </a:prstGeom>
        </p:spPr>
      </p:pic>
      <p:pic>
        <p:nvPicPr>
          <p:cNvPr id="23" name="Image 22"/>
          <p:cNvPicPr/>
          <p:nvPr/>
        </p:nvPicPr>
        <p:blipFill>
          <a:blip r:embed="rId4">
            <a:extLst>
              <a:ext uri="{28A0092B-C50C-407E-A947-70E740481C1C}">
                <a14:useLocalDpi xmlns:a14="http://schemas.microsoft.com/office/drawing/2010/main" val="0"/>
              </a:ext>
            </a:extLst>
          </a:blip>
          <a:stretch>
            <a:fillRect/>
          </a:stretch>
        </p:blipFill>
        <p:spPr>
          <a:xfrm>
            <a:off x="6290441" y="1292773"/>
            <a:ext cx="2632893" cy="1945029"/>
          </a:xfrm>
          <a:prstGeom prst="rect">
            <a:avLst/>
          </a:prstGeom>
        </p:spPr>
      </p:pic>
      <p:pic>
        <p:nvPicPr>
          <p:cNvPr id="24" name="Image 23" descr="etiquette.PNG"/>
          <p:cNvPicPr/>
          <p:nvPr/>
        </p:nvPicPr>
        <p:blipFill>
          <a:blip r:embed="rId5"/>
          <a:srcRect r="7329"/>
          <a:stretch>
            <a:fillRect/>
          </a:stretch>
        </p:blipFill>
        <p:spPr>
          <a:xfrm>
            <a:off x="3506120" y="3326524"/>
            <a:ext cx="2547838" cy="1662049"/>
          </a:xfrm>
          <a:prstGeom prst="rect">
            <a:avLst/>
          </a:prstGeom>
        </p:spPr>
      </p:pic>
      <p:pic>
        <p:nvPicPr>
          <p:cNvPr id="25" name="Image 24"/>
          <p:cNvPicPr>
            <a:picLocks noChangeAspect="1"/>
          </p:cNvPicPr>
          <p:nvPr/>
        </p:nvPicPr>
        <p:blipFill>
          <a:blip r:embed="rId6"/>
          <a:stretch>
            <a:fillRect/>
          </a:stretch>
        </p:blipFill>
        <p:spPr>
          <a:xfrm>
            <a:off x="194364" y="3398909"/>
            <a:ext cx="2567227" cy="1582994"/>
          </a:xfrm>
          <a:prstGeom prst="rect">
            <a:avLst/>
          </a:prstGeom>
        </p:spPr>
      </p:pic>
    </p:spTree>
    <p:extLst>
      <p:ext uri="{BB962C8B-B14F-4D97-AF65-F5344CB8AC3E}">
        <p14:creationId xmlns:p14="http://schemas.microsoft.com/office/powerpoint/2010/main" val="3202288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anim calcmode="lin" valueType="num">
                                      <p:cBhvr>
                                        <p:cTn id="8" dur="1000" fill="hold"/>
                                        <p:tgtEl>
                                          <p:spTgt spid="379"/>
                                        </p:tgtEl>
                                        <p:attrNameLst>
                                          <p:attrName>ppt_x</p:attrName>
                                        </p:attrNameLst>
                                      </p:cBhvr>
                                      <p:tavLst>
                                        <p:tav tm="0">
                                          <p:val>
                                            <p:strVal val="#ppt_x"/>
                                          </p:val>
                                        </p:tav>
                                        <p:tav tm="100000">
                                          <p:val>
                                            <p:strVal val="#ppt_x"/>
                                          </p:val>
                                        </p:tav>
                                      </p:tavLst>
                                    </p:anim>
                                    <p:anim calcmode="lin" valueType="num">
                                      <p:cBhvr>
                                        <p:cTn id="9" dur="1000" fill="hold"/>
                                        <p:tgtEl>
                                          <p:spTgt spid="3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wipe(down)">
                                      <p:cBhvr>
                                        <p:cTn id="16" dur="500"/>
                                        <p:tgtEl>
                                          <p:spTgt spid="34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wipe(down)">
                                      <p:cBhvr>
                                        <p:cTn id="19" dur="500"/>
                                        <p:tgtEl>
                                          <p:spTgt spid="34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6"/>
                                        </p:tgtEl>
                                        <p:attrNameLst>
                                          <p:attrName>style.visibility</p:attrName>
                                        </p:attrNameLst>
                                      </p:cBhvr>
                                      <p:to>
                                        <p:strVal val="visible"/>
                                      </p:to>
                                    </p:set>
                                    <p:animEffect transition="in" filter="wipe(down)">
                                      <p:cBhvr>
                                        <p:cTn id="22" dur="500"/>
                                        <p:tgtEl>
                                          <p:spTgt spid="346"/>
                                        </p:tgtEl>
                                      </p:cBhvr>
                                    </p:animEffect>
                                  </p:childTnLst>
                                </p:cTn>
                              </p:par>
                              <p:par>
                                <p:cTn id="23" presetID="22" presetClass="entr" presetSubtype="4"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down)">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51"/>
                                        </p:tgtEl>
                                        <p:attrNameLst>
                                          <p:attrName>style.visibility</p:attrName>
                                        </p:attrNameLst>
                                      </p:cBhvr>
                                      <p:to>
                                        <p:strVal val="visible"/>
                                      </p:to>
                                    </p:set>
                                    <p:animEffect transition="in" filter="wipe(down)">
                                      <p:cBhvr>
                                        <p:cTn id="30" dur="500"/>
                                        <p:tgtEl>
                                          <p:spTgt spid="351"/>
                                        </p:tgtEl>
                                      </p:cBhvr>
                                    </p:animEffect>
                                  </p:childTnLst>
                                </p:cTn>
                              </p:par>
                              <p:par>
                                <p:cTn id="31" presetID="22" presetClass="entr" presetSubtype="8"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left)">
                                      <p:cBhvr>
                                        <p:cTn id="33" dur="500"/>
                                        <p:tgtEl>
                                          <p:spTgt spid="72"/>
                                        </p:tgtEl>
                                      </p:cBhvr>
                                    </p:animEffect>
                                  </p:childTnLst>
                                </p:cTn>
                              </p:par>
                              <p:par>
                                <p:cTn id="34" presetID="22" presetClass="entr" presetSubtype="1"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50"/>
                                        </p:tgtEl>
                                        <p:attrNameLst>
                                          <p:attrName>style.visibility</p:attrName>
                                        </p:attrNameLst>
                                      </p:cBhvr>
                                      <p:to>
                                        <p:strVal val="visible"/>
                                      </p:to>
                                    </p:set>
                                    <p:animEffect transition="in" filter="wipe(down)">
                                      <p:cBhvr>
                                        <p:cTn id="39" dur="500"/>
                                        <p:tgtEl>
                                          <p:spTgt spid="350"/>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352"/>
                                        </p:tgtEl>
                                        <p:attrNameLst>
                                          <p:attrName>style.visibility</p:attrName>
                                        </p:attrNameLst>
                                      </p:cBhvr>
                                      <p:to>
                                        <p:strVal val="visible"/>
                                      </p:to>
                                    </p:set>
                                    <p:animEffect transition="in" filter="wipe(down)">
                                      <p:cBhvr>
                                        <p:cTn id="43" dur="500"/>
                                        <p:tgtEl>
                                          <p:spTgt spid="352"/>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8" fill="hold" nodeType="withEffect">
                                  <p:stCondLst>
                                    <p:cond delay="0"/>
                                  </p:stCondLst>
                                  <p:childTnLst>
                                    <p:set>
                                      <p:cBhvr>
                                        <p:cTn id="48" dur="1" fill="hold">
                                          <p:stCondLst>
                                            <p:cond delay="0"/>
                                          </p:stCondLst>
                                        </p:cTn>
                                        <p:tgtEl>
                                          <p:spTgt spid="344"/>
                                        </p:tgtEl>
                                        <p:attrNameLst>
                                          <p:attrName>style.visibility</p:attrName>
                                        </p:attrNameLst>
                                      </p:cBhvr>
                                      <p:to>
                                        <p:strVal val="visible"/>
                                      </p:to>
                                    </p:set>
                                    <p:animEffect transition="in" filter="wipe(left)">
                                      <p:cBhvr>
                                        <p:cTn id="49" dur="500"/>
                                        <p:tgtEl>
                                          <p:spTgt spid="3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55"/>
                                        </p:tgtEl>
                                        <p:attrNameLst>
                                          <p:attrName>style.visibility</p:attrName>
                                        </p:attrNameLst>
                                      </p:cBhvr>
                                      <p:to>
                                        <p:strVal val="visible"/>
                                      </p:to>
                                    </p:set>
                                    <p:animEffect transition="in" filter="wipe(down)">
                                      <p:cBhvr>
                                        <p:cTn id="54" dur="500"/>
                                        <p:tgtEl>
                                          <p:spTgt spid="355"/>
                                        </p:tgtEl>
                                      </p:cBhvr>
                                    </p:animEffect>
                                  </p:childTnLst>
                                </p:cTn>
                              </p:par>
                              <p:par>
                                <p:cTn id="55" presetID="22" presetClass="entr" presetSubtype="4" fill="hold" nodeType="withEffect">
                                  <p:stCondLst>
                                    <p:cond delay="0"/>
                                  </p:stCondLst>
                                  <p:childTnLst>
                                    <p:set>
                                      <p:cBhvr>
                                        <p:cTn id="56" dur="1" fill="hold">
                                          <p:stCondLst>
                                            <p:cond delay="0"/>
                                          </p:stCondLst>
                                        </p:cTn>
                                        <p:tgtEl>
                                          <p:spTgt spid="345"/>
                                        </p:tgtEl>
                                        <p:attrNameLst>
                                          <p:attrName>style.visibility</p:attrName>
                                        </p:attrNameLst>
                                      </p:cBhvr>
                                      <p:to>
                                        <p:strVal val="visible"/>
                                      </p:to>
                                    </p:set>
                                    <p:animEffect transition="in" filter="wipe(down)">
                                      <p:cBhvr>
                                        <p:cTn id="57" dur="500"/>
                                        <p:tgtEl>
                                          <p:spTgt spid="34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54"/>
                                        </p:tgtEl>
                                        <p:attrNameLst>
                                          <p:attrName>style.visibility</p:attrName>
                                        </p:attrNameLst>
                                      </p:cBhvr>
                                      <p:to>
                                        <p:strVal val="visible"/>
                                      </p:to>
                                    </p:set>
                                    <p:animEffect transition="in" filter="wipe(down)">
                                      <p:cBhvr>
                                        <p:cTn id="60" dur="500"/>
                                        <p:tgtEl>
                                          <p:spTgt spid="35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56"/>
                                        </p:tgtEl>
                                        <p:attrNameLst>
                                          <p:attrName>style.visibility</p:attrName>
                                        </p:attrNameLst>
                                      </p:cBhvr>
                                      <p:to>
                                        <p:strVal val="visible"/>
                                      </p:to>
                                    </p:set>
                                    <p:animEffect transition="in" filter="wipe(down)">
                                      <p:cBhvr>
                                        <p:cTn id="63" dur="500"/>
                                        <p:tgtEl>
                                          <p:spTgt spid="356"/>
                                        </p:tgtEl>
                                      </p:cBhvr>
                                    </p:animEffect>
                                  </p:childTnLst>
                                </p:cTn>
                              </p:par>
                              <p:par>
                                <p:cTn id="64" presetID="22" presetClass="entr" presetSubtype="4" fill="hold" grpId="1" nodeType="withEffect">
                                  <p:stCondLst>
                                    <p:cond delay="0"/>
                                  </p:stCondLst>
                                  <p:childTnLst>
                                    <p:set>
                                      <p:cBhvr>
                                        <p:cTn id="65" dur="1" fill="hold">
                                          <p:stCondLst>
                                            <p:cond delay="0"/>
                                          </p:stCondLst>
                                        </p:cTn>
                                        <p:tgtEl>
                                          <p:spTgt spid="356"/>
                                        </p:tgtEl>
                                        <p:attrNameLst>
                                          <p:attrName>style.visibility</p:attrName>
                                        </p:attrNameLst>
                                      </p:cBhvr>
                                      <p:to>
                                        <p:strVal val="visible"/>
                                      </p:to>
                                    </p:set>
                                    <p:animEffect transition="in" filter="wipe(down)">
                                      <p:cBhvr>
                                        <p:cTn id="66" dur="500"/>
                                        <p:tgtEl>
                                          <p:spTgt spid="35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p:bldP spid="347" grpId="0"/>
      <p:bldP spid="349" grpId="0"/>
      <p:bldP spid="350" grpId="0" animBg="1"/>
      <p:bldP spid="351" grpId="0"/>
      <p:bldP spid="352" grpId="0"/>
      <p:bldP spid="354" grpId="0" animBg="1"/>
      <p:bldP spid="355" grpId="0"/>
      <p:bldP spid="356" grpId="0"/>
      <p:bldP spid="356" grpId="1"/>
      <p:bldP spid="3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rot="16200000" flipV="1">
            <a:off x="467101" y="2563915"/>
            <a:ext cx="1063885" cy="1990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9096" y="2041921"/>
            <a:ext cx="2383051"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372144" y="2041921"/>
            <a:ext cx="0" cy="3013126"/>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3372144" y="5055047"/>
            <a:ext cx="2772000"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rot="5400000" flipH="1" flipV="1">
            <a:off x="4278320" y="3178774"/>
            <a:ext cx="3740471" cy="0"/>
          </a:xfrm>
          <a:prstGeom prst="line">
            <a:avLst/>
          </a:prstGeom>
          <a:ln w="15875">
            <a:solidFill>
              <a:srgbClr val="BFBFBF"/>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46" name="Oval 345"/>
          <p:cNvSpPr/>
          <p:nvPr/>
        </p:nvSpPr>
        <p:spPr>
          <a:xfrm>
            <a:off x="1067984" y="2355251"/>
            <a:ext cx="289692" cy="289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47" name="TextBox 346"/>
          <p:cNvSpPr txBox="1"/>
          <p:nvPr/>
        </p:nvSpPr>
        <p:spPr>
          <a:xfrm>
            <a:off x="1066312" y="2377096"/>
            <a:ext cx="322524" cy="253916"/>
          </a:xfrm>
          <a:prstGeom prst="rect">
            <a:avLst/>
          </a:prstGeom>
          <a:noFill/>
        </p:spPr>
        <p:txBody>
          <a:bodyPr wrap="none" rtlCol="0">
            <a:spAutoFit/>
          </a:bodyPr>
          <a:lstStyle/>
          <a:p>
            <a:r>
              <a:rPr lang="id-ID" sz="1050" b="1" dirty="0">
                <a:solidFill>
                  <a:schemeClr val="bg1"/>
                </a:solidFill>
              </a:rPr>
              <a:t>01</a:t>
            </a:r>
          </a:p>
        </p:txBody>
      </p:sp>
      <p:sp>
        <p:nvSpPr>
          <p:cNvPr id="349" name="TextBox 348"/>
          <p:cNvSpPr txBox="1"/>
          <p:nvPr/>
        </p:nvSpPr>
        <p:spPr>
          <a:xfrm>
            <a:off x="1131123" y="2653559"/>
            <a:ext cx="1742785" cy="338554"/>
          </a:xfrm>
          <a:prstGeom prst="rect">
            <a:avLst/>
          </a:prstGeom>
          <a:noFill/>
        </p:spPr>
        <p:txBody>
          <a:bodyPr wrap="none" rtlCol="0">
            <a:spAutoFit/>
          </a:bodyPr>
          <a:lstStyle/>
          <a:p>
            <a:r>
              <a:rPr lang="fr-FR" sz="1600" b="1" dirty="0" smtClean="0">
                <a:latin typeface="Footlight MT Light" pitchFamily="18" charset="0"/>
              </a:rPr>
              <a:t>Modèle d’étiquette</a:t>
            </a:r>
            <a:endParaRPr lang="id-ID" sz="4400" b="1" dirty="0">
              <a:latin typeface="Footlight MT Light" pitchFamily="18" charset="0"/>
            </a:endParaRPr>
          </a:p>
        </p:txBody>
      </p:sp>
      <p:sp>
        <p:nvSpPr>
          <p:cNvPr id="350" name="Oval 349"/>
          <p:cNvSpPr/>
          <p:nvPr/>
        </p:nvSpPr>
        <p:spPr>
          <a:xfrm>
            <a:off x="3570862" y="2540475"/>
            <a:ext cx="289692" cy="2896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1" name="TextBox 350"/>
          <p:cNvSpPr txBox="1"/>
          <p:nvPr/>
        </p:nvSpPr>
        <p:spPr>
          <a:xfrm>
            <a:off x="3569186" y="2530794"/>
            <a:ext cx="322524" cy="253916"/>
          </a:xfrm>
          <a:prstGeom prst="rect">
            <a:avLst/>
          </a:prstGeom>
          <a:noFill/>
        </p:spPr>
        <p:txBody>
          <a:bodyPr wrap="none" rtlCol="0">
            <a:spAutoFit/>
          </a:bodyPr>
          <a:lstStyle/>
          <a:p>
            <a:r>
              <a:rPr lang="id-ID" sz="1050" b="1" dirty="0">
                <a:solidFill>
                  <a:schemeClr val="bg1"/>
                </a:solidFill>
              </a:rPr>
              <a:t>02</a:t>
            </a:r>
          </a:p>
        </p:txBody>
      </p:sp>
      <p:sp>
        <p:nvSpPr>
          <p:cNvPr id="352" name="TextBox 351"/>
          <p:cNvSpPr txBox="1"/>
          <p:nvPr/>
        </p:nvSpPr>
        <p:spPr>
          <a:xfrm>
            <a:off x="3723059" y="2796373"/>
            <a:ext cx="2740802" cy="338554"/>
          </a:xfrm>
          <a:prstGeom prst="rect">
            <a:avLst/>
          </a:prstGeom>
          <a:noFill/>
        </p:spPr>
        <p:txBody>
          <a:bodyPr wrap="square" rtlCol="0">
            <a:spAutoFit/>
          </a:bodyPr>
          <a:lstStyle/>
          <a:p>
            <a:r>
              <a:rPr lang="fr-FR" sz="1600" b="1" dirty="0" smtClean="0">
                <a:latin typeface="Footlight MT Light" pitchFamily="18" charset="0"/>
              </a:rPr>
              <a:t>Exemple d’étiquette </a:t>
            </a:r>
            <a:endParaRPr lang="id-ID" sz="1600" b="1" dirty="0">
              <a:latin typeface="Footlight MT Light" pitchFamily="18" charset="0"/>
            </a:endParaRPr>
          </a:p>
        </p:txBody>
      </p:sp>
      <p:sp>
        <p:nvSpPr>
          <p:cNvPr id="354" name="Oval 353"/>
          <p:cNvSpPr/>
          <p:nvPr/>
        </p:nvSpPr>
        <p:spPr>
          <a:xfrm>
            <a:off x="7027977" y="5406123"/>
            <a:ext cx="289692" cy="289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5" name="TextBox 354"/>
          <p:cNvSpPr txBox="1"/>
          <p:nvPr/>
        </p:nvSpPr>
        <p:spPr>
          <a:xfrm>
            <a:off x="7010539" y="5412206"/>
            <a:ext cx="322524" cy="253916"/>
          </a:xfrm>
          <a:prstGeom prst="rect">
            <a:avLst/>
          </a:prstGeom>
          <a:noFill/>
        </p:spPr>
        <p:txBody>
          <a:bodyPr wrap="none" rtlCol="0">
            <a:spAutoFit/>
          </a:bodyPr>
          <a:lstStyle/>
          <a:p>
            <a:r>
              <a:rPr lang="id-ID" sz="1050" b="1" dirty="0">
                <a:solidFill>
                  <a:schemeClr val="bg1"/>
                </a:solidFill>
              </a:rPr>
              <a:t>03</a:t>
            </a:r>
          </a:p>
        </p:txBody>
      </p:sp>
      <p:sp>
        <p:nvSpPr>
          <p:cNvPr id="356" name="TextBox 355"/>
          <p:cNvSpPr txBox="1"/>
          <p:nvPr/>
        </p:nvSpPr>
        <p:spPr>
          <a:xfrm>
            <a:off x="7395193" y="5329528"/>
            <a:ext cx="1389447" cy="464871"/>
          </a:xfrm>
          <a:prstGeom prst="rect">
            <a:avLst/>
          </a:prstGeom>
          <a:noFill/>
        </p:spPr>
        <p:txBody>
          <a:bodyPr wrap="square" rtlCol="0">
            <a:spAutoFit/>
          </a:bodyPr>
          <a:lstStyle/>
          <a:p>
            <a:pPr>
              <a:lnSpc>
                <a:spcPct val="150000"/>
              </a:lnSpc>
            </a:pPr>
            <a:r>
              <a:rPr lang="fr-FR" b="1" dirty="0" smtClean="0">
                <a:latin typeface="Footlight MT Light" pitchFamily="18" charset="0"/>
              </a:rPr>
              <a:t>Réalisation</a:t>
            </a:r>
            <a:endParaRPr lang="en-US" sz="1600" b="1" dirty="0">
              <a:solidFill>
                <a:schemeClr val="bg1">
                  <a:lumMod val="65000"/>
                </a:schemeClr>
              </a:solidFill>
              <a:latin typeface="Footlight MT Light" pitchFamily="18" charset="0"/>
            </a:endParaRPr>
          </a:p>
        </p:txBody>
      </p:sp>
      <p:sp>
        <p:nvSpPr>
          <p:cNvPr id="367" name="TextBox 366"/>
          <p:cNvSpPr txBox="1"/>
          <p:nvPr/>
        </p:nvSpPr>
        <p:spPr>
          <a:xfrm>
            <a:off x="6664353" y="4364099"/>
            <a:ext cx="322524" cy="253916"/>
          </a:xfrm>
          <a:prstGeom prst="rect">
            <a:avLst/>
          </a:prstGeom>
          <a:noFill/>
        </p:spPr>
        <p:txBody>
          <a:bodyPr wrap="none" rtlCol="0">
            <a:spAutoFit/>
          </a:bodyPr>
          <a:lstStyle/>
          <a:p>
            <a:r>
              <a:rPr lang="id-ID" sz="1050" b="1" dirty="0">
                <a:solidFill>
                  <a:schemeClr val="bg1"/>
                </a:solidFill>
              </a:rPr>
              <a:t>07</a:t>
            </a:r>
          </a:p>
        </p:txBody>
      </p:sp>
      <p:pic>
        <p:nvPicPr>
          <p:cNvPr id="374" name="Image 373"/>
          <p:cNvPicPr/>
          <p:nvPr/>
        </p:nvPicPr>
        <p:blipFill rotWithShape="1">
          <a:blip r:embed="rId3">
            <a:extLst>
              <a:ext uri="{28A0092B-C50C-407E-A947-70E740481C1C}">
                <a14:useLocalDpi xmlns:a14="http://schemas.microsoft.com/office/drawing/2010/main" val="0"/>
              </a:ext>
            </a:extLst>
          </a:blip>
          <a:srcRect l="4540" t="4032" r="8122" b="9810"/>
          <a:stretch/>
        </p:blipFill>
        <p:spPr>
          <a:xfrm>
            <a:off x="220716" y="3378606"/>
            <a:ext cx="2380593" cy="1729422"/>
          </a:xfrm>
          <a:prstGeom prst="rect">
            <a:avLst/>
          </a:prstGeom>
        </p:spPr>
      </p:pic>
      <p:pic>
        <p:nvPicPr>
          <p:cNvPr id="375" name="Image 374" descr="Capture.PNG"/>
          <p:cNvPicPr/>
          <p:nvPr/>
        </p:nvPicPr>
        <p:blipFill>
          <a:blip r:embed="rId4"/>
          <a:stretch>
            <a:fillRect/>
          </a:stretch>
        </p:blipFill>
        <p:spPr>
          <a:xfrm>
            <a:off x="3627475" y="3452648"/>
            <a:ext cx="2311254" cy="1431487"/>
          </a:xfrm>
          <a:prstGeom prst="rect">
            <a:avLst/>
          </a:prstGeom>
        </p:spPr>
      </p:pic>
      <p:pic>
        <p:nvPicPr>
          <p:cNvPr id="376" name="Image 375"/>
          <p:cNvPicPr/>
          <p:nvPr/>
        </p:nvPicPr>
        <p:blipFill rotWithShape="1">
          <a:blip r:embed="rId5">
            <a:extLst>
              <a:ext uri="{28A0092B-C50C-407E-A947-70E740481C1C}">
                <a14:useLocalDpi xmlns:a14="http://schemas.microsoft.com/office/drawing/2010/main" val="0"/>
              </a:ext>
            </a:extLst>
          </a:blip>
          <a:srcRect l="132" t="52831" r="51598"/>
          <a:stretch/>
        </p:blipFill>
        <p:spPr>
          <a:xfrm>
            <a:off x="6306207" y="1315170"/>
            <a:ext cx="2478433" cy="1897536"/>
          </a:xfrm>
          <a:prstGeom prst="rect">
            <a:avLst/>
          </a:prstGeom>
        </p:spPr>
      </p:pic>
      <p:pic>
        <p:nvPicPr>
          <p:cNvPr id="378" name="Image 377"/>
          <p:cNvPicPr/>
          <p:nvPr/>
        </p:nvPicPr>
        <p:blipFill rotWithShape="1">
          <a:blip r:embed="rId5">
            <a:extLst>
              <a:ext uri="{28A0092B-C50C-407E-A947-70E740481C1C}">
                <a14:useLocalDpi xmlns:a14="http://schemas.microsoft.com/office/drawing/2010/main" val="0"/>
              </a:ext>
            </a:extLst>
          </a:blip>
          <a:srcRect l="49680" b="50149"/>
          <a:stretch/>
        </p:blipFill>
        <p:spPr>
          <a:xfrm>
            <a:off x="6258910" y="3295064"/>
            <a:ext cx="2636089" cy="1952106"/>
          </a:xfrm>
          <a:prstGeom prst="rect">
            <a:avLst/>
          </a:prstGeom>
        </p:spPr>
      </p:pic>
      <p:sp>
        <p:nvSpPr>
          <p:cNvPr id="379" name="Rectangle 378"/>
          <p:cNvSpPr/>
          <p:nvPr/>
        </p:nvSpPr>
        <p:spPr>
          <a:xfrm>
            <a:off x="2041763" y="424459"/>
            <a:ext cx="5360249" cy="461665"/>
          </a:xfrm>
          <a:prstGeom prst="rect">
            <a:avLst/>
          </a:prstGeom>
        </p:spPr>
        <p:txBody>
          <a:bodyPr wrap="none">
            <a:spAutoFit/>
          </a:bodyPr>
          <a:lstStyle/>
          <a:p>
            <a:pPr algn="ctr"/>
            <a:r>
              <a:rPr lang="fr-FR" sz="2400" b="1" dirty="0" smtClean="0">
                <a:latin typeface="Footlight MT Light" panose="0204060206030A020304" pitchFamily="18" charset="0"/>
              </a:rPr>
              <a:t>Identification </a:t>
            </a:r>
            <a:r>
              <a:rPr lang="fr-FR" sz="2400" b="1" dirty="0" smtClean="0">
                <a:latin typeface="Footlight MT Light" panose="0204060206030A020304" pitchFamily="18" charset="0"/>
              </a:rPr>
              <a:t>des équipements de travail</a:t>
            </a:r>
            <a:endParaRPr lang="en-US" sz="2400" b="1" dirty="0">
              <a:latin typeface="Footlight MT Light" panose="0204060206030A020304" pitchFamily="18" charset="0"/>
            </a:endParaRPr>
          </a:p>
        </p:txBody>
      </p:sp>
    </p:spTree>
    <p:extLst>
      <p:ext uri="{BB962C8B-B14F-4D97-AF65-F5344CB8AC3E}">
        <p14:creationId xmlns:p14="http://schemas.microsoft.com/office/powerpoint/2010/main" val="12769676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anim calcmode="lin" valueType="num">
                                      <p:cBhvr>
                                        <p:cTn id="8" dur="1000" fill="hold"/>
                                        <p:tgtEl>
                                          <p:spTgt spid="379"/>
                                        </p:tgtEl>
                                        <p:attrNameLst>
                                          <p:attrName>ppt_x</p:attrName>
                                        </p:attrNameLst>
                                      </p:cBhvr>
                                      <p:tavLst>
                                        <p:tav tm="0">
                                          <p:val>
                                            <p:strVal val="#ppt_x"/>
                                          </p:val>
                                        </p:tav>
                                        <p:tav tm="100000">
                                          <p:val>
                                            <p:strVal val="#ppt_x"/>
                                          </p:val>
                                        </p:tav>
                                      </p:tavLst>
                                    </p:anim>
                                    <p:anim calcmode="lin" valueType="num">
                                      <p:cBhvr>
                                        <p:cTn id="9" dur="1000" fill="hold"/>
                                        <p:tgtEl>
                                          <p:spTgt spid="3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74"/>
                                        </p:tgtEl>
                                        <p:attrNameLst>
                                          <p:attrName>style.visibility</p:attrName>
                                        </p:attrNameLst>
                                      </p:cBhvr>
                                      <p:to>
                                        <p:strVal val="visible"/>
                                      </p:to>
                                    </p:set>
                                    <p:animEffect transition="in" filter="wipe(down)">
                                      <p:cBhvr>
                                        <p:cTn id="13" dur="500"/>
                                        <p:tgtEl>
                                          <p:spTgt spid="374"/>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47"/>
                                        </p:tgtEl>
                                        <p:attrNameLst>
                                          <p:attrName>style.visibility</p:attrName>
                                        </p:attrNameLst>
                                      </p:cBhvr>
                                      <p:to>
                                        <p:strVal val="visible"/>
                                      </p:to>
                                    </p:set>
                                    <p:animEffect transition="in" filter="wipe(down)">
                                      <p:cBhvr>
                                        <p:cTn id="17" dur="500"/>
                                        <p:tgtEl>
                                          <p:spTgt spid="34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49"/>
                                        </p:tgtEl>
                                        <p:attrNameLst>
                                          <p:attrName>style.visibility</p:attrName>
                                        </p:attrNameLst>
                                      </p:cBhvr>
                                      <p:to>
                                        <p:strVal val="visible"/>
                                      </p:to>
                                    </p:set>
                                    <p:animEffect transition="in" filter="wipe(down)">
                                      <p:cBhvr>
                                        <p:cTn id="20" dur="500"/>
                                        <p:tgtEl>
                                          <p:spTgt spid="34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46"/>
                                        </p:tgtEl>
                                        <p:attrNameLst>
                                          <p:attrName>style.visibility</p:attrName>
                                        </p:attrNameLst>
                                      </p:cBhvr>
                                      <p:to>
                                        <p:strVal val="visible"/>
                                      </p:to>
                                    </p:set>
                                    <p:animEffect transition="in" filter="wipe(down)">
                                      <p:cBhvr>
                                        <p:cTn id="23" dur="500"/>
                                        <p:tgtEl>
                                          <p:spTgt spid="346"/>
                                        </p:tgtEl>
                                      </p:cBhvr>
                                    </p:animEffect>
                                  </p:childTnLst>
                                </p:cTn>
                              </p:par>
                              <p:par>
                                <p:cTn id="24" presetID="22" presetClass="entr" presetSubtype="4"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down)">
                                      <p:cBhvr>
                                        <p:cTn id="26" dur="500"/>
                                        <p:tgtEl>
                                          <p:spTgt spid="71"/>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up)">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down)">
                                      <p:cBhvr>
                                        <p:cTn id="35" dur="500"/>
                                        <p:tgtEl>
                                          <p:spTgt spid="7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51"/>
                                        </p:tgtEl>
                                        <p:attrNameLst>
                                          <p:attrName>style.visibility</p:attrName>
                                        </p:attrNameLst>
                                      </p:cBhvr>
                                      <p:to>
                                        <p:strVal val="visible"/>
                                      </p:to>
                                    </p:set>
                                    <p:animEffect transition="in" filter="wipe(down)">
                                      <p:cBhvr>
                                        <p:cTn id="38" dur="500"/>
                                        <p:tgtEl>
                                          <p:spTgt spid="35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wipe(down)">
                                      <p:cBhvr>
                                        <p:cTn id="41" dur="500"/>
                                        <p:tgtEl>
                                          <p:spTgt spid="35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52"/>
                                        </p:tgtEl>
                                        <p:attrNameLst>
                                          <p:attrName>style.visibility</p:attrName>
                                        </p:attrNameLst>
                                      </p:cBhvr>
                                      <p:to>
                                        <p:strVal val="visible"/>
                                      </p:to>
                                    </p:set>
                                    <p:animEffect transition="in" filter="wipe(down)">
                                      <p:cBhvr>
                                        <p:cTn id="44" dur="500"/>
                                        <p:tgtEl>
                                          <p:spTgt spid="352"/>
                                        </p:tgtEl>
                                      </p:cBhvr>
                                    </p:animEffect>
                                  </p:childTnLst>
                                </p:cTn>
                              </p:par>
                              <p:par>
                                <p:cTn id="45" presetID="22" presetClass="entr" presetSubtype="8" fill="hold" nodeType="withEffect">
                                  <p:stCondLst>
                                    <p:cond delay="0"/>
                                  </p:stCondLst>
                                  <p:childTnLst>
                                    <p:set>
                                      <p:cBhvr>
                                        <p:cTn id="46" dur="1" fill="hold">
                                          <p:stCondLst>
                                            <p:cond delay="0"/>
                                          </p:stCondLst>
                                        </p:cTn>
                                        <p:tgtEl>
                                          <p:spTgt spid="344"/>
                                        </p:tgtEl>
                                        <p:attrNameLst>
                                          <p:attrName>style.visibility</p:attrName>
                                        </p:attrNameLst>
                                      </p:cBhvr>
                                      <p:to>
                                        <p:strVal val="visible"/>
                                      </p:to>
                                    </p:set>
                                    <p:animEffect transition="in" filter="wipe(left)">
                                      <p:cBhvr>
                                        <p:cTn id="47" dur="500"/>
                                        <p:tgtEl>
                                          <p:spTgt spid="344"/>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375"/>
                                        </p:tgtEl>
                                        <p:attrNameLst>
                                          <p:attrName>style.visibility</p:attrName>
                                        </p:attrNameLst>
                                      </p:cBhvr>
                                      <p:to>
                                        <p:strVal val="visible"/>
                                      </p:to>
                                    </p:set>
                                    <p:animEffect transition="in" filter="wipe(down)">
                                      <p:cBhvr>
                                        <p:cTn id="51" dur="500"/>
                                        <p:tgtEl>
                                          <p:spTgt spid="375"/>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355"/>
                                        </p:tgtEl>
                                        <p:attrNameLst>
                                          <p:attrName>style.visibility</p:attrName>
                                        </p:attrNameLst>
                                      </p:cBhvr>
                                      <p:to>
                                        <p:strVal val="visible"/>
                                      </p:to>
                                    </p:set>
                                    <p:animEffect transition="in" filter="wipe(down)">
                                      <p:cBhvr>
                                        <p:cTn id="55" dur="500"/>
                                        <p:tgtEl>
                                          <p:spTgt spid="355"/>
                                        </p:tgtEl>
                                      </p:cBhvr>
                                    </p:animEffect>
                                  </p:childTnLst>
                                </p:cTn>
                              </p:par>
                              <p:par>
                                <p:cTn id="56" presetID="22" presetClass="entr" presetSubtype="4"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wipe(down)">
                                      <p:cBhvr>
                                        <p:cTn id="58" dur="5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54"/>
                                        </p:tgtEl>
                                        <p:attrNameLst>
                                          <p:attrName>style.visibility</p:attrName>
                                        </p:attrNameLst>
                                      </p:cBhvr>
                                      <p:to>
                                        <p:strVal val="visible"/>
                                      </p:to>
                                    </p:set>
                                    <p:animEffect transition="in" filter="wipe(down)">
                                      <p:cBhvr>
                                        <p:cTn id="63" dur="500"/>
                                        <p:tgtEl>
                                          <p:spTgt spid="35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6"/>
                                        </p:tgtEl>
                                        <p:attrNameLst>
                                          <p:attrName>style.visibility</p:attrName>
                                        </p:attrNameLst>
                                      </p:cBhvr>
                                      <p:to>
                                        <p:strVal val="visible"/>
                                      </p:to>
                                    </p:set>
                                    <p:animEffect transition="in" filter="wipe(down)">
                                      <p:cBhvr>
                                        <p:cTn id="66" dur="500"/>
                                        <p:tgtEl>
                                          <p:spTgt spid="35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378"/>
                                        </p:tgtEl>
                                        <p:attrNameLst>
                                          <p:attrName>style.visibility</p:attrName>
                                        </p:attrNameLst>
                                      </p:cBhvr>
                                      <p:to>
                                        <p:strVal val="visible"/>
                                      </p:to>
                                    </p:set>
                                    <p:animEffect transition="in" filter="fade">
                                      <p:cBhvr>
                                        <p:cTn id="70" dur="500"/>
                                        <p:tgtEl>
                                          <p:spTgt spid="37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376"/>
                                        </p:tgtEl>
                                        <p:attrNameLst>
                                          <p:attrName>style.visibility</p:attrName>
                                        </p:attrNameLst>
                                      </p:cBhvr>
                                      <p:to>
                                        <p:strVal val="visible"/>
                                      </p:to>
                                    </p:set>
                                    <p:animEffect transition="in" filter="fade">
                                      <p:cBhvr>
                                        <p:cTn id="74"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p:bldP spid="347" grpId="0"/>
      <p:bldP spid="349" grpId="0"/>
      <p:bldP spid="350" grpId="0" animBg="1"/>
      <p:bldP spid="351" grpId="0"/>
      <p:bldP spid="352" grpId="0"/>
      <p:bldP spid="354" grpId="0" animBg="1"/>
      <p:bldP spid="355" grpId="0"/>
      <p:bldP spid="356" grpId="0"/>
      <p:bldP spid="3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2003828" y="5813824"/>
            <a:ext cx="56435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rot="16200000">
            <a:off x="3527828" y="5813823"/>
            <a:ext cx="564351"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rot="16200000">
            <a:off x="5051827" y="5813822"/>
            <a:ext cx="564353"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rot="16200000">
            <a:off x="6575824" y="5813821"/>
            <a:ext cx="564356"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rot="16200000">
            <a:off x="8099828" y="5813824"/>
            <a:ext cx="564351"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rot="16200000">
            <a:off x="479824" y="5813821"/>
            <a:ext cx="564356"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Group 17"/>
          <p:cNvGrpSpPr/>
          <p:nvPr/>
        </p:nvGrpSpPr>
        <p:grpSpPr>
          <a:xfrm>
            <a:off x="5" y="6766962"/>
            <a:ext cx="9143999" cy="100754"/>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TextBox 39"/>
          <p:cNvSpPr txBox="1"/>
          <p:nvPr/>
        </p:nvSpPr>
        <p:spPr>
          <a:xfrm>
            <a:off x="2497592" y="2625122"/>
            <a:ext cx="414889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smtClean="0">
                <a:ln>
                  <a:noFill/>
                </a:ln>
                <a:effectLst/>
                <a:uLnTx/>
                <a:uFillTx/>
                <a:latin typeface="Viner Hand ITC" panose="03070502030502020203" pitchFamily="66" charset="0"/>
                <a:ea typeface="+mn-ea"/>
                <a:cs typeface="+mn-cs"/>
              </a:rPr>
              <a:t>Thème développé </a:t>
            </a:r>
            <a:endParaRPr kumimoji="0" lang="id-ID" sz="4000" b="1" i="0" u="none" strike="noStrike" kern="1200" cap="none" spc="0" normalizeH="0" baseline="0" noProof="0" dirty="0">
              <a:ln>
                <a:noFill/>
              </a:ln>
              <a:effectLst/>
              <a:uLnTx/>
              <a:uFillTx/>
              <a:latin typeface="Viner Hand ITC" panose="03070502030502020203" pitchFamily="66" charset="0"/>
              <a:ea typeface="+mn-ea"/>
              <a:cs typeface="+mn-cs"/>
            </a:endParaRPr>
          </a:p>
        </p:txBody>
      </p:sp>
      <p:cxnSp>
        <p:nvCxnSpPr>
          <p:cNvPr id="42" name="Straight Connector 41"/>
          <p:cNvCxnSpPr/>
          <p:nvPr/>
        </p:nvCxnSpPr>
        <p:spPr>
          <a:xfrm flipV="1">
            <a:off x="2647688" y="3281735"/>
            <a:ext cx="3600000" cy="36094"/>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79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childTnLst>
                          </p:cTn>
                        </p:par>
                        <p:par>
                          <p:cTn id="8" fill="hold">
                            <p:stCondLst>
                              <p:cond delay="2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anim calcmode="lin" valueType="num">
                                      <p:cBhvr>
                                        <p:cTn id="12" dur="200" fill="hold"/>
                                        <p:tgtEl>
                                          <p:spTgt spid="17"/>
                                        </p:tgtEl>
                                        <p:attrNameLst>
                                          <p:attrName>ppt_x</p:attrName>
                                        </p:attrNameLst>
                                      </p:cBhvr>
                                      <p:tavLst>
                                        <p:tav tm="0">
                                          <p:val>
                                            <p:strVal val="#ppt_x"/>
                                          </p:val>
                                        </p:tav>
                                        <p:tav tm="100000">
                                          <p:val>
                                            <p:strVal val="#ppt_x"/>
                                          </p:val>
                                        </p:tav>
                                      </p:tavLst>
                                    </p:anim>
                                    <p:anim calcmode="lin" valueType="num">
                                      <p:cBhvr>
                                        <p:cTn id="13" dur="2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4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
                                        <p:tgtEl>
                                          <p:spTgt spid="12"/>
                                        </p:tgtEl>
                                      </p:cBhvr>
                                    </p:animEffect>
                                    <p:anim calcmode="lin" valueType="num">
                                      <p:cBhvr>
                                        <p:cTn id="18" dur="200" fill="hold"/>
                                        <p:tgtEl>
                                          <p:spTgt spid="12"/>
                                        </p:tgtEl>
                                        <p:attrNameLst>
                                          <p:attrName>ppt_x</p:attrName>
                                        </p:attrNameLst>
                                      </p:cBhvr>
                                      <p:tavLst>
                                        <p:tav tm="0">
                                          <p:val>
                                            <p:strVal val="#ppt_x"/>
                                          </p:val>
                                        </p:tav>
                                        <p:tav tm="100000">
                                          <p:val>
                                            <p:strVal val="#ppt_x"/>
                                          </p:val>
                                        </p:tav>
                                      </p:tavLst>
                                    </p:anim>
                                    <p:anim calcmode="lin" valueType="num">
                                      <p:cBhvr>
                                        <p:cTn id="19" dur="2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6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anim calcmode="lin" valueType="num">
                                      <p:cBhvr>
                                        <p:cTn id="24" dur="200" fill="hold"/>
                                        <p:tgtEl>
                                          <p:spTgt spid="13"/>
                                        </p:tgtEl>
                                        <p:attrNameLst>
                                          <p:attrName>ppt_x</p:attrName>
                                        </p:attrNameLst>
                                      </p:cBhvr>
                                      <p:tavLst>
                                        <p:tav tm="0">
                                          <p:val>
                                            <p:strVal val="#ppt_x"/>
                                          </p:val>
                                        </p:tav>
                                        <p:tav tm="100000">
                                          <p:val>
                                            <p:strVal val="#ppt_x"/>
                                          </p:val>
                                        </p:tav>
                                      </p:tavLst>
                                    </p:anim>
                                    <p:anim calcmode="lin" valueType="num">
                                      <p:cBhvr>
                                        <p:cTn id="25" dur="2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8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anim calcmode="lin" valueType="num">
                                      <p:cBhvr>
                                        <p:cTn id="30" dur="200" fill="hold"/>
                                        <p:tgtEl>
                                          <p:spTgt spid="14"/>
                                        </p:tgtEl>
                                        <p:attrNameLst>
                                          <p:attrName>ppt_x</p:attrName>
                                        </p:attrNameLst>
                                      </p:cBhvr>
                                      <p:tavLst>
                                        <p:tav tm="0">
                                          <p:val>
                                            <p:strVal val="#ppt_x"/>
                                          </p:val>
                                        </p:tav>
                                        <p:tav tm="100000">
                                          <p:val>
                                            <p:strVal val="#ppt_x"/>
                                          </p:val>
                                        </p:tav>
                                      </p:tavLst>
                                    </p:anim>
                                    <p:anim calcmode="lin" valueType="num">
                                      <p:cBhvr>
                                        <p:cTn id="31" dur="2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anim calcmode="lin" valueType="num">
                                      <p:cBhvr>
                                        <p:cTn id="36" dur="200" fill="hold"/>
                                        <p:tgtEl>
                                          <p:spTgt spid="15"/>
                                        </p:tgtEl>
                                        <p:attrNameLst>
                                          <p:attrName>ppt_x</p:attrName>
                                        </p:attrNameLst>
                                      </p:cBhvr>
                                      <p:tavLst>
                                        <p:tav tm="0">
                                          <p:val>
                                            <p:strVal val="#ppt_x"/>
                                          </p:val>
                                        </p:tav>
                                        <p:tav tm="100000">
                                          <p:val>
                                            <p:strVal val="#ppt_x"/>
                                          </p:val>
                                        </p:tav>
                                      </p:tavLst>
                                    </p:anim>
                                    <p:anim calcmode="lin" valueType="num">
                                      <p:cBhvr>
                                        <p:cTn id="37" dur="2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2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
                                        <p:tgtEl>
                                          <p:spTgt spid="16"/>
                                        </p:tgtEl>
                                      </p:cBhvr>
                                    </p:animEffect>
                                    <p:anim calcmode="lin" valueType="num">
                                      <p:cBhvr>
                                        <p:cTn id="42" dur="200" fill="hold"/>
                                        <p:tgtEl>
                                          <p:spTgt spid="16"/>
                                        </p:tgtEl>
                                        <p:attrNameLst>
                                          <p:attrName>ppt_x</p:attrName>
                                        </p:attrNameLst>
                                      </p:cBhvr>
                                      <p:tavLst>
                                        <p:tav tm="0">
                                          <p:val>
                                            <p:strVal val="#ppt_x"/>
                                          </p:val>
                                        </p:tav>
                                        <p:tav tm="100000">
                                          <p:val>
                                            <p:strVal val="#ppt_x"/>
                                          </p:val>
                                        </p:tav>
                                      </p:tavLst>
                                    </p:anim>
                                    <p:anim calcmode="lin" valueType="num">
                                      <p:cBhvr>
                                        <p:cTn id="43" dur="2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400"/>
                            </p:stCondLst>
                            <p:childTnLst>
                              <p:par>
                                <p:cTn id="45" presetID="16" presetClass="entr" presetSubtype="37"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outVertical)">
                                      <p:cBhvr>
                                        <p:cTn id="47" dur="500"/>
                                        <p:tgtEl>
                                          <p:spTgt spid="42"/>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1000"/>
                                        <p:tgtEl>
                                          <p:spTgt spid="40"/>
                                        </p:tgtEl>
                                      </p:cBhvr>
                                    </p:animEffect>
                                    <p:anim calcmode="lin" valueType="num">
                                      <p:cBhvr>
                                        <p:cTn id="51" dur="1000" fill="hold"/>
                                        <p:tgtEl>
                                          <p:spTgt spid="40"/>
                                        </p:tgtEl>
                                        <p:attrNameLst>
                                          <p:attrName>ppt_x</p:attrName>
                                        </p:attrNameLst>
                                      </p:cBhvr>
                                      <p:tavLst>
                                        <p:tav tm="0">
                                          <p:val>
                                            <p:strVal val="#ppt_x"/>
                                          </p:val>
                                        </p:tav>
                                        <p:tav tm="100000">
                                          <p:val>
                                            <p:strVal val="#ppt_x"/>
                                          </p:val>
                                        </p:tav>
                                      </p:tavLst>
                                    </p:anim>
                                    <p:anim calcmode="lin" valueType="num">
                                      <p:cBhvr>
                                        <p:cTn id="5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p:cNvGrpSpPr/>
          <p:nvPr/>
        </p:nvGrpSpPr>
        <p:grpSpPr>
          <a:xfrm>
            <a:off x="3661258" y="538935"/>
            <a:ext cx="5593383" cy="6394955"/>
            <a:chOff x="4949073" y="-424423"/>
            <a:chExt cx="7457844" cy="8526606"/>
          </a:xfrm>
          <a:solidFill>
            <a:schemeClr val="bg1">
              <a:alpha val="1000"/>
            </a:schemeClr>
          </a:solidFill>
        </p:grpSpPr>
        <p:sp>
          <p:nvSpPr>
            <p:cNvPr id="17" name="Freeform 10"/>
            <p:cNvSpPr>
              <a:spLocks/>
            </p:cNvSpPr>
            <p:nvPr/>
          </p:nvSpPr>
          <p:spPr bwMode="auto">
            <a:xfrm>
              <a:off x="4949073" y="-424423"/>
              <a:ext cx="7457844" cy="8526606"/>
            </a:xfrm>
            <a:custGeom>
              <a:avLst/>
              <a:gdLst>
                <a:gd name="T0" fmla="*/ 210 w 537"/>
                <a:gd name="T1" fmla="*/ 0 h 612"/>
                <a:gd name="T2" fmla="*/ 244 w 537"/>
                <a:gd name="T3" fmla="*/ 0 h 612"/>
                <a:gd name="T4" fmla="*/ 96 w 537"/>
                <a:gd name="T5" fmla="*/ 210 h 612"/>
                <a:gd name="T6" fmla="*/ 96 w 537"/>
                <a:gd name="T7" fmla="*/ 324 h 612"/>
                <a:gd name="T8" fmla="*/ 96 w 537"/>
                <a:gd name="T9" fmla="*/ 327 h 612"/>
                <a:gd name="T10" fmla="*/ 210 w 537"/>
                <a:gd name="T11" fmla="*/ 441 h 612"/>
                <a:gd name="T12" fmla="*/ 329 w 537"/>
                <a:gd name="T13" fmla="*/ 441 h 612"/>
                <a:gd name="T14" fmla="*/ 344 w 537"/>
                <a:gd name="T15" fmla="*/ 441 h 612"/>
                <a:gd name="T16" fmla="*/ 357 w 537"/>
                <a:gd name="T17" fmla="*/ 442 h 612"/>
                <a:gd name="T18" fmla="*/ 359 w 537"/>
                <a:gd name="T19" fmla="*/ 442 h 612"/>
                <a:gd name="T20" fmla="*/ 410 w 537"/>
                <a:gd name="T21" fmla="*/ 449 h 612"/>
                <a:gd name="T22" fmla="*/ 486 w 537"/>
                <a:gd name="T23" fmla="*/ 494 h 612"/>
                <a:gd name="T24" fmla="*/ 537 w 537"/>
                <a:gd name="T25" fmla="*/ 612 h 612"/>
                <a:gd name="T26" fmla="*/ 332 w 537"/>
                <a:gd name="T27" fmla="*/ 537 h 612"/>
                <a:gd name="T28" fmla="*/ 327 w 537"/>
                <a:gd name="T29" fmla="*/ 537 h 612"/>
                <a:gd name="T30" fmla="*/ 210 w 537"/>
                <a:gd name="T31" fmla="*/ 537 h 612"/>
                <a:gd name="T32" fmla="*/ 0 w 537"/>
                <a:gd name="T33" fmla="*/ 327 h 612"/>
                <a:gd name="T34" fmla="*/ 0 w 537"/>
                <a:gd name="T35" fmla="*/ 210 h 612"/>
                <a:gd name="T36" fmla="*/ 210 w 537"/>
                <a:gd name="T37"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612">
                  <a:moveTo>
                    <a:pt x="210" y="0"/>
                  </a:moveTo>
                  <a:cubicBezTo>
                    <a:pt x="244" y="0"/>
                    <a:pt x="244" y="0"/>
                    <a:pt x="244" y="0"/>
                  </a:cubicBezTo>
                  <a:cubicBezTo>
                    <a:pt x="88" y="57"/>
                    <a:pt x="96" y="210"/>
                    <a:pt x="96" y="210"/>
                  </a:cubicBezTo>
                  <a:cubicBezTo>
                    <a:pt x="96" y="324"/>
                    <a:pt x="96" y="324"/>
                    <a:pt x="96" y="324"/>
                  </a:cubicBezTo>
                  <a:cubicBezTo>
                    <a:pt x="96" y="327"/>
                    <a:pt x="96" y="327"/>
                    <a:pt x="96" y="327"/>
                  </a:cubicBezTo>
                  <a:cubicBezTo>
                    <a:pt x="96" y="390"/>
                    <a:pt x="147" y="441"/>
                    <a:pt x="210" y="441"/>
                  </a:cubicBezTo>
                  <a:cubicBezTo>
                    <a:pt x="329" y="441"/>
                    <a:pt x="329" y="441"/>
                    <a:pt x="329" y="441"/>
                  </a:cubicBezTo>
                  <a:cubicBezTo>
                    <a:pt x="334" y="441"/>
                    <a:pt x="339" y="441"/>
                    <a:pt x="344" y="441"/>
                  </a:cubicBezTo>
                  <a:cubicBezTo>
                    <a:pt x="349" y="441"/>
                    <a:pt x="353" y="442"/>
                    <a:pt x="357" y="442"/>
                  </a:cubicBezTo>
                  <a:cubicBezTo>
                    <a:pt x="358" y="442"/>
                    <a:pt x="359" y="442"/>
                    <a:pt x="359" y="442"/>
                  </a:cubicBezTo>
                  <a:cubicBezTo>
                    <a:pt x="377" y="443"/>
                    <a:pt x="394" y="446"/>
                    <a:pt x="410" y="449"/>
                  </a:cubicBezTo>
                  <a:cubicBezTo>
                    <a:pt x="451" y="456"/>
                    <a:pt x="483" y="491"/>
                    <a:pt x="486" y="494"/>
                  </a:cubicBezTo>
                  <a:cubicBezTo>
                    <a:pt x="524" y="544"/>
                    <a:pt x="537" y="612"/>
                    <a:pt x="537" y="612"/>
                  </a:cubicBezTo>
                  <a:cubicBezTo>
                    <a:pt x="537" y="612"/>
                    <a:pt x="490" y="540"/>
                    <a:pt x="332" y="537"/>
                  </a:cubicBezTo>
                  <a:cubicBezTo>
                    <a:pt x="330" y="537"/>
                    <a:pt x="329" y="537"/>
                    <a:pt x="327" y="537"/>
                  </a:cubicBezTo>
                  <a:cubicBezTo>
                    <a:pt x="210" y="537"/>
                    <a:pt x="210" y="537"/>
                    <a:pt x="210" y="537"/>
                  </a:cubicBezTo>
                  <a:cubicBezTo>
                    <a:pt x="94" y="537"/>
                    <a:pt x="0" y="443"/>
                    <a:pt x="0" y="327"/>
                  </a:cubicBezTo>
                  <a:cubicBezTo>
                    <a:pt x="0" y="210"/>
                    <a:pt x="0" y="210"/>
                    <a:pt x="0" y="210"/>
                  </a:cubicBezTo>
                  <a:cubicBezTo>
                    <a:pt x="0" y="94"/>
                    <a:pt x="94" y="0"/>
                    <a:pt x="210" y="0"/>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9"/>
            <p:cNvSpPr>
              <a:spLocks/>
            </p:cNvSpPr>
            <p:nvPr/>
          </p:nvSpPr>
          <p:spPr bwMode="auto">
            <a:xfrm>
              <a:off x="6963276" y="-424423"/>
              <a:ext cx="5443641" cy="7410869"/>
            </a:xfrm>
            <a:custGeom>
              <a:avLst/>
              <a:gdLst>
                <a:gd name="T0" fmla="*/ 296 w 392"/>
                <a:gd name="T1" fmla="*/ 416 h 532"/>
                <a:gd name="T2" fmla="*/ 296 w 392"/>
                <a:gd name="T3" fmla="*/ 210 h 532"/>
                <a:gd name="T4" fmla="*/ 182 w 392"/>
                <a:gd name="T5" fmla="*/ 96 h 532"/>
                <a:gd name="T6" fmla="*/ 65 w 392"/>
                <a:gd name="T7" fmla="*/ 96 h 532"/>
                <a:gd name="T8" fmla="*/ 0 w 392"/>
                <a:gd name="T9" fmla="*/ 116 h 532"/>
                <a:gd name="T10" fmla="*/ 135 w 392"/>
                <a:gd name="T11" fmla="*/ 0 h 532"/>
                <a:gd name="T12" fmla="*/ 182 w 392"/>
                <a:gd name="T13" fmla="*/ 0 h 532"/>
                <a:gd name="T14" fmla="*/ 392 w 392"/>
                <a:gd name="T15" fmla="*/ 210 h 532"/>
                <a:gd name="T16" fmla="*/ 392 w 392"/>
                <a:gd name="T17" fmla="*/ 532 h 532"/>
                <a:gd name="T18" fmla="*/ 296 w 392"/>
                <a:gd name="T19" fmla="*/ 41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2" h="532">
                  <a:moveTo>
                    <a:pt x="296" y="416"/>
                  </a:moveTo>
                  <a:cubicBezTo>
                    <a:pt x="296" y="210"/>
                    <a:pt x="296" y="210"/>
                    <a:pt x="296" y="210"/>
                  </a:cubicBezTo>
                  <a:cubicBezTo>
                    <a:pt x="296" y="147"/>
                    <a:pt x="245" y="96"/>
                    <a:pt x="182" y="96"/>
                  </a:cubicBezTo>
                  <a:cubicBezTo>
                    <a:pt x="65" y="96"/>
                    <a:pt x="65" y="96"/>
                    <a:pt x="65" y="96"/>
                  </a:cubicBezTo>
                  <a:cubicBezTo>
                    <a:pt x="41" y="96"/>
                    <a:pt x="19" y="103"/>
                    <a:pt x="0" y="116"/>
                  </a:cubicBezTo>
                  <a:cubicBezTo>
                    <a:pt x="23" y="73"/>
                    <a:pt x="63" y="26"/>
                    <a:pt x="135" y="0"/>
                  </a:cubicBezTo>
                  <a:cubicBezTo>
                    <a:pt x="182" y="0"/>
                    <a:pt x="182" y="0"/>
                    <a:pt x="182" y="0"/>
                  </a:cubicBezTo>
                  <a:cubicBezTo>
                    <a:pt x="298" y="0"/>
                    <a:pt x="392" y="94"/>
                    <a:pt x="392" y="210"/>
                  </a:cubicBezTo>
                  <a:cubicBezTo>
                    <a:pt x="392" y="532"/>
                    <a:pt x="392" y="532"/>
                    <a:pt x="392" y="532"/>
                  </a:cubicBezTo>
                  <a:cubicBezTo>
                    <a:pt x="364" y="473"/>
                    <a:pt x="322" y="435"/>
                    <a:pt x="296" y="416"/>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Rectangle 18"/>
          <p:cNvSpPr/>
          <p:nvPr/>
        </p:nvSpPr>
        <p:spPr>
          <a:xfrm>
            <a:off x="1223204" y="2631221"/>
            <a:ext cx="7348051" cy="523220"/>
          </a:xfrm>
          <a:prstGeom prst="rect">
            <a:avLst/>
          </a:prstGeom>
          <a:noFill/>
        </p:spPr>
        <p:txBody>
          <a:bodyPr wrap="square">
            <a:spAutoFit/>
          </a:bodyPr>
          <a:lstStyle/>
          <a:p>
            <a:pPr lvl="0" algn="ctr"/>
            <a:r>
              <a:rPr lang="fr-FR" sz="2800" b="1" dirty="0">
                <a:solidFill>
                  <a:prstClr val="black"/>
                </a:solidFill>
                <a:latin typeface="Viner Hand ITC" panose="03070502030502020203" pitchFamily="66" charset="0"/>
              </a:rPr>
              <a:t> Amélioration De La Ligne De Production : </a:t>
            </a:r>
            <a:endParaRPr kumimoji="0" lang="id-ID" sz="2400" b="1" i="0" u="none" strike="noStrike" kern="1200" cap="none" spc="0" normalizeH="0" baseline="0" noProof="0" dirty="0">
              <a:ln>
                <a:noFill/>
              </a:ln>
              <a:solidFill>
                <a:srgbClr val="16A085"/>
              </a:solidFill>
              <a:effectLst/>
              <a:uLnTx/>
              <a:uFillTx/>
              <a:latin typeface="Viner Hand ITC" panose="03070502030502020203" pitchFamily="66" charset="0"/>
            </a:endParaRPr>
          </a:p>
        </p:txBody>
      </p:sp>
      <p:cxnSp>
        <p:nvCxnSpPr>
          <p:cNvPr id="15" name="Straight Connector 14"/>
          <p:cNvCxnSpPr/>
          <p:nvPr/>
        </p:nvCxnSpPr>
        <p:spPr>
          <a:xfrm>
            <a:off x="4571999" y="3318011"/>
            <a:ext cx="1" cy="3539991"/>
          </a:xfrm>
          <a:prstGeom prst="line">
            <a:avLst/>
          </a:prstGeom>
          <a:ln w="25400">
            <a:solidFill>
              <a:schemeClr val="tx1">
                <a:lumMod val="75000"/>
                <a:lumOff val="25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6176DFD3-2AF0-4B06-81C8-CF1C6F54D29C}" type="slidenum">
              <a:rPr lang="id-ID" smtClean="0"/>
              <a:pPr/>
              <a:t>2</a:t>
            </a:fld>
            <a:endParaRPr lang="id-ID"/>
          </a:p>
        </p:txBody>
      </p:sp>
      <p:sp>
        <p:nvSpPr>
          <p:cNvPr id="9" name="Rectangle 8"/>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ZoneTexte 2"/>
          <p:cNvSpPr txBox="1"/>
          <p:nvPr/>
        </p:nvSpPr>
        <p:spPr>
          <a:xfrm>
            <a:off x="8469531" y="134693"/>
            <a:ext cx="542925" cy="276999"/>
          </a:xfrm>
          <a:prstGeom prst="rect">
            <a:avLst/>
          </a:prstGeom>
          <a:noFill/>
        </p:spPr>
        <p:txBody>
          <a:bodyPr wrap="square" rtlCol="0">
            <a:spAutoFit/>
          </a:bodyPr>
          <a:lstStyle/>
          <a:p>
            <a:pPr algn="ctr"/>
            <a:r>
              <a:rPr lang="fr-FR" sz="1200" dirty="0">
                <a:solidFill>
                  <a:schemeClr val="bg1"/>
                </a:solidFill>
              </a:rPr>
              <a:t>2</a:t>
            </a:r>
          </a:p>
        </p:txBody>
      </p:sp>
    </p:spTree>
    <p:extLst>
      <p:ext uri="{BB962C8B-B14F-4D97-AF65-F5344CB8AC3E}">
        <p14:creationId xmlns:p14="http://schemas.microsoft.com/office/powerpoint/2010/main" val="3604143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Box 375"/>
          <p:cNvSpPr txBox="1"/>
          <p:nvPr/>
        </p:nvSpPr>
        <p:spPr>
          <a:xfrm>
            <a:off x="3199799" y="702694"/>
            <a:ext cx="2701381" cy="523220"/>
          </a:xfrm>
          <a:prstGeom prst="rect">
            <a:avLst/>
          </a:prstGeom>
          <a:noFill/>
        </p:spPr>
        <p:txBody>
          <a:bodyPr wrap="none" rtlCol="0">
            <a:spAutoFit/>
          </a:bodyPr>
          <a:lstStyle/>
          <a:p>
            <a:pPr algn="ctr"/>
            <a:r>
              <a:rPr lang="fr-FR" sz="2800" b="1" dirty="0" smtClean="0">
                <a:latin typeface="Footlight MT Light" pitchFamily="18" charset="0"/>
              </a:rPr>
              <a:t>Mise en situation</a:t>
            </a:r>
            <a:endParaRPr lang="fr-FR" sz="2800" b="1" dirty="0">
              <a:latin typeface="Footlight MT Light" pitchFamily="18" charset="0"/>
            </a:endParaRPr>
          </a:p>
        </p:txBody>
      </p:sp>
      <p:cxnSp>
        <p:nvCxnSpPr>
          <p:cNvPr id="161" name="Straight Connector 160"/>
          <p:cNvCxnSpPr/>
          <p:nvPr/>
        </p:nvCxnSpPr>
        <p:spPr>
          <a:xfrm rot="10800000" flipV="1">
            <a:off x="0" y="2902471"/>
            <a:ext cx="1043489"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0800000">
            <a:off x="2646382" y="2913232"/>
            <a:ext cx="1016494"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10800000" flipV="1">
            <a:off x="5249731" y="2902473"/>
            <a:ext cx="1212426" cy="2091"/>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10800000">
            <a:off x="8100507" y="2891712"/>
            <a:ext cx="1043493"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78" name="Freeform 5"/>
          <p:cNvSpPr>
            <a:spLocks/>
          </p:cNvSpPr>
          <p:nvPr/>
        </p:nvSpPr>
        <p:spPr bwMode="auto">
          <a:xfrm>
            <a:off x="1035716" y="2148258"/>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algn="ctr"/>
            <a:r>
              <a:rPr lang="id-ID" sz="900" b="1" dirty="0">
                <a:solidFill>
                  <a:schemeClr val="bg1"/>
                </a:solidFill>
              </a:rPr>
              <a:t>01</a:t>
            </a:r>
            <a:endParaRPr lang="id-ID" sz="1013" b="1" dirty="0">
              <a:solidFill>
                <a:schemeClr val="bg1"/>
              </a:solidFill>
            </a:endParaRPr>
          </a:p>
        </p:txBody>
      </p:sp>
      <p:sp>
        <p:nvSpPr>
          <p:cNvPr id="179" name="Freeform 5"/>
          <p:cNvSpPr>
            <a:spLocks/>
          </p:cNvSpPr>
          <p:nvPr/>
        </p:nvSpPr>
        <p:spPr bwMode="auto">
          <a:xfrm>
            <a:off x="3644073" y="2040680"/>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algn="ctr"/>
            <a:r>
              <a:rPr lang="id-ID" sz="900" b="1" dirty="0">
                <a:solidFill>
                  <a:schemeClr val="bg1"/>
                </a:solidFill>
              </a:rPr>
              <a:t>02</a:t>
            </a:r>
            <a:endParaRPr lang="id-ID" sz="1013" b="1" dirty="0">
              <a:solidFill>
                <a:schemeClr val="bg1"/>
              </a:solidFill>
            </a:endParaRPr>
          </a:p>
        </p:txBody>
      </p:sp>
      <p:sp>
        <p:nvSpPr>
          <p:cNvPr id="180" name="Freeform 5"/>
          <p:cNvSpPr>
            <a:spLocks/>
          </p:cNvSpPr>
          <p:nvPr/>
        </p:nvSpPr>
        <p:spPr bwMode="auto">
          <a:xfrm>
            <a:off x="6451400" y="1986892"/>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algn="ctr"/>
            <a:r>
              <a:rPr lang="id-ID" sz="900" b="1" dirty="0">
                <a:solidFill>
                  <a:schemeClr val="bg1"/>
                </a:solidFill>
              </a:rPr>
              <a:t>03</a:t>
            </a:r>
            <a:endParaRPr lang="id-ID" sz="1013" b="1" dirty="0">
              <a:solidFill>
                <a:schemeClr val="bg1"/>
              </a:solidFill>
            </a:endParaRPr>
          </a:p>
        </p:txBody>
      </p:sp>
      <p:sp>
        <p:nvSpPr>
          <p:cNvPr id="181" name="Freeform 5"/>
          <p:cNvSpPr>
            <a:spLocks/>
          </p:cNvSpPr>
          <p:nvPr/>
        </p:nvSpPr>
        <p:spPr bwMode="auto">
          <a:xfrm>
            <a:off x="6528995" y="4041603"/>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algn="ctr"/>
            <a:r>
              <a:rPr lang="id-ID" sz="900" b="1" dirty="0" smtClean="0">
                <a:solidFill>
                  <a:schemeClr val="bg1"/>
                </a:solidFill>
              </a:rPr>
              <a:t>0</a:t>
            </a:r>
            <a:r>
              <a:rPr lang="fr-FR" sz="900" b="1" dirty="0" smtClean="0">
                <a:solidFill>
                  <a:schemeClr val="bg1"/>
                </a:solidFill>
              </a:rPr>
              <a:t>6</a:t>
            </a:r>
            <a:endParaRPr lang="id-ID" sz="1013" b="1" dirty="0">
              <a:solidFill>
                <a:schemeClr val="bg1"/>
              </a:solidFill>
            </a:endParaRPr>
          </a:p>
        </p:txBody>
      </p:sp>
      <p:sp>
        <p:nvSpPr>
          <p:cNvPr id="184" name="Freeform 5"/>
          <p:cNvSpPr>
            <a:spLocks/>
          </p:cNvSpPr>
          <p:nvPr/>
        </p:nvSpPr>
        <p:spPr bwMode="auto">
          <a:xfrm>
            <a:off x="1065898" y="405756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pPr algn="ctr"/>
            <a:r>
              <a:rPr lang="id-ID" sz="900" b="1" dirty="0" smtClean="0">
                <a:solidFill>
                  <a:schemeClr val="bg1"/>
                </a:solidFill>
              </a:rPr>
              <a:t>0</a:t>
            </a:r>
            <a:r>
              <a:rPr lang="fr-FR" sz="900" b="1" dirty="0" smtClean="0">
                <a:solidFill>
                  <a:schemeClr val="bg1"/>
                </a:solidFill>
              </a:rPr>
              <a:t>4</a:t>
            </a:r>
            <a:endParaRPr lang="id-ID" sz="1013" b="1" dirty="0">
              <a:solidFill>
                <a:schemeClr val="bg1"/>
              </a:solidFill>
            </a:endParaRPr>
          </a:p>
        </p:txBody>
      </p:sp>
      <p:sp>
        <p:nvSpPr>
          <p:cNvPr id="185" name="Freeform 5"/>
          <p:cNvSpPr>
            <a:spLocks/>
          </p:cNvSpPr>
          <p:nvPr/>
        </p:nvSpPr>
        <p:spPr bwMode="auto">
          <a:xfrm>
            <a:off x="3714573" y="401453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pPr algn="ctr"/>
            <a:r>
              <a:rPr lang="id-ID" sz="900" b="1" dirty="0">
                <a:solidFill>
                  <a:schemeClr val="bg1"/>
                </a:solidFill>
              </a:rPr>
              <a:t>05</a:t>
            </a:r>
            <a:endParaRPr lang="id-ID" sz="1013" b="1" dirty="0">
              <a:solidFill>
                <a:schemeClr val="bg1"/>
              </a:solidFill>
            </a:endParaRPr>
          </a:p>
        </p:txBody>
      </p:sp>
      <p:sp>
        <p:nvSpPr>
          <p:cNvPr id="60" name="Rectangle 59"/>
          <p:cNvSpPr/>
          <p:nvPr/>
        </p:nvSpPr>
        <p:spPr>
          <a:xfrm>
            <a:off x="1054250" y="2398955"/>
            <a:ext cx="1613647" cy="1054250"/>
          </a:xfrm>
          <a:prstGeom prst="rect">
            <a:avLst/>
          </a:prstGeom>
          <a:blipFill>
            <a:blip r:embed="rId3"/>
            <a:stretch>
              <a:fillRect/>
            </a:stretch>
          </a:blip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3648636" y="2389991"/>
            <a:ext cx="1613647" cy="1054250"/>
          </a:xfrm>
          <a:prstGeom prst="rect">
            <a:avLst/>
          </a:prstGeom>
          <a:blipFill>
            <a:blip r:embed="rId4"/>
            <a:stretch>
              <a:fillRect/>
            </a:stretch>
          </a:blip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6458174" y="2391784"/>
            <a:ext cx="1613647" cy="1054250"/>
          </a:xfrm>
          <a:prstGeom prst="rect">
            <a:avLst/>
          </a:prstGeom>
          <a:blipFill>
            <a:blip r:embed="rId5"/>
            <a:stretch>
              <a:fillRect/>
            </a:stretch>
          </a:blip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Straight Connector 160"/>
          <p:cNvCxnSpPr/>
          <p:nvPr/>
        </p:nvCxnSpPr>
        <p:spPr>
          <a:xfrm rot="10800000" flipV="1">
            <a:off x="0" y="4862154"/>
            <a:ext cx="1043489"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035716" y="4341557"/>
            <a:ext cx="1613647" cy="1081142"/>
          </a:xfrm>
          <a:prstGeom prst="rect">
            <a:avLst/>
          </a:prstGeom>
          <a:blipFill>
            <a:blip r:embed="rId6"/>
            <a:stretch>
              <a:fillRect/>
            </a:stretch>
          </a:blip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1" name="Straight Connector 162"/>
          <p:cNvCxnSpPr/>
          <p:nvPr/>
        </p:nvCxnSpPr>
        <p:spPr>
          <a:xfrm rot="10800000">
            <a:off x="2701963" y="4851401"/>
            <a:ext cx="1016494"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707803" y="4299475"/>
            <a:ext cx="1613647" cy="1100863"/>
          </a:xfrm>
          <a:prstGeom prst="rect">
            <a:avLst/>
          </a:prstGeom>
          <a:blipFill>
            <a:blip r:embed="rId7"/>
            <a:stretch>
              <a:fillRect/>
            </a:stretch>
          </a:blip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3" name="Straight Connector 167"/>
          <p:cNvCxnSpPr/>
          <p:nvPr/>
        </p:nvCxnSpPr>
        <p:spPr>
          <a:xfrm rot="10800000">
            <a:off x="8136000" y="4840641"/>
            <a:ext cx="1008000"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164"/>
          <p:cNvCxnSpPr/>
          <p:nvPr/>
        </p:nvCxnSpPr>
        <p:spPr>
          <a:xfrm rot="10800000" flipV="1">
            <a:off x="5332209" y="4826600"/>
            <a:ext cx="1174773"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6534136" y="4279736"/>
            <a:ext cx="1602889" cy="106500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75"/>
          <p:cNvSpPr/>
          <p:nvPr/>
        </p:nvSpPr>
        <p:spPr>
          <a:xfrm>
            <a:off x="957430" y="3485327"/>
            <a:ext cx="1891268" cy="600164"/>
          </a:xfrm>
          <a:prstGeom prst="rect">
            <a:avLst/>
          </a:prstGeom>
        </p:spPr>
        <p:txBody>
          <a:bodyPr wrap="square">
            <a:spAutoFit/>
          </a:bodyPr>
          <a:lstStyle/>
          <a:p>
            <a:pPr algn="ctr"/>
            <a:r>
              <a:rPr lang="fr-FR" sz="1200" b="1" dirty="0" smtClean="0">
                <a:solidFill>
                  <a:schemeClr val="accent1">
                    <a:lumMod val="75000"/>
                  </a:schemeClr>
                </a:solidFill>
              </a:rPr>
              <a:t>Préparation </a:t>
            </a:r>
          </a:p>
          <a:p>
            <a:pPr algn="ctr"/>
            <a:r>
              <a:rPr lang="fr-FR" sz="1200" b="1" dirty="0" smtClean="0">
                <a:solidFill>
                  <a:schemeClr val="accent1">
                    <a:lumMod val="75000"/>
                  </a:schemeClr>
                </a:solidFill>
              </a:rPr>
              <a:t>de  table de coupe</a:t>
            </a:r>
            <a:endParaRPr lang="id-ID" sz="1200" b="1" dirty="0" smtClean="0">
              <a:solidFill>
                <a:schemeClr val="accent1">
                  <a:lumMod val="75000"/>
                </a:schemeClr>
              </a:solidFill>
            </a:endParaRPr>
          </a:p>
          <a:p>
            <a:pPr algn="ctr"/>
            <a:endParaRPr lang="id-ID" sz="900" dirty="0">
              <a:solidFill>
                <a:schemeClr val="bg1">
                  <a:lumMod val="65000"/>
                </a:schemeClr>
              </a:solidFill>
            </a:endParaRPr>
          </a:p>
        </p:txBody>
      </p:sp>
      <p:sp>
        <p:nvSpPr>
          <p:cNvPr id="77" name="Rectangle 76"/>
          <p:cNvSpPr/>
          <p:nvPr/>
        </p:nvSpPr>
        <p:spPr>
          <a:xfrm>
            <a:off x="3544053" y="3487123"/>
            <a:ext cx="1834772" cy="600164"/>
          </a:xfrm>
          <a:prstGeom prst="rect">
            <a:avLst/>
          </a:prstGeom>
        </p:spPr>
        <p:txBody>
          <a:bodyPr wrap="square">
            <a:spAutoFit/>
          </a:bodyPr>
          <a:lstStyle/>
          <a:p>
            <a:pPr algn="ctr"/>
            <a:r>
              <a:rPr lang="fr-FR" sz="1200" b="1" dirty="0" smtClean="0">
                <a:solidFill>
                  <a:schemeClr val="accent1">
                    <a:lumMod val="75000"/>
                  </a:schemeClr>
                </a:solidFill>
              </a:rPr>
              <a:t>Chargement  des bobines</a:t>
            </a:r>
          </a:p>
          <a:p>
            <a:pPr algn="ctr"/>
            <a:r>
              <a:rPr lang="fr-FR" sz="1200" b="1" dirty="0" smtClean="0">
                <a:solidFill>
                  <a:schemeClr val="accent1">
                    <a:lumMod val="75000"/>
                  </a:schemeClr>
                </a:solidFill>
              </a:rPr>
              <a:t>Média</a:t>
            </a:r>
            <a:endParaRPr lang="id-ID" sz="1200" b="1" dirty="0" smtClean="0">
              <a:solidFill>
                <a:schemeClr val="accent1">
                  <a:lumMod val="75000"/>
                </a:schemeClr>
              </a:solidFill>
            </a:endParaRPr>
          </a:p>
          <a:p>
            <a:pPr algn="ctr"/>
            <a:endParaRPr lang="id-ID" sz="900" dirty="0">
              <a:solidFill>
                <a:schemeClr val="bg1">
                  <a:lumMod val="65000"/>
                </a:schemeClr>
              </a:solidFill>
            </a:endParaRPr>
          </a:p>
        </p:txBody>
      </p:sp>
      <p:sp>
        <p:nvSpPr>
          <p:cNvPr id="78" name="Rectangle 77"/>
          <p:cNvSpPr/>
          <p:nvPr/>
        </p:nvSpPr>
        <p:spPr>
          <a:xfrm>
            <a:off x="6332076" y="3456643"/>
            <a:ext cx="1891268" cy="461665"/>
          </a:xfrm>
          <a:prstGeom prst="rect">
            <a:avLst/>
          </a:prstGeom>
        </p:spPr>
        <p:txBody>
          <a:bodyPr wrap="square">
            <a:spAutoFit/>
          </a:bodyPr>
          <a:lstStyle/>
          <a:p>
            <a:pPr algn="ctr"/>
            <a:r>
              <a:rPr lang="fr-FR" sz="1200" b="1" dirty="0" smtClean="0">
                <a:solidFill>
                  <a:schemeClr val="accent1">
                    <a:lumMod val="75000"/>
                  </a:schemeClr>
                </a:solidFill>
              </a:rPr>
              <a:t>Matelassage </a:t>
            </a:r>
          </a:p>
          <a:p>
            <a:pPr algn="ctr"/>
            <a:r>
              <a:rPr lang="fr-FR" sz="1200" b="1" dirty="0" smtClean="0">
                <a:solidFill>
                  <a:schemeClr val="accent1">
                    <a:lumMod val="75000"/>
                  </a:schemeClr>
                </a:solidFill>
              </a:rPr>
              <a:t>des rouleaux Tissu Média  </a:t>
            </a:r>
            <a:endParaRPr lang="id-ID" sz="900" dirty="0">
              <a:solidFill>
                <a:schemeClr val="accent1">
                  <a:lumMod val="75000"/>
                </a:schemeClr>
              </a:solidFill>
            </a:endParaRPr>
          </a:p>
        </p:txBody>
      </p:sp>
      <p:sp>
        <p:nvSpPr>
          <p:cNvPr id="80" name="ZoneTexte 79"/>
          <p:cNvSpPr txBox="1"/>
          <p:nvPr/>
        </p:nvSpPr>
        <p:spPr>
          <a:xfrm>
            <a:off x="6766559" y="5497158"/>
            <a:ext cx="1333949" cy="461665"/>
          </a:xfrm>
          <a:prstGeom prst="rect">
            <a:avLst/>
          </a:prstGeom>
          <a:noFill/>
        </p:spPr>
        <p:txBody>
          <a:bodyPr wrap="square" rtlCol="0">
            <a:spAutoFit/>
          </a:bodyPr>
          <a:lstStyle/>
          <a:p>
            <a:pPr algn="ctr"/>
            <a:r>
              <a:rPr lang="fr-FR" sz="1200" b="1" dirty="0" smtClean="0">
                <a:solidFill>
                  <a:schemeClr val="accent1">
                    <a:lumMod val="75000"/>
                  </a:schemeClr>
                </a:solidFill>
              </a:rPr>
              <a:t>Découpe tissu média </a:t>
            </a:r>
            <a:endParaRPr lang="fr-FR" sz="1200" b="1" dirty="0">
              <a:solidFill>
                <a:schemeClr val="accent1">
                  <a:lumMod val="75000"/>
                </a:schemeClr>
              </a:solidFill>
            </a:endParaRPr>
          </a:p>
        </p:txBody>
      </p:sp>
      <p:sp>
        <p:nvSpPr>
          <p:cNvPr id="81" name="ZoneTexte 80"/>
          <p:cNvSpPr txBox="1"/>
          <p:nvPr/>
        </p:nvSpPr>
        <p:spPr>
          <a:xfrm>
            <a:off x="4012602" y="5497158"/>
            <a:ext cx="1075765" cy="276999"/>
          </a:xfrm>
          <a:prstGeom prst="rect">
            <a:avLst/>
          </a:prstGeom>
          <a:noFill/>
        </p:spPr>
        <p:txBody>
          <a:bodyPr wrap="square" rtlCol="0">
            <a:spAutoFit/>
          </a:bodyPr>
          <a:lstStyle/>
          <a:p>
            <a:r>
              <a:rPr lang="fr-FR" sz="1200" b="1" dirty="0" smtClean="0">
                <a:solidFill>
                  <a:schemeClr val="accent1">
                    <a:lumMod val="75000"/>
                  </a:schemeClr>
                </a:solidFill>
              </a:rPr>
              <a:t>Marquage </a:t>
            </a:r>
            <a:endParaRPr lang="fr-FR" sz="1200" b="1" dirty="0">
              <a:solidFill>
                <a:schemeClr val="accent1">
                  <a:lumMod val="75000"/>
                </a:schemeClr>
              </a:solidFill>
            </a:endParaRPr>
          </a:p>
        </p:txBody>
      </p:sp>
      <p:sp>
        <p:nvSpPr>
          <p:cNvPr id="82" name="ZoneTexte 81"/>
          <p:cNvSpPr txBox="1"/>
          <p:nvPr/>
        </p:nvSpPr>
        <p:spPr>
          <a:xfrm>
            <a:off x="1108038" y="5518674"/>
            <a:ext cx="1452282" cy="461665"/>
          </a:xfrm>
          <a:prstGeom prst="rect">
            <a:avLst/>
          </a:prstGeom>
          <a:noFill/>
        </p:spPr>
        <p:txBody>
          <a:bodyPr wrap="square" rtlCol="0">
            <a:spAutoFit/>
          </a:bodyPr>
          <a:lstStyle/>
          <a:p>
            <a:pPr algn="ctr"/>
            <a:r>
              <a:rPr lang="fr-FR" sz="1200" b="1" dirty="0" smtClean="0">
                <a:solidFill>
                  <a:schemeClr val="accent1">
                    <a:lumMod val="75000"/>
                  </a:schemeClr>
                </a:solidFill>
              </a:rPr>
              <a:t>Découpe </a:t>
            </a:r>
          </a:p>
          <a:p>
            <a:pPr algn="ctr"/>
            <a:r>
              <a:rPr lang="fr-FR" sz="1200" b="1" dirty="0" smtClean="0">
                <a:solidFill>
                  <a:schemeClr val="accent1">
                    <a:lumMod val="75000"/>
                  </a:schemeClr>
                </a:solidFill>
              </a:rPr>
              <a:t>nappe</a:t>
            </a:r>
            <a:endParaRPr lang="fr-FR" sz="1200" b="1" dirty="0">
              <a:solidFill>
                <a:schemeClr val="accent1">
                  <a:lumMod val="75000"/>
                </a:schemeClr>
              </a:solidFill>
            </a:endParaRPr>
          </a:p>
        </p:txBody>
      </p:sp>
    </p:spTree>
    <p:extLst>
      <p:ext uri="{BB962C8B-B14F-4D97-AF65-F5344CB8AC3E}">
        <p14:creationId xmlns:p14="http://schemas.microsoft.com/office/powerpoint/2010/main" val="21122829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anim calcmode="lin" valueType="num">
                                      <p:cBhvr>
                                        <p:cTn id="8" dur="1000" fill="hold"/>
                                        <p:tgtEl>
                                          <p:spTgt spid="376"/>
                                        </p:tgtEl>
                                        <p:attrNameLst>
                                          <p:attrName>ppt_x</p:attrName>
                                        </p:attrNameLst>
                                      </p:cBhvr>
                                      <p:tavLst>
                                        <p:tav tm="0">
                                          <p:val>
                                            <p:strVal val="#ppt_x"/>
                                          </p:val>
                                        </p:tav>
                                        <p:tav tm="100000">
                                          <p:val>
                                            <p:strVal val="#ppt_x"/>
                                          </p:val>
                                        </p:tav>
                                      </p:tavLst>
                                    </p:anim>
                                    <p:anim calcmode="lin" valueType="num">
                                      <p:cBhvr>
                                        <p:cTn id="9" dur="1000" fill="hold"/>
                                        <p:tgtEl>
                                          <p:spTgt spid="37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wipe(left)">
                                      <p:cBhvr>
                                        <p:cTn id="13" dur="500"/>
                                        <p:tgtEl>
                                          <p:spTgt spid="1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500"/>
                                        <p:tgtEl>
                                          <p:spTgt spid="17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anim calcmode="lin" valueType="num">
                                      <p:cBhvr>
                                        <p:cTn id="25" dur="1000" fill="hold"/>
                                        <p:tgtEl>
                                          <p:spTgt spid="76"/>
                                        </p:tgtEl>
                                        <p:attrNameLst>
                                          <p:attrName>ppt_x</p:attrName>
                                        </p:attrNameLst>
                                      </p:cBhvr>
                                      <p:tavLst>
                                        <p:tav tm="0">
                                          <p:val>
                                            <p:strVal val="#ppt_x"/>
                                          </p:val>
                                        </p:tav>
                                        <p:tav tm="100000">
                                          <p:val>
                                            <p:strVal val="#ppt_x"/>
                                          </p:val>
                                        </p:tav>
                                      </p:tavLst>
                                    </p:anim>
                                    <p:anim calcmode="lin" valueType="num">
                                      <p:cBhvr>
                                        <p:cTn id="26" dur="1000" fill="hold"/>
                                        <p:tgtEl>
                                          <p:spTgt spid="76"/>
                                        </p:tgtEl>
                                        <p:attrNameLst>
                                          <p:attrName>ppt_y</p:attrName>
                                        </p:attrNameLst>
                                      </p:cBhvr>
                                      <p:tavLst>
                                        <p:tav tm="0">
                                          <p:val>
                                            <p:strVal val="#ppt_y+.1"/>
                                          </p:val>
                                        </p:tav>
                                        <p:tav tm="100000">
                                          <p:val>
                                            <p:strVal val="#ppt_y"/>
                                          </p:val>
                                        </p:tav>
                                      </p:tavLst>
                                    </p:anim>
                                  </p:childTnLst>
                                </p:cTn>
                              </p:par>
                              <p:par>
                                <p:cTn id="27" presetID="22" presetClass="entr" presetSubtype="8"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animEffect transition="in" filter="wipe(left)">
                                      <p:cBhvr>
                                        <p:cTn id="29" dur="500"/>
                                        <p:tgtEl>
                                          <p:spTgt spid="1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p:cTn id="35" dur="500" fill="hold"/>
                                        <p:tgtEl>
                                          <p:spTgt spid="62"/>
                                        </p:tgtEl>
                                        <p:attrNameLst>
                                          <p:attrName>ppt_w</p:attrName>
                                        </p:attrNameLst>
                                      </p:cBhvr>
                                      <p:tavLst>
                                        <p:tav tm="0">
                                          <p:val>
                                            <p:fltVal val="0"/>
                                          </p:val>
                                        </p:tav>
                                        <p:tav tm="100000">
                                          <p:val>
                                            <p:strVal val="#ppt_w"/>
                                          </p:val>
                                        </p:tav>
                                      </p:tavLst>
                                    </p:anim>
                                    <p:anim calcmode="lin" valueType="num">
                                      <p:cBhvr>
                                        <p:cTn id="36" dur="500" fill="hold"/>
                                        <p:tgtEl>
                                          <p:spTgt spid="62"/>
                                        </p:tgtEl>
                                        <p:attrNameLst>
                                          <p:attrName>ppt_h</p:attrName>
                                        </p:attrNameLst>
                                      </p:cBhvr>
                                      <p:tavLst>
                                        <p:tav tm="0">
                                          <p:val>
                                            <p:fltVal val="0"/>
                                          </p:val>
                                        </p:tav>
                                        <p:tav tm="100000">
                                          <p:val>
                                            <p:strVal val="#ppt_h"/>
                                          </p:val>
                                        </p:tav>
                                      </p:tavLst>
                                    </p:anim>
                                    <p:animEffect transition="in" filter="fade">
                                      <p:cBhvr>
                                        <p:cTn id="37" dur="500"/>
                                        <p:tgtEl>
                                          <p:spTgt spid="62"/>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1000"/>
                                        <p:tgtEl>
                                          <p:spTgt spid="77"/>
                                        </p:tgtEl>
                                      </p:cBhvr>
                                    </p:animEffect>
                                    <p:anim calcmode="lin" valueType="num">
                                      <p:cBhvr>
                                        <p:cTn id="41" dur="1000" fill="hold"/>
                                        <p:tgtEl>
                                          <p:spTgt spid="77"/>
                                        </p:tgtEl>
                                        <p:attrNameLst>
                                          <p:attrName>ppt_x</p:attrName>
                                        </p:attrNameLst>
                                      </p:cBhvr>
                                      <p:tavLst>
                                        <p:tav tm="0">
                                          <p:val>
                                            <p:strVal val="#ppt_x"/>
                                          </p:val>
                                        </p:tav>
                                        <p:tav tm="100000">
                                          <p:val>
                                            <p:strVal val="#ppt_x"/>
                                          </p:val>
                                        </p:tav>
                                      </p:tavLst>
                                    </p:anim>
                                    <p:anim calcmode="lin" valueType="num">
                                      <p:cBhvr>
                                        <p:cTn id="42" dur="1000" fill="hold"/>
                                        <p:tgtEl>
                                          <p:spTgt spid="77"/>
                                        </p:tgtEl>
                                        <p:attrNameLst>
                                          <p:attrName>ppt_y</p:attrName>
                                        </p:attrNameLst>
                                      </p:cBhvr>
                                      <p:tavLst>
                                        <p:tav tm="0">
                                          <p:val>
                                            <p:strVal val="#ppt_y+.1"/>
                                          </p:val>
                                        </p:tav>
                                        <p:tav tm="100000">
                                          <p:val>
                                            <p:strVal val="#ppt_y"/>
                                          </p:val>
                                        </p:tav>
                                      </p:tavLst>
                                    </p:anim>
                                  </p:childTnLst>
                                </p:cTn>
                              </p:par>
                              <p:par>
                                <p:cTn id="43" presetID="22" presetClass="entr" presetSubtype="8" fill="hold" nodeType="withEffect">
                                  <p:stCondLst>
                                    <p:cond delay="0"/>
                                  </p:stCondLst>
                                  <p:childTnLst>
                                    <p:set>
                                      <p:cBhvr>
                                        <p:cTn id="44" dur="1" fill="hold">
                                          <p:stCondLst>
                                            <p:cond delay="0"/>
                                          </p:stCondLst>
                                        </p:cTn>
                                        <p:tgtEl>
                                          <p:spTgt spid="165"/>
                                        </p:tgtEl>
                                        <p:attrNameLst>
                                          <p:attrName>style.visibility</p:attrName>
                                        </p:attrNameLst>
                                      </p:cBhvr>
                                      <p:to>
                                        <p:strVal val="visible"/>
                                      </p:to>
                                    </p:set>
                                    <p:animEffect transition="in" filter="wipe(left)">
                                      <p:cBhvr>
                                        <p:cTn id="45" dur="500"/>
                                        <p:tgtEl>
                                          <p:spTgt spid="1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0"/>
                                        </p:tgtEl>
                                        <p:attrNameLst>
                                          <p:attrName>style.visibility</p:attrName>
                                        </p:attrNameLst>
                                      </p:cBhvr>
                                      <p:to>
                                        <p:strVal val="visible"/>
                                      </p:to>
                                    </p:set>
                                    <p:animEffect transition="in" filter="fade">
                                      <p:cBhvr>
                                        <p:cTn id="48" dur="500"/>
                                        <p:tgtEl>
                                          <p:spTgt spid="18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1000"/>
                                        <p:tgtEl>
                                          <p:spTgt spid="78"/>
                                        </p:tgtEl>
                                      </p:cBhvr>
                                    </p:animEffect>
                                    <p:anim calcmode="lin" valueType="num">
                                      <p:cBhvr>
                                        <p:cTn id="57" dur="1000" fill="hold"/>
                                        <p:tgtEl>
                                          <p:spTgt spid="78"/>
                                        </p:tgtEl>
                                        <p:attrNameLst>
                                          <p:attrName>ppt_x</p:attrName>
                                        </p:attrNameLst>
                                      </p:cBhvr>
                                      <p:tavLst>
                                        <p:tav tm="0">
                                          <p:val>
                                            <p:strVal val="#ppt_x"/>
                                          </p:val>
                                        </p:tav>
                                        <p:tav tm="100000">
                                          <p:val>
                                            <p:strVal val="#ppt_x"/>
                                          </p:val>
                                        </p:tav>
                                      </p:tavLst>
                                    </p:anim>
                                    <p:anim calcmode="lin" valueType="num">
                                      <p:cBhvr>
                                        <p:cTn id="58" dur="1000" fill="hold"/>
                                        <p:tgtEl>
                                          <p:spTgt spid="78"/>
                                        </p:tgtEl>
                                        <p:attrNameLst>
                                          <p:attrName>ppt_y</p:attrName>
                                        </p:attrNameLst>
                                      </p:cBhvr>
                                      <p:tavLst>
                                        <p:tav tm="0">
                                          <p:val>
                                            <p:strVal val="#ppt_y+.1"/>
                                          </p:val>
                                        </p:tav>
                                        <p:tav tm="100000">
                                          <p:val>
                                            <p:strVal val="#ppt_y"/>
                                          </p:val>
                                        </p:tav>
                                      </p:tavLst>
                                    </p:anim>
                                  </p:childTnLst>
                                </p:cTn>
                              </p:par>
                              <p:par>
                                <p:cTn id="59" presetID="22" presetClass="entr" presetSubtype="8" fill="hold" nodeType="withEffect">
                                  <p:stCondLst>
                                    <p:cond delay="0"/>
                                  </p:stCondLst>
                                  <p:childTnLst>
                                    <p:set>
                                      <p:cBhvr>
                                        <p:cTn id="60" dur="1" fill="hold">
                                          <p:stCondLst>
                                            <p:cond delay="0"/>
                                          </p:stCondLst>
                                        </p:cTn>
                                        <p:tgtEl>
                                          <p:spTgt spid="168"/>
                                        </p:tgtEl>
                                        <p:attrNameLst>
                                          <p:attrName>style.visibility</p:attrName>
                                        </p:attrNameLst>
                                      </p:cBhvr>
                                      <p:to>
                                        <p:strVal val="visible"/>
                                      </p:to>
                                    </p:set>
                                    <p:animEffect transition="in" filter="wipe(left)">
                                      <p:cBhvr>
                                        <p:cTn id="61" dur="500"/>
                                        <p:tgtEl>
                                          <p:spTgt spid="168"/>
                                        </p:tgtEl>
                                      </p:cBhvr>
                                    </p:animEffect>
                                  </p:childTnLst>
                                </p:cTn>
                              </p:par>
                              <p:par>
                                <p:cTn id="62" presetID="22" presetClass="entr" presetSubtype="8"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4"/>
                                        </p:tgtEl>
                                        <p:attrNameLst>
                                          <p:attrName>style.visibility</p:attrName>
                                        </p:attrNameLst>
                                      </p:cBhvr>
                                      <p:to>
                                        <p:strVal val="visible"/>
                                      </p:to>
                                    </p:set>
                                    <p:animEffect transition="in" filter="fade">
                                      <p:cBhvr>
                                        <p:cTn id="67" dur="500"/>
                                        <p:tgtEl>
                                          <p:spTgt spid="18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 calcmode="lin" valueType="num">
                                      <p:cBhvr>
                                        <p:cTn id="70" dur="500" fill="hold"/>
                                        <p:tgtEl>
                                          <p:spTgt spid="70"/>
                                        </p:tgtEl>
                                        <p:attrNameLst>
                                          <p:attrName>ppt_w</p:attrName>
                                        </p:attrNameLst>
                                      </p:cBhvr>
                                      <p:tavLst>
                                        <p:tav tm="0">
                                          <p:val>
                                            <p:fltVal val="0"/>
                                          </p:val>
                                        </p:tav>
                                        <p:tav tm="100000">
                                          <p:val>
                                            <p:strVal val="#ppt_w"/>
                                          </p:val>
                                        </p:tav>
                                      </p:tavLst>
                                    </p:anim>
                                    <p:anim calcmode="lin" valueType="num">
                                      <p:cBhvr>
                                        <p:cTn id="71" dur="500" fill="hold"/>
                                        <p:tgtEl>
                                          <p:spTgt spid="70"/>
                                        </p:tgtEl>
                                        <p:attrNameLst>
                                          <p:attrName>ppt_h</p:attrName>
                                        </p:attrNameLst>
                                      </p:cBhvr>
                                      <p:tavLst>
                                        <p:tav tm="0">
                                          <p:val>
                                            <p:fltVal val="0"/>
                                          </p:val>
                                        </p:tav>
                                        <p:tav tm="100000">
                                          <p:val>
                                            <p:strVal val="#ppt_h"/>
                                          </p:val>
                                        </p:tav>
                                      </p:tavLst>
                                    </p:anim>
                                    <p:animEffect transition="in" filter="fade">
                                      <p:cBhvr>
                                        <p:cTn id="72" dur="500"/>
                                        <p:tgtEl>
                                          <p:spTgt spid="70"/>
                                        </p:tgtEl>
                                      </p:cBhvr>
                                    </p:animEffect>
                                  </p:childTnLst>
                                </p:cTn>
                              </p:par>
                              <p:par>
                                <p:cTn id="73" presetID="42"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1000"/>
                                        <p:tgtEl>
                                          <p:spTgt spid="82"/>
                                        </p:tgtEl>
                                      </p:cBhvr>
                                    </p:animEffect>
                                    <p:anim calcmode="lin" valueType="num">
                                      <p:cBhvr>
                                        <p:cTn id="76" dur="1000" fill="hold"/>
                                        <p:tgtEl>
                                          <p:spTgt spid="82"/>
                                        </p:tgtEl>
                                        <p:attrNameLst>
                                          <p:attrName>ppt_x</p:attrName>
                                        </p:attrNameLst>
                                      </p:cBhvr>
                                      <p:tavLst>
                                        <p:tav tm="0">
                                          <p:val>
                                            <p:strVal val="#ppt_x"/>
                                          </p:val>
                                        </p:tav>
                                        <p:tav tm="100000">
                                          <p:val>
                                            <p:strVal val="#ppt_x"/>
                                          </p:val>
                                        </p:tav>
                                      </p:tavLst>
                                    </p:anim>
                                    <p:anim calcmode="lin" valueType="num">
                                      <p:cBhvr>
                                        <p:cTn id="77" dur="1000" fill="hold"/>
                                        <p:tgtEl>
                                          <p:spTgt spid="82"/>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wipe(left)">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5"/>
                                        </p:tgtEl>
                                        <p:attrNameLst>
                                          <p:attrName>style.visibility</p:attrName>
                                        </p:attrNameLst>
                                      </p:cBhvr>
                                      <p:to>
                                        <p:strVal val="visible"/>
                                      </p:to>
                                    </p:set>
                                    <p:animEffect transition="in" filter="fade">
                                      <p:cBhvr>
                                        <p:cTn id="83" dur="500"/>
                                        <p:tgtEl>
                                          <p:spTgt spid="18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anim calcmode="lin" valueType="num">
                                      <p:cBhvr>
                                        <p:cTn id="86" dur="500" fill="hold"/>
                                        <p:tgtEl>
                                          <p:spTgt spid="72"/>
                                        </p:tgtEl>
                                        <p:attrNameLst>
                                          <p:attrName>ppt_w</p:attrName>
                                        </p:attrNameLst>
                                      </p:cBhvr>
                                      <p:tavLst>
                                        <p:tav tm="0">
                                          <p:val>
                                            <p:fltVal val="0"/>
                                          </p:val>
                                        </p:tav>
                                        <p:tav tm="100000">
                                          <p:val>
                                            <p:strVal val="#ppt_w"/>
                                          </p:val>
                                        </p:tav>
                                      </p:tavLst>
                                    </p:anim>
                                    <p:anim calcmode="lin" valueType="num">
                                      <p:cBhvr>
                                        <p:cTn id="87" dur="500" fill="hold"/>
                                        <p:tgtEl>
                                          <p:spTgt spid="72"/>
                                        </p:tgtEl>
                                        <p:attrNameLst>
                                          <p:attrName>ppt_h</p:attrName>
                                        </p:attrNameLst>
                                      </p:cBhvr>
                                      <p:tavLst>
                                        <p:tav tm="0">
                                          <p:val>
                                            <p:fltVal val="0"/>
                                          </p:val>
                                        </p:tav>
                                        <p:tav tm="100000">
                                          <p:val>
                                            <p:strVal val="#ppt_h"/>
                                          </p:val>
                                        </p:tav>
                                      </p:tavLst>
                                    </p:anim>
                                    <p:animEffect transition="in" filter="fade">
                                      <p:cBhvr>
                                        <p:cTn id="88" dur="500"/>
                                        <p:tgtEl>
                                          <p:spTgt spid="72"/>
                                        </p:tgtEl>
                                      </p:cBhvr>
                                    </p:animEffect>
                                  </p:childTnLst>
                                </p:cTn>
                              </p:par>
                              <p:par>
                                <p:cTn id="89" presetID="42"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1000"/>
                                        <p:tgtEl>
                                          <p:spTgt spid="81"/>
                                        </p:tgtEl>
                                      </p:cBhvr>
                                    </p:animEffect>
                                    <p:anim calcmode="lin" valueType="num">
                                      <p:cBhvr>
                                        <p:cTn id="92" dur="1000" fill="hold"/>
                                        <p:tgtEl>
                                          <p:spTgt spid="81"/>
                                        </p:tgtEl>
                                        <p:attrNameLst>
                                          <p:attrName>ppt_x</p:attrName>
                                        </p:attrNameLst>
                                      </p:cBhvr>
                                      <p:tavLst>
                                        <p:tav tm="0">
                                          <p:val>
                                            <p:strVal val="#ppt_x"/>
                                          </p:val>
                                        </p:tav>
                                        <p:tav tm="100000">
                                          <p:val>
                                            <p:strVal val="#ppt_x"/>
                                          </p:val>
                                        </p:tav>
                                      </p:tavLst>
                                    </p:anim>
                                    <p:anim calcmode="lin" valueType="num">
                                      <p:cBhvr>
                                        <p:cTn id="93" dur="1000" fill="hold"/>
                                        <p:tgtEl>
                                          <p:spTgt spid="81"/>
                                        </p:tgtEl>
                                        <p:attrNameLst>
                                          <p:attrName>ppt_y</p:attrName>
                                        </p:attrNameLst>
                                      </p:cBhvr>
                                      <p:tavLst>
                                        <p:tav tm="0">
                                          <p:val>
                                            <p:strVal val="#ppt_y+.1"/>
                                          </p:val>
                                        </p:tav>
                                        <p:tav tm="100000">
                                          <p:val>
                                            <p:strVal val="#ppt_y"/>
                                          </p:val>
                                        </p:tav>
                                      </p:tavLst>
                                    </p:anim>
                                  </p:childTnLst>
                                </p:cTn>
                              </p:par>
                              <p:par>
                                <p:cTn id="94" presetID="22" presetClass="entr" presetSubtype="8"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81"/>
                                        </p:tgtEl>
                                        <p:attrNameLst>
                                          <p:attrName>style.visibility</p:attrName>
                                        </p:attrNameLst>
                                      </p:cBhvr>
                                      <p:to>
                                        <p:strVal val="visible"/>
                                      </p:to>
                                    </p:set>
                                    <p:animEffect transition="in" filter="fade">
                                      <p:cBhvr>
                                        <p:cTn id="99" dur="500"/>
                                        <p:tgtEl>
                                          <p:spTgt spid="18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p:cTn id="102" dur="500" fill="hold"/>
                                        <p:tgtEl>
                                          <p:spTgt spid="75"/>
                                        </p:tgtEl>
                                        <p:attrNameLst>
                                          <p:attrName>ppt_w</p:attrName>
                                        </p:attrNameLst>
                                      </p:cBhvr>
                                      <p:tavLst>
                                        <p:tav tm="0">
                                          <p:val>
                                            <p:fltVal val="0"/>
                                          </p:val>
                                        </p:tav>
                                        <p:tav tm="100000">
                                          <p:val>
                                            <p:strVal val="#ppt_w"/>
                                          </p:val>
                                        </p:tav>
                                      </p:tavLst>
                                    </p:anim>
                                    <p:anim calcmode="lin" valueType="num">
                                      <p:cBhvr>
                                        <p:cTn id="103" dur="500" fill="hold"/>
                                        <p:tgtEl>
                                          <p:spTgt spid="75"/>
                                        </p:tgtEl>
                                        <p:attrNameLst>
                                          <p:attrName>ppt_h</p:attrName>
                                        </p:attrNameLst>
                                      </p:cBhvr>
                                      <p:tavLst>
                                        <p:tav tm="0">
                                          <p:val>
                                            <p:fltVal val="0"/>
                                          </p:val>
                                        </p:tav>
                                        <p:tav tm="100000">
                                          <p:val>
                                            <p:strVal val="#ppt_h"/>
                                          </p:val>
                                        </p:tav>
                                      </p:tavLst>
                                    </p:anim>
                                    <p:animEffect transition="in" filter="fade">
                                      <p:cBhvr>
                                        <p:cTn id="104" dur="500"/>
                                        <p:tgtEl>
                                          <p:spTgt spid="75"/>
                                        </p:tgtEl>
                                      </p:cBhvr>
                                    </p:animEffect>
                                  </p:childTnLst>
                                </p:cTn>
                              </p:par>
                              <p:par>
                                <p:cTn id="105" presetID="42" presetClass="entr" presetSubtype="0" fill="hold" grpId="0" nodeType="withEffect">
                                  <p:stCondLst>
                                    <p:cond delay="0"/>
                                  </p:stCondLst>
                                  <p:childTnLst>
                                    <p:set>
                                      <p:cBhvr>
                                        <p:cTn id="106" dur="1" fill="hold">
                                          <p:stCondLst>
                                            <p:cond delay="0"/>
                                          </p:stCondLst>
                                        </p:cTn>
                                        <p:tgtEl>
                                          <p:spTgt spid="80"/>
                                        </p:tgtEl>
                                        <p:attrNameLst>
                                          <p:attrName>style.visibility</p:attrName>
                                        </p:attrNameLst>
                                      </p:cBhvr>
                                      <p:to>
                                        <p:strVal val="visible"/>
                                      </p:to>
                                    </p:set>
                                    <p:animEffect transition="in" filter="fade">
                                      <p:cBhvr>
                                        <p:cTn id="107" dur="1000"/>
                                        <p:tgtEl>
                                          <p:spTgt spid="80"/>
                                        </p:tgtEl>
                                      </p:cBhvr>
                                    </p:animEffect>
                                    <p:anim calcmode="lin" valueType="num">
                                      <p:cBhvr>
                                        <p:cTn id="108" dur="1000" fill="hold"/>
                                        <p:tgtEl>
                                          <p:spTgt spid="80"/>
                                        </p:tgtEl>
                                        <p:attrNameLst>
                                          <p:attrName>ppt_x</p:attrName>
                                        </p:attrNameLst>
                                      </p:cBhvr>
                                      <p:tavLst>
                                        <p:tav tm="0">
                                          <p:val>
                                            <p:strVal val="#ppt_x"/>
                                          </p:val>
                                        </p:tav>
                                        <p:tav tm="100000">
                                          <p:val>
                                            <p:strVal val="#ppt_x"/>
                                          </p:val>
                                        </p:tav>
                                      </p:tavLst>
                                    </p:anim>
                                    <p:anim calcmode="lin" valueType="num">
                                      <p:cBhvr>
                                        <p:cTn id="109" dur="1000" fill="hold"/>
                                        <p:tgtEl>
                                          <p:spTgt spid="80"/>
                                        </p:tgtEl>
                                        <p:attrNameLst>
                                          <p:attrName>ppt_y</p:attrName>
                                        </p:attrNameLst>
                                      </p:cBhvr>
                                      <p:tavLst>
                                        <p:tav tm="0">
                                          <p:val>
                                            <p:strVal val="#ppt_y+.1"/>
                                          </p:val>
                                        </p:tav>
                                        <p:tav tm="100000">
                                          <p:val>
                                            <p:strVal val="#ppt_y"/>
                                          </p:val>
                                        </p:tav>
                                      </p:tavLst>
                                    </p:anim>
                                  </p:childTnLst>
                                </p:cTn>
                              </p:par>
                              <p:par>
                                <p:cTn id="110" presetID="22" presetClass="entr" presetSubtype="8" fill="hold"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left)">
                                      <p:cBhvr>
                                        <p:cTn id="1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p:bldP spid="178" grpId="0" animBg="1"/>
      <p:bldP spid="179" grpId="0" animBg="1"/>
      <p:bldP spid="180" grpId="0" animBg="1"/>
      <p:bldP spid="181" grpId="0" animBg="1"/>
      <p:bldP spid="184" grpId="0" animBg="1"/>
      <p:bldP spid="185" grpId="0" animBg="1"/>
      <p:bldP spid="60" grpId="0" animBg="1"/>
      <p:bldP spid="62" grpId="0" animBg="1"/>
      <p:bldP spid="63" grpId="0" animBg="1"/>
      <p:bldP spid="70" grpId="0" animBg="1"/>
      <p:bldP spid="72" grpId="0" animBg="1"/>
      <p:bldP spid="75" grpId="0" animBg="1"/>
      <p:bldP spid="76" grpId="0"/>
      <p:bldP spid="77" grpId="0"/>
      <p:bldP spid="78" grpId="0"/>
      <p:bldP spid="80" grpId="0"/>
      <p:bldP spid="81" grpId="0"/>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nvPr>
        </p:nvGraphicFramePr>
        <p:xfrm>
          <a:off x="277091" y="942110"/>
          <a:ext cx="8645236" cy="5300094"/>
        </p:xfrm>
        <a:graphic>
          <a:graphicData uri="http://schemas.openxmlformats.org/drawingml/2006/table">
            <a:tbl>
              <a:tblPr/>
              <a:tblGrid>
                <a:gridCol w="1882262">
                  <a:extLst>
                    <a:ext uri="{9D8B030D-6E8A-4147-A177-3AD203B41FA5}">
                      <a16:colId xmlns:a16="http://schemas.microsoft.com/office/drawing/2014/main" val="20000"/>
                    </a:ext>
                  </a:extLst>
                </a:gridCol>
                <a:gridCol w="2381556">
                  <a:extLst>
                    <a:ext uri="{9D8B030D-6E8A-4147-A177-3AD203B41FA5}">
                      <a16:colId xmlns:a16="http://schemas.microsoft.com/office/drawing/2014/main" val="20001"/>
                    </a:ext>
                  </a:extLst>
                </a:gridCol>
                <a:gridCol w="2381556">
                  <a:extLst>
                    <a:ext uri="{9D8B030D-6E8A-4147-A177-3AD203B41FA5}">
                      <a16:colId xmlns:a16="http://schemas.microsoft.com/office/drawing/2014/main" val="20002"/>
                    </a:ext>
                  </a:extLst>
                </a:gridCol>
                <a:gridCol w="1999862">
                  <a:extLst>
                    <a:ext uri="{9D8B030D-6E8A-4147-A177-3AD203B41FA5}">
                      <a16:colId xmlns:a16="http://schemas.microsoft.com/office/drawing/2014/main" val="20003"/>
                    </a:ext>
                  </a:extLst>
                </a:gridCol>
              </a:tblGrid>
              <a:tr h="406243">
                <a:tc>
                  <a:txBody>
                    <a:bodyPr/>
                    <a:lstStyle/>
                    <a:p>
                      <a:pPr algn="ctr">
                        <a:lnSpc>
                          <a:spcPct val="150000"/>
                        </a:lnSpc>
                        <a:spcAft>
                          <a:spcPts val="800"/>
                        </a:spcAft>
                        <a:tabLst>
                          <a:tab pos="1847850" algn="l"/>
                        </a:tabLst>
                      </a:pPr>
                      <a:r>
                        <a:rPr lang="fr-FR" sz="1200" b="1" dirty="0">
                          <a:solidFill>
                            <a:schemeClr val="accent2">
                              <a:lumMod val="50000"/>
                            </a:schemeClr>
                          </a:solidFill>
                          <a:latin typeface="Times New Roman"/>
                          <a:ea typeface="Calibri"/>
                          <a:cs typeface="Arial"/>
                        </a:rPr>
                        <a:t>Opération  Elémentaire</a:t>
                      </a:r>
                      <a:endParaRPr lang="fr-FR" sz="1200" b="1" dirty="0">
                        <a:solidFill>
                          <a:schemeClr val="accent2">
                            <a:lumMod val="50000"/>
                          </a:schemeClr>
                        </a:solidFill>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tabLst>
                          <a:tab pos="1847850" algn="l"/>
                        </a:tabLst>
                      </a:pPr>
                      <a:r>
                        <a:rPr lang="fr-FR" sz="1200" b="1" dirty="0">
                          <a:solidFill>
                            <a:schemeClr val="accent2">
                              <a:lumMod val="50000"/>
                            </a:schemeClr>
                          </a:solidFill>
                          <a:latin typeface="Times New Roman"/>
                          <a:ea typeface="Calibri"/>
                          <a:cs typeface="Arial"/>
                        </a:rPr>
                        <a:t>Mode de    défaillance</a:t>
                      </a:r>
                      <a:endParaRPr lang="fr-FR" sz="1200" b="1" dirty="0">
                        <a:solidFill>
                          <a:schemeClr val="accent2">
                            <a:lumMod val="50000"/>
                          </a:schemeClr>
                        </a:solidFill>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tabLst>
                          <a:tab pos="1847850" algn="l"/>
                        </a:tabLst>
                      </a:pPr>
                      <a:r>
                        <a:rPr lang="fr-FR" sz="1200" b="1" dirty="0">
                          <a:solidFill>
                            <a:schemeClr val="accent2">
                              <a:lumMod val="50000"/>
                            </a:schemeClr>
                          </a:solidFill>
                          <a:latin typeface="Times New Roman"/>
                          <a:ea typeface="Calibri"/>
                          <a:cs typeface="Arial"/>
                        </a:rPr>
                        <a:t>Effets de   Défaillance</a:t>
                      </a:r>
                      <a:endParaRPr lang="fr-FR" sz="1200" b="1" dirty="0">
                        <a:solidFill>
                          <a:schemeClr val="accent2">
                            <a:lumMod val="50000"/>
                          </a:schemeClr>
                        </a:solidFill>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fr-FR" sz="1200" b="1" dirty="0">
                          <a:solidFill>
                            <a:schemeClr val="accent2">
                              <a:lumMod val="50000"/>
                            </a:schemeClr>
                          </a:solidFill>
                          <a:latin typeface="Times New Roman"/>
                          <a:ea typeface="Calibri"/>
                          <a:cs typeface="Arial"/>
                        </a:rPr>
                        <a:t>Causes de Défaillance</a:t>
                      </a:r>
                      <a:endParaRPr lang="fr-FR" sz="1200" b="1" dirty="0">
                        <a:solidFill>
                          <a:schemeClr val="accent2">
                            <a:lumMod val="50000"/>
                          </a:schemeClr>
                        </a:solidFill>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5605">
                <a:tc rowSpan="3">
                  <a:txBody>
                    <a:bodyPr/>
                    <a:lstStyle/>
                    <a:p>
                      <a:pPr algn="ctr">
                        <a:lnSpc>
                          <a:spcPct val="107000"/>
                        </a:lnSpc>
                        <a:spcAft>
                          <a:spcPts val="800"/>
                        </a:spcAft>
                        <a:tabLst>
                          <a:tab pos="1847850" algn="l"/>
                        </a:tabLst>
                      </a:pPr>
                      <a:endParaRPr lang="fr-FR" sz="1200" b="0" dirty="0">
                        <a:latin typeface="Calibri"/>
                        <a:ea typeface="Calibri"/>
                        <a:cs typeface="Arial"/>
                      </a:endParaRPr>
                    </a:p>
                    <a:p>
                      <a:pPr algn="ctr">
                        <a:lnSpc>
                          <a:spcPct val="107000"/>
                        </a:lnSpc>
                        <a:spcAft>
                          <a:spcPts val="800"/>
                        </a:spcAft>
                        <a:tabLst>
                          <a:tab pos="1847850" algn="l"/>
                        </a:tabLst>
                      </a:pPr>
                      <a:r>
                        <a:rPr lang="fr-FR" sz="1200" b="0" dirty="0">
                          <a:latin typeface="Times New Roman"/>
                          <a:ea typeface="Calibri"/>
                          <a:cs typeface="Arial"/>
                        </a:rPr>
                        <a:t>Préparation de la poste</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dirty="0">
                          <a:latin typeface="Times New Roman"/>
                          <a:ea typeface="Calibri"/>
                          <a:cs typeface="Arial"/>
                        </a:rPr>
                        <a:t>Mélange des articles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Articles non conforme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4914900" algn="l"/>
                        </a:tabLst>
                      </a:pPr>
                      <a:r>
                        <a:rPr lang="fr-FR" sz="1200" b="0">
                          <a:latin typeface="Times New Roman"/>
                          <a:ea typeface="Calibri"/>
                          <a:cs typeface="Arial"/>
                        </a:rPr>
                        <a:t>Mauvaise </a:t>
                      </a:r>
                      <a:endParaRPr lang="fr-FR" sz="1200" b="0">
                        <a:latin typeface="Calibri"/>
                        <a:ea typeface="Calibri"/>
                        <a:cs typeface="Arial"/>
                      </a:endParaRPr>
                    </a:p>
                    <a:p>
                      <a:pPr algn="just">
                        <a:lnSpc>
                          <a:spcPct val="107000"/>
                        </a:lnSpc>
                        <a:spcAft>
                          <a:spcPts val="800"/>
                        </a:spcAft>
                        <a:tabLst>
                          <a:tab pos="4914900" algn="l"/>
                        </a:tabLst>
                      </a:pPr>
                      <a:r>
                        <a:rPr lang="fr-FR" sz="1200" b="0">
                          <a:latin typeface="Times New Roman"/>
                          <a:ea typeface="Calibri"/>
                          <a:cs typeface="Arial"/>
                        </a:rPr>
                        <a:t>organisation de poste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9022">
                <a:tc vMerge="1">
                  <a:txBody>
                    <a:bodyPr/>
                    <a:lstStyle/>
                    <a:p>
                      <a:endParaRPr lang="fr-FR"/>
                    </a:p>
                  </a:txBody>
                  <a:tcPr/>
                </a:tc>
                <a:tc>
                  <a:txBody>
                    <a:bodyPr/>
                    <a:lstStyle/>
                    <a:p>
                      <a:pPr algn="just">
                        <a:lnSpc>
                          <a:spcPct val="107000"/>
                        </a:lnSpc>
                        <a:spcAft>
                          <a:spcPts val="0"/>
                        </a:spcAft>
                        <a:tabLst>
                          <a:tab pos="1847850" algn="l"/>
                        </a:tabLst>
                      </a:pPr>
                      <a:r>
                        <a:rPr lang="fr-FR" sz="1200" b="0" dirty="0">
                          <a:latin typeface="Times New Roman"/>
                          <a:ea typeface="Calibri"/>
                          <a:cs typeface="Arial"/>
                        </a:rPr>
                        <a:t>Endommagement des articles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Articles non conforme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4914900" algn="l"/>
                        </a:tabLst>
                      </a:pPr>
                      <a:r>
                        <a:rPr lang="fr-FR" sz="1200" b="0">
                          <a:solidFill>
                            <a:srgbClr val="0D0D0D"/>
                          </a:solidFill>
                          <a:latin typeface="Times New Roman"/>
                          <a:ea typeface="Calibri"/>
                          <a:cs typeface="Arial"/>
                        </a:rPr>
                        <a:t>Support rouleau non adéquat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4206">
                <a:tc vMerge="1">
                  <a:txBody>
                    <a:bodyPr/>
                    <a:lstStyle/>
                    <a:p>
                      <a:endParaRPr lang="fr-FR"/>
                    </a:p>
                  </a:txBody>
                  <a:tcPr/>
                </a:tc>
                <a:tc>
                  <a:txBody>
                    <a:bodyPr/>
                    <a:lstStyle/>
                    <a:p>
                      <a:pPr algn="just">
                        <a:lnSpc>
                          <a:spcPct val="107000"/>
                        </a:lnSpc>
                        <a:spcAft>
                          <a:spcPts val="800"/>
                        </a:spcAft>
                        <a:tabLst>
                          <a:tab pos="1847850" algn="l"/>
                        </a:tabLst>
                      </a:pPr>
                      <a:r>
                        <a:rPr lang="fr-FR" sz="1200" b="0" dirty="0">
                          <a:latin typeface="Times New Roman"/>
                          <a:ea typeface="Calibri"/>
                          <a:cs typeface="Arial"/>
                        </a:rPr>
                        <a:t>Média sale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dirty="0">
                          <a:latin typeface="Times New Roman"/>
                          <a:ea typeface="Calibri"/>
                          <a:cs typeface="Arial"/>
                        </a:rPr>
                        <a:t>Article perd son fonctionnalité : Mauvaise filtrage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4914900" algn="l"/>
                        </a:tabLst>
                      </a:pPr>
                      <a:r>
                        <a:rPr lang="fr-FR" sz="1200" b="0">
                          <a:solidFill>
                            <a:srgbClr val="0D0D0D"/>
                          </a:solidFill>
                          <a:latin typeface="Times New Roman"/>
                          <a:ea typeface="Calibri"/>
                          <a:cs typeface="Arial"/>
                        </a:rPr>
                        <a:t>Mauvais emplacement de stockage des matières premières</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0374">
                <a:tc rowSpan="2">
                  <a:txBody>
                    <a:bodyPr/>
                    <a:lstStyle/>
                    <a:p>
                      <a:pPr algn="ctr">
                        <a:lnSpc>
                          <a:spcPct val="107000"/>
                        </a:lnSpc>
                        <a:spcAft>
                          <a:spcPts val="800"/>
                        </a:spcAft>
                        <a:tabLst>
                          <a:tab pos="1847850" algn="l"/>
                        </a:tabLst>
                      </a:pPr>
                      <a:endParaRPr lang="fr-FR" sz="1200" b="0" dirty="0">
                        <a:latin typeface="Calibri"/>
                        <a:ea typeface="Calibri"/>
                        <a:cs typeface="Arial"/>
                      </a:endParaRPr>
                    </a:p>
                    <a:p>
                      <a:pPr algn="ctr">
                        <a:lnSpc>
                          <a:spcPct val="107000"/>
                        </a:lnSpc>
                        <a:spcAft>
                          <a:spcPts val="800"/>
                        </a:spcAft>
                        <a:tabLst>
                          <a:tab pos="1847850" algn="l"/>
                        </a:tabLst>
                      </a:pPr>
                      <a:r>
                        <a:rPr lang="fr-FR" sz="1200" b="0" dirty="0">
                          <a:latin typeface="Times New Roman"/>
                          <a:ea typeface="Calibri"/>
                          <a:cs typeface="Arial"/>
                        </a:rPr>
                        <a:t>Matelassage des rouleaux média</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Hétérogénéité de couche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dirty="0">
                          <a:latin typeface="Times New Roman"/>
                          <a:ea typeface="Calibri"/>
                          <a:cs typeface="Arial"/>
                        </a:rPr>
                        <a:t>Couches nappes non identiques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a:latin typeface="Times New Roman"/>
                          <a:ea typeface="Calibri"/>
                          <a:cs typeface="Arial"/>
                        </a:rPr>
                        <a:t>Bobines Média non identiques</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7838">
                <a:tc vMerge="1">
                  <a:txBody>
                    <a:bodyPr/>
                    <a:lstStyle/>
                    <a:p>
                      <a:endParaRPr lang="fr-FR"/>
                    </a:p>
                  </a:txBody>
                  <a:tcPr/>
                </a:tc>
                <a:tc>
                  <a:txBody>
                    <a:bodyPr/>
                    <a:lstStyle/>
                    <a:p>
                      <a:pPr algn="just">
                        <a:lnSpc>
                          <a:spcPct val="107000"/>
                        </a:lnSpc>
                        <a:spcAft>
                          <a:spcPts val="800"/>
                        </a:spcAft>
                        <a:tabLst>
                          <a:tab pos="1847850" algn="l"/>
                        </a:tabLst>
                      </a:pPr>
                      <a:r>
                        <a:rPr lang="fr-FR" sz="1200" b="0">
                          <a:latin typeface="Times New Roman"/>
                          <a:ea typeface="Calibri"/>
                          <a:cs typeface="Arial"/>
                        </a:rPr>
                        <a:t>Media sale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dirty="0">
                          <a:latin typeface="Times New Roman"/>
                          <a:ea typeface="Calibri"/>
                          <a:cs typeface="Arial"/>
                        </a:rPr>
                        <a:t>Article perd son </a:t>
                      </a:r>
                      <a:r>
                        <a:rPr lang="fr-FR" sz="1200" b="0" dirty="0" smtClean="0">
                          <a:latin typeface="Times New Roman"/>
                          <a:ea typeface="Calibri"/>
                          <a:cs typeface="Arial"/>
                        </a:rPr>
                        <a:t>fonctionnalité</a:t>
                      </a:r>
                      <a:r>
                        <a:rPr lang="fr-FR" sz="1200" b="0" baseline="0" dirty="0" smtClean="0">
                          <a:latin typeface="Times New Roman"/>
                          <a:ea typeface="Calibri"/>
                          <a:cs typeface="Arial"/>
                        </a:rPr>
                        <a:t> </a:t>
                      </a:r>
                      <a:r>
                        <a:rPr lang="fr-FR" sz="1200" b="0" dirty="0" smtClean="0">
                          <a:latin typeface="Times New Roman"/>
                          <a:ea typeface="Calibri"/>
                          <a:cs typeface="Arial"/>
                        </a:rPr>
                        <a:t>: </a:t>
                      </a:r>
                      <a:r>
                        <a:rPr lang="fr-FR" sz="1200" b="0" dirty="0">
                          <a:latin typeface="Times New Roman"/>
                          <a:ea typeface="Calibri"/>
                          <a:cs typeface="Arial"/>
                        </a:rPr>
                        <a:t>Mauvaise filtrage</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Règle d'hygiène non respecté au niveau de la poste de travail</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7587">
                <a:tc rowSpan="2">
                  <a:txBody>
                    <a:bodyPr/>
                    <a:lstStyle/>
                    <a:p>
                      <a:pPr algn="ctr">
                        <a:lnSpc>
                          <a:spcPct val="107000"/>
                        </a:lnSpc>
                        <a:spcAft>
                          <a:spcPts val="800"/>
                        </a:spcAft>
                        <a:tabLst>
                          <a:tab pos="1847850" algn="l"/>
                        </a:tabLst>
                      </a:pPr>
                      <a:endParaRPr lang="fr-FR" sz="1200" b="0" dirty="0">
                        <a:latin typeface="Calibri"/>
                        <a:ea typeface="Calibri"/>
                        <a:cs typeface="Arial"/>
                      </a:endParaRPr>
                    </a:p>
                    <a:p>
                      <a:pPr algn="ctr">
                        <a:lnSpc>
                          <a:spcPct val="107000"/>
                        </a:lnSpc>
                        <a:spcAft>
                          <a:spcPts val="800"/>
                        </a:spcAft>
                        <a:tabLst>
                          <a:tab pos="1847850" algn="l"/>
                        </a:tabLst>
                      </a:pPr>
                      <a:r>
                        <a:rPr lang="fr-FR" sz="1200" b="0" dirty="0">
                          <a:latin typeface="Times New Roman"/>
                          <a:ea typeface="Calibri"/>
                          <a:cs typeface="Arial"/>
                        </a:rPr>
                        <a:t>Découpe Nappe</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Mauvaise découpe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dirty="0">
                          <a:latin typeface="Times New Roman"/>
                          <a:ea typeface="Calibri"/>
                          <a:cs typeface="Arial"/>
                        </a:rPr>
                        <a:t>Déchirure d’article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Outils utilisé non assez fiable</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1189">
                <a:tc vMerge="1">
                  <a:txBody>
                    <a:bodyPr/>
                    <a:lstStyle/>
                    <a:p>
                      <a:endParaRPr lang="fr-FR"/>
                    </a:p>
                  </a:txBody>
                  <a:tcPr/>
                </a:tc>
                <a:tc>
                  <a:txBody>
                    <a:bodyPr/>
                    <a:lstStyle/>
                    <a:p>
                      <a:pPr algn="l">
                        <a:lnSpc>
                          <a:spcPct val="107000"/>
                        </a:lnSpc>
                        <a:spcAft>
                          <a:spcPts val="800"/>
                        </a:spcAft>
                      </a:pPr>
                      <a:r>
                        <a:rPr lang="fr-FR" sz="1200" b="0">
                          <a:latin typeface="Times New Roman"/>
                          <a:ea typeface="Calibri"/>
                          <a:cs typeface="Arial"/>
                        </a:rPr>
                        <a:t>Endommagement de l’article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Article perd son fonctionnalité</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Manque du support outil</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58072">
                <a:tc rowSpan="2">
                  <a:txBody>
                    <a:bodyPr/>
                    <a:lstStyle/>
                    <a:p>
                      <a:pPr algn="ctr">
                        <a:lnSpc>
                          <a:spcPct val="107000"/>
                        </a:lnSpc>
                        <a:spcAft>
                          <a:spcPts val="800"/>
                        </a:spcAft>
                        <a:tabLst>
                          <a:tab pos="1847850" algn="l"/>
                        </a:tabLst>
                      </a:pPr>
                      <a:endParaRPr lang="fr-FR" sz="1200" b="0" dirty="0">
                        <a:latin typeface="Calibri"/>
                        <a:ea typeface="Calibri"/>
                        <a:cs typeface="Arial"/>
                      </a:endParaRPr>
                    </a:p>
                    <a:p>
                      <a:pPr algn="ctr">
                        <a:lnSpc>
                          <a:spcPct val="107000"/>
                        </a:lnSpc>
                        <a:spcAft>
                          <a:spcPts val="800"/>
                        </a:spcAft>
                        <a:tabLst>
                          <a:tab pos="1847850" algn="l"/>
                        </a:tabLst>
                      </a:pPr>
                      <a:r>
                        <a:rPr lang="fr-FR" sz="1200" b="0" dirty="0">
                          <a:latin typeface="Times New Roman"/>
                          <a:ea typeface="Calibri"/>
                          <a:cs typeface="Arial"/>
                        </a:rPr>
                        <a:t>Positionnement Gabarit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a:latin typeface="Times New Roman"/>
                          <a:ea typeface="Calibri"/>
                          <a:cs typeface="Arial"/>
                        </a:rPr>
                        <a:t>Mauvaise marquage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Découpe inégale</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Vieillissement </a:t>
                      </a:r>
                      <a:endParaRPr lang="fr-FR" sz="1200" b="0" dirty="0">
                        <a:latin typeface="Calibri"/>
                        <a:ea typeface="Calibri"/>
                        <a:cs typeface="Arial"/>
                      </a:endParaRPr>
                    </a:p>
                    <a:p>
                      <a:pPr algn="l">
                        <a:lnSpc>
                          <a:spcPct val="107000"/>
                        </a:lnSpc>
                        <a:spcAft>
                          <a:spcPts val="800"/>
                        </a:spcAft>
                      </a:pPr>
                      <a:r>
                        <a:rPr lang="fr-FR" sz="1200" b="0" dirty="0">
                          <a:latin typeface="Times New Roman"/>
                          <a:ea typeface="Calibri"/>
                          <a:cs typeface="Arial"/>
                        </a:rPr>
                        <a:t>Gabarit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9456">
                <a:tc vMerge="1">
                  <a:txBody>
                    <a:bodyPr/>
                    <a:lstStyle/>
                    <a:p>
                      <a:endParaRPr lang="fr-FR"/>
                    </a:p>
                  </a:txBody>
                  <a:tcPr/>
                </a:tc>
                <a:tc>
                  <a:txBody>
                    <a:bodyPr/>
                    <a:lstStyle/>
                    <a:p>
                      <a:pPr algn="l">
                        <a:lnSpc>
                          <a:spcPct val="107000"/>
                        </a:lnSpc>
                        <a:spcAft>
                          <a:spcPts val="800"/>
                        </a:spcAft>
                      </a:pPr>
                      <a:r>
                        <a:rPr lang="fr-FR" sz="1200" b="0">
                          <a:latin typeface="Times New Roman"/>
                          <a:ea typeface="Calibri"/>
                          <a:cs typeface="Arial"/>
                        </a:rPr>
                        <a:t>Mélange des gabarits</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Découpe non adéquat à l’article spécifié</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Manque d’identification des gabarits</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27587">
                <a:tc>
                  <a:txBody>
                    <a:bodyPr/>
                    <a:lstStyle/>
                    <a:p>
                      <a:pPr algn="ctr">
                        <a:lnSpc>
                          <a:spcPct val="107000"/>
                        </a:lnSpc>
                        <a:spcAft>
                          <a:spcPts val="800"/>
                        </a:spcAft>
                        <a:tabLst>
                          <a:tab pos="1847850" algn="l"/>
                        </a:tabLst>
                      </a:pPr>
                      <a:r>
                        <a:rPr lang="fr-FR" sz="1200" b="0" dirty="0">
                          <a:latin typeface="Times New Roman"/>
                          <a:ea typeface="Calibri"/>
                          <a:cs typeface="Arial"/>
                        </a:rPr>
                        <a:t>Découpe Media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a:latin typeface="Times New Roman"/>
                          <a:ea typeface="Calibri"/>
                          <a:cs typeface="Arial"/>
                        </a:rPr>
                        <a:t>Mauvaise finition de découpe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tabLst>
                          <a:tab pos="1847850" algn="l"/>
                        </a:tabLst>
                      </a:pPr>
                      <a:r>
                        <a:rPr lang="fr-FR" sz="1200" b="0">
                          <a:latin typeface="Times New Roman"/>
                          <a:ea typeface="Calibri"/>
                          <a:cs typeface="Arial"/>
                        </a:rPr>
                        <a:t>Déchirure d’article   </a:t>
                      </a:r>
                      <a:endParaRPr lang="fr-FR" sz="1200" b="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fr-FR" sz="1200" b="0" dirty="0">
                          <a:latin typeface="Times New Roman"/>
                          <a:ea typeface="Calibri"/>
                          <a:cs typeface="Arial"/>
                        </a:rPr>
                        <a:t>Lame de la scie électrique est trop déchirante </a:t>
                      </a:r>
                      <a:endParaRPr lang="fr-FR" sz="1200" b="0" dirty="0">
                        <a:latin typeface="Calibri"/>
                        <a:ea typeface="Calibri"/>
                        <a:cs typeface="Arial"/>
                      </a:endParaRPr>
                    </a:p>
                  </a:txBody>
                  <a:tcPr marL="54796" marR="54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3" name="ZoneTexte 2"/>
          <p:cNvSpPr txBox="1"/>
          <p:nvPr/>
        </p:nvSpPr>
        <p:spPr>
          <a:xfrm>
            <a:off x="1628078" y="278781"/>
            <a:ext cx="5642517" cy="461665"/>
          </a:xfrm>
          <a:prstGeom prst="rect">
            <a:avLst/>
          </a:prstGeom>
          <a:noFill/>
        </p:spPr>
        <p:txBody>
          <a:bodyPr wrap="square" rtlCol="0">
            <a:spAutoFit/>
          </a:bodyPr>
          <a:lstStyle/>
          <a:p>
            <a:pPr algn="ctr"/>
            <a:r>
              <a:rPr lang="fr-FR" sz="2400" b="1" dirty="0" smtClean="0">
                <a:latin typeface="Footlight MT Light" panose="0204060206030A020304" pitchFamily="18" charset="0"/>
              </a:rPr>
              <a:t>AMDEC du processus actuel </a:t>
            </a:r>
            <a:endParaRPr lang="fr-FR" sz="2400" b="1" dirty="0">
              <a:latin typeface="Footlight MT Light" panose="0204060206030A020304" pitchFamily="18" charset="0"/>
            </a:endParaRPr>
          </a:p>
        </p:txBody>
      </p:sp>
    </p:spTree>
    <p:extLst>
      <p:ext uri="{BB962C8B-B14F-4D97-AF65-F5344CB8AC3E}">
        <p14:creationId xmlns:p14="http://schemas.microsoft.com/office/powerpoint/2010/main" val="4137571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42248" y="2835624"/>
            <a:ext cx="3124744" cy="506292"/>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000" dirty="0" smtClean="0">
                <a:solidFill>
                  <a:schemeClr val="accent2">
                    <a:lumMod val="75000"/>
                  </a:schemeClr>
                </a:solidFill>
              </a:rPr>
              <a:t>Manque </a:t>
            </a:r>
            <a:r>
              <a:rPr lang="fr-FR" sz="2000" dirty="0">
                <a:solidFill>
                  <a:schemeClr val="accent2">
                    <a:lumMod val="75000"/>
                  </a:schemeClr>
                </a:solidFill>
              </a:rPr>
              <a:t>de précision </a:t>
            </a:r>
            <a:endParaRPr lang="fr-FR" sz="2000" dirty="0" smtClean="0">
              <a:solidFill>
                <a:schemeClr val="accent2">
                  <a:lumMod val="75000"/>
                </a:schemeClr>
              </a:solidFill>
              <a:latin typeface="+mj-lt"/>
            </a:endParaRPr>
          </a:p>
        </p:txBody>
      </p:sp>
      <p:sp>
        <p:nvSpPr>
          <p:cNvPr id="24" name="TextBox 23"/>
          <p:cNvSpPr txBox="1"/>
          <p:nvPr/>
        </p:nvSpPr>
        <p:spPr>
          <a:xfrm>
            <a:off x="940239" y="1039793"/>
            <a:ext cx="2425216" cy="600164"/>
          </a:xfrm>
          <a:prstGeom prst="rect">
            <a:avLst/>
          </a:prstGeom>
          <a:noFill/>
        </p:spPr>
        <p:txBody>
          <a:bodyPr wrap="none" rtlCol="0">
            <a:spAutoFit/>
          </a:bodyPr>
          <a:lstStyle/>
          <a:p>
            <a:r>
              <a:rPr lang="fr-FR" sz="2800" b="1" dirty="0" smtClean="0">
                <a:latin typeface="Footlight MT Light" panose="0204060206030A020304" pitchFamily="18" charset="0"/>
                <a:ea typeface="Open Sans" panose="020B0606030504020204" pitchFamily="34" charset="0"/>
                <a:cs typeface="Open Sans" panose="020B0606030504020204" pitchFamily="34" charset="0"/>
              </a:rPr>
              <a:t>Problématique</a:t>
            </a:r>
            <a:r>
              <a:rPr lang="fr-FR" sz="3300" b="1" dirty="0" smtClean="0">
                <a:latin typeface="Footlight MT Light" panose="0204060206030A020304" pitchFamily="18" charset="0"/>
                <a:ea typeface="Open Sans" panose="020B0606030504020204" pitchFamily="34" charset="0"/>
                <a:cs typeface="Open Sans" panose="020B0606030504020204" pitchFamily="34" charset="0"/>
              </a:rPr>
              <a:t> </a:t>
            </a:r>
            <a:endParaRPr lang="id-ID" sz="3300" b="1" dirty="0">
              <a:latin typeface="Footlight MT Light" panose="0204060206030A020304" pitchFamily="18" charset="0"/>
              <a:ea typeface="Open Sans" panose="020B0606030504020204" pitchFamily="34" charset="0"/>
              <a:cs typeface="Open Sans" panose="020B0606030504020204" pitchFamily="34" charset="0"/>
            </a:endParaRPr>
          </a:p>
        </p:txBody>
      </p:sp>
      <p:sp>
        <p:nvSpPr>
          <p:cNvPr id="3" name="Rectangle 2"/>
          <p:cNvSpPr/>
          <p:nvPr/>
        </p:nvSpPr>
        <p:spPr>
          <a:xfrm rot="16200000">
            <a:off x="2065065" y="5875059"/>
            <a:ext cx="441879"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5" name="Rectangle 44"/>
          <p:cNvSpPr/>
          <p:nvPr/>
        </p:nvSpPr>
        <p:spPr>
          <a:xfrm rot="16200000">
            <a:off x="3136576" y="5422572"/>
            <a:ext cx="1346855"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6" name="Rectangle 45"/>
          <p:cNvSpPr/>
          <p:nvPr/>
        </p:nvSpPr>
        <p:spPr>
          <a:xfrm rot="16200000">
            <a:off x="4953985" y="5715981"/>
            <a:ext cx="760037"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7" name="Rectangle 46"/>
          <p:cNvSpPr/>
          <p:nvPr/>
        </p:nvSpPr>
        <p:spPr>
          <a:xfrm rot="16200000">
            <a:off x="6329512" y="5567509"/>
            <a:ext cx="1056980"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8" name="Rectangle 47"/>
          <p:cNvSpPr/>
          <p:nvPr/>
        </p:nvSpPr>
        <p:spPr>
          <a:xfrm rot="16200000">
            <a:off x="8136315" y="5850313"/>
            <a:ext cx="491372"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9" name="Rectangle 48"/>
          <p:cNvSpPr/>
          <p:nvPr/>
        </p:nvSpPr>
        <p:spPr>
          <a:xfrm rot="16200000">
            <a:off x="438546" y="5772541"/>
            <a:ext cx="646915"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6" name="Group 5"/>
          <p:cNvGrpSpPr/>
          <p:nvPr/>
        </p:nvGrpSpPr>
        <p:grpSpPr>
          <a:xfrm>
            <a:off x="5" y="6766962"/>
            <a:ext cx="9143999" cy="100754"/>
            <a:chOff x="2" y="2110197"/>
            <a:chExt cx="12191999" cy="134339"/>
          </a:xfrm>
        </p:grpSpPr>
        <p:sp>
          <p:nvSpPr>
            <p:cNvPr id="51" name="Rectangle 50"/>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2" name="Rectangle 51"/>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3" name="Rectangle 52"/>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4" name="Rectangle 53"/>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5" name="Rectangle 54"/>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6" name="Rectangle 55"/>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76" name="Straight Connector 75"/>
          <p:cNvCxnSpPr/>
          <p:nvPr/>
        </p:nvCxnSpPr>
        <p:spPr>
          <a:xfrm>
            <a:off x="501978" y="3996376"/>
            <a:ext cx="330173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45" idx="3"/>
          </p:cNvCxnSpPr>
          <p:nvPr/>
        </p:nvCxnSpPr>
        <p:spPr>
          <a:xfrm>
            <a:off x="3803717" y="3996378"/>
            <a:ext cx="6287" cy="151476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01977" y="1486490"/>
            <a:ext cx="0" cy="2509886"/>
          </a:xfrm>
          <a:prstGeom prst="line">
            <a:avLst/>
          </a:prstGeom>
          <a:ln w="15875">
            <a:solidFill>
              <a:schemeClr val="accent2"/>
            </a:solidFill>
            <a:headEnd type="oval"/>
          </a:ln>
        </p:spPr>
        <p:style>
          <a:lnRef idx="1">
            <a:schemeClr val="accent1"/>
          </a:lnRef>
          <a:fillRef idx="0">
            <a:schemeClr val="accent1"/>
          </a:fillRef>
          <a:effectRef idx="0">
            <a:schemeClr val="accent1"/>
          </a:effectRef>
          <a:fontRef idx="minor">
            <a:schemeClr val="tx1"/>
          </a:fontRef>
        </p:style>
      </p:cxnSp>
      <p:pic>
        <p:nvPicPr>
          <p:cNvPr id="20" name="Picture 4" descr="C:\Users\EL NINO\Desktop\848195-pires-cas-salaire-minimum-plus.jpg"/>
          <p:cNvPicPr>
            <a:picLocks noChangeAspect="1" noChangeArrowheads="1"/>
          </p:cNvPicPr>
          <p:nvPr/>
        </p:nvPicPr>
        <p:blipFill>
          <a:blip r:embed="rId3" cstate="print"/>
          <a:srcRect/>
          <a:stretch>
            <a:fillRect/>
          </a:stretch>
        </p:blipFill>
        <p:spPr bwMode="auto">
          <a:xfrm>
            <a:off x="4336625" y="2379450"/>
            <a:ext cx="2854192" cy="1587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3" descr="C:\Users\EL NINO\Desktop\images.jpg"/>
          <p:cNvPicPr>
            <a:picLocks noChangeAspect="1" noChangeArrowheads="1"/>
          </p:cNvPicPr>
          <p:nvPr/>
        </p:nvPicPr>
        <p:blipFill>
          <a:blip r:embed="rId4"/>
          <a:srcRect/>
          <a:stretch>
            <a:fillRect/>
          </a:stretch>
        </p:blipFill>
        <p:spPr bwMode="auto">
          <a:xfrm>
            <a:off x="5645187" y="638390"/>
            <a:ext cx="2188562" cy="1447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5"/>
          <p:cNvPicPr>
            <a:picLocks noChangeAspect="1" noChangeArrowheads="1"/>
          </p:cNvPicPr>
          <p:nvPr/>
        </p:nvPicPr>
        <p:blipFill>
          <a:blip r:embed="rId5"/>
          <a:srcRect/>
          <a:stretch>
            <a:fillRect/>
          </a:stretch>
        </p:blipFill>
        <p:spPr bwMode="auto">
          <a:xfrm>
            <a:off x="6739468" y="4239249"/>
            <a:ext cx="2075795" cy="1387494"/>
          </a:xfrm>
          <a:prstGeom prst="rect">
            <a:avLst/>
          </a:prstGeom>
          <a:noFill/>
          <a:ln w="9525">
            <a:noFill/>
            <a:miter lim="800000"/>
            <a:headEnd/>
            <a:tailEnd/>
          </a:ln>
          <a:effectLst/>
        </p:spPr>
      </p:pic>
      <p:sp>
        <p:nvSpPr>
          <p:cNvPr id="2" name="ZoneTexte 1"/>
          <p:cNvSpPr txBox="1"/>
          <p:nvPr/>
        </p:nvSpPr>
        <p:spPr>
          <a:xfrm>
            <a:off x="942248" y="1967187"/>
            <a:ext cx="3157115" cy="677108"/>
          </a:xfrm>
          <a:prstGeom prst="rect">
            <a:avLst/>
          </a:prstGeom>
          <a:noFill/>
        </p:spPr>
        <p:txBody>
          <a:bodyPr wrap="square" rtlCol="0">
            <a:spAutoFit/>
          </a:bodyPr>
          <a:lstStyle/>
          <a:p>
            <a:pPr marL="285750" indent="-285750">
              <a:buFont typeface="Wingdings" panose="05000000000000000000" pitchFamily="2" charset="2"/>
              <a:buChar char="§"/>
            </a:pPr>
            <a:r>
              <a:rPr lang="fr-FR" sz="2000" dirty="0">
                <a:solidFill>
                  <a:schemeClr val="accent2">
                    <a:lumMod val="75000"/>
                  </a:schemeClr>
                </a:solidFill>
              </a:rPr>
              <a:t>Fatigue des opérateurs</a:t>
            </a:r>
          </a:p>
          <a:p>
            <a:endParaRPr lang="fr-FR" dirty="0"/>
          </a:p>
        </p:txBody>
      </p:sp>
      <p:sp>
        <p:nvSpPr>
          <p:cNvPr id="4" name="ZoneTexte 3"/>
          <p:cNvSpPr txBox="1"/>
          <p:nvPr/>
        </p:nvSpPr>
        <p:spPr>
          <a:xfrm>
            <a:off x="942248" y="2461095"/>
            <a:ext cx="2861468" cy="677108"/>
          </a:xfrm>
          <a:prstGeom prst="rect">
            <a:avLst/>
          </a:prstGeom>
          <a:noFill/>
        </p:spPr>
        <p:txBody>
          <a:bodyPr wrap="square" rtlCol="0">
            <a:spAutoFit/>
          </a:bodyPr>
          <a:lstStyle/>
          <a:p>
            <a:pPr marL="285750" indent="-285750">
              <a:buFont typeface="Wingdings" panose="05000000000000000000" pitchFamily="2" charset="2"/>
              <a:buChar char="§"/>
            </a:pPr>
            <a:r>
              <a:rPr lang="fr-FR" sz="2000" dirty="0">
                <a:solidFill>
                  <a:schemeClr val="accent2">
                    <a:lumMod val="75000"/>
                  </a:schemeClr>
                </a:solidFill>
              </a:rPr>
              <a:t>Perte du temps</a:t>
            </a:r>
          </a:p>
          <a:p>
            <a:endParaRPr lang="fr-FR" dirty="0"/>
          </a:p>
        </p:txBody>
      </p:sp>
    </p:spTree>
    <p:extLst>
      <p:ext uri="{BB962C8B-B14F-4D97-AF65-F5344CB8AC3E}">
        <p14:creationId xmlns:p14="http://schemas.microsoft.com/office/powerpoint/2010/main" val="6877260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par>
                          <p:cTn id="8" fill="hold">
                            <p:stCondLst>
                              <p:cond delay="200"/>
                            </p:stCondLst>
                            <p:childTnLst>
                              <p:par>
                                <p:cTn id="9" presetID="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200" fill="hold"/>
                                        <p:tgtEl>
                                          <p:spTgt spid="49"/>
                                        </p:tgtEl>
                                        <p:attrNameLst>
                                          <p:attrName>ppt_x</p:attrName>
                                        </p:attrNameLst>
                                      </p:cBhvr>
                                      <p:tavLst>
                                        <p:tav tm="0">
                                          <p:val>
                                            <p:strVal val="#ppt_x"/>
                                          </p:val>
                                        </p:tav>
                                        <p:tav tm="100000">
                                          <p:val>
                                            <p:strVal val="#ppt_x"/>
                                          </p:val>
                                        </p:tav>
                                      </p:tavLst>
                                    </p:anim>
                                    <p:anim calcmode="lin" valueType="num">
                                      <p:cBhvr additive="base">
                                        <p:cTn id="12" dur="2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4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6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200" fill="hold"/>
                                        <p:tgtEl>
                                          <p:spTgt spid="45"/>
                                        </p:tgtEl>
                                        <p:attrNameLst>
                                          <p:attrName>ppt_x</p:attrName>
                                        </p:attrNameLst>
                                      </p:cBhvr>
                                      <p:tavLst>
                                        <p:tav tm="0">
                                          <p:val>
                                            <p:strVal val="#ppt_x"/>
                                          </p:val>
                                        </p:tav>
                                        <p:tav tm="100000">
                                          <p:val>
                                            <p:strVal val="#ppt_x"/>
                                          </p:val>
                                        </p:tav>
                                      </p:tavLst>
                                    </p:anim>
                                    <p:anim calcmode="lin" valueType="num">
                                      <p:cBhvr additive="base">
                                        <p:cTn id="22" dur="2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80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200" fill="hold"/>
                                        <p:tgtEl>
                                          <p:spTgt spid="46"/>
                                        </p:tgtEl>
                                        <p:attrNameLst>
                                          <p:attrName>ppt_x</p:attrName>
                                        </p:attrNameLst>
                                      </p:cBhvr>
                                      <p:tavLst>
                                        <p:tav tm="0">
                                          <p:val>
                                            <p:strVal val="#ppt_x"/>
                                          </p:val>
                                        </p:tav>
                                        <p:tav tm="100000">
                                          <p:val>
                                            <p:strVal val="#ppt_x"/>
                                          </p:val>
                                        </p:tav>
                                      </p:tavLst>
                                    </p:anim>
                                    <p:anim calcmode="lin" valueType="num">
                                      <p:cBhvr additive="base">
                                        <p:cTn id="27" dur="20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200" fill="hold"/>
                                        <p:tgtEl>
                                          <p:spTgt spid="47"/>
                                        </p:tgtEl>
                                        <p:attrNameLst>
                                          <p:attrName>ppt_x</p:attrName>
                                        </p:attrNameLst>
                                      </p:cBhvr>
                                      <p:tavLst>
                                        <p:tav tm="0">
                                          <p:val>
                                            <p:strVal val="#ppt_x"/>
                                          </p:val>
                                        </p:tav>
                                        <p:tav tm="100000">
                                          <p:val>
                                            <p:strVal val="#ppt_x"/>
                                          </p:val>
                                        </p:tav>
                                      </p:tavLst>
                                    </p:anim>
                                    <p:anim calcmode="lin" valueType="num">
                                      <p:cBhvr additive="base">
                                        <p:cTn id="32" dur="2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120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200" fill="hold"/>
                                        <p:tgtEl>
                                          <p:spTgt spid="48"/>
                                        </p:tgtEl>
                                        <p:attrNameLst>
                                          <p:attrName>ppt_x</p:attrName>
                                        </p:attrNameLst>
                                      </p:cBhvr>
                                      <p:tavLst>
                                        <p:tav tm="0">
                                          <p:val>
                                            <p:strVal val="#ppt_x"/>
                                          </p:val>
                                        </p:tav>
                                        <p:tav tm="100000">
                                          <p:val>
                                            <p:strVal val="#ppt_x"/>
                                          </p:val>
                                        </p:tav>
                                      </p:tavLst>
                                    </p:anim>
                                    <p:anim calcmode="lin" valueType="num">
                                      <p:cBhvr additive="base">
                                        <p:cTn id="37" dur="2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1400"/>
                            </p:stCondLst>
                            <p:childTnLst>
                              <p:par>
                                <p:cTn id="39" presetID="22" presetClass="entr" presetSubtype="4"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down)">
                                      <p:cBhvr>
                                        <p:cTn id="41" dur="200"/>
                                        <p:tgtEl>
                                          <p:spTgt spid="78"/>
                                        </p:tgtEl>
                                      </p:cBhvr>
                                    </p:animEffect>
                                  </p:childTnLst>
                                </p:cTn>
                              </p:par>
                            </p:childTnLst>
                          </p:cTn>
                        </p:par>
                        <p:par>
                          <p:cTn id="42" fill="hold">
                            <p:stCondLst>
                              <p:cond delay="1600"/>
                            </p:stCondLst>
                            <p:childTnLst>
                              <p:par>
                                <p:cTn id="43" presetID="22" presetClass="entr" presetSubtype="2"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right)">
                                      <p:cBhvr>
                                        <p:cTn id="45" dur="300"/>
                                        <p:tgtEl>
                                          <p:spTgt spid="76"/>
                                        </p:tgtEl>
                                      </p:cBhvr>
                                    </p:animEffect>
                                  </p:childTnLst>
                                </p:cTn>
                              </p:par>
                            </p:childTnLst>
                          </p:cTn>
                        </p:par>
                        <p:par>
                          <p:cTn id="46" fill="hold">
                            <p:stCondLst>
                              <p:cond delay="1900"/>
                            </p:stCondLst>
                            <p:childTnLst>
                              <p:par>
                                <p:cTn id="47" presetID="22" presetClass="entr" presetSubtype="4"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300"/>
                                        <p:tgtEl>
                                          <p:spTgt spid="81"/>
                                        </p:tgtEl>
                                      </p:cBhvr>
                                    </p:animEffect>
                                  </p:childTnLst>
                                </p:cTn>
                              </p:par>
                            </p:childTnLst>
                          </p:cTn>
                        </p:par>
                        <p:par>
                          <p:cTn id="50" fill="hold">
                            <p:stCondLst>
                              <p:cond delay="2200"/>
                            </p:stCondLst>
                            <p:childTnLst>
                              <p:par>
                                <p:cTn id="51" presetID="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par>
                          <p:cTn id="55" fill="hold">
                            <p:stCondLst>
                              <p:cond delay="2700"/>
                            </p:stCondLst>
                            <p:childTnLst>
                              <p:par>
                                <p:cTn id="56" presetID="10" presetClass="entr" presetSubtype="0"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par>
                          <p:cTn id="59" fill="hold">
                            <p:stCondLst>
                              <p:cond delay="3200"/>
                            </p:stCondLst>
                            <p:childTnLst>
                              <p:par>
                                <p:cTn id="60" presetID="10" presetClass="entr" presetSubtype="0"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par>
                          <p:cTn id="63" fill="hold">
                            <p:stCondLst>
                              <p:cond delay="3700"/>
                            </p:stCondLst>
                            <p:childTnLst>
                              <p:par>
                                <p:cTn id="64" presetID="10" presetClass="entr" presetSubtype="0"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par>
                          <p:cTn id="67" fill="hold">
                            <p:stCondLst>
                              <p:cond delay="4200"/>
                            </p:stCondLst>
                            <p:childTnLst>
                              <p:par>
                                <p:cTn id="68" presetID="10" presetClass="entr" presetSubtype="0"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par>
                          <p:cTn id="71" fill="hold">
                            <p:stCondLst>
                              <p:cond delay="47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 grpId="0" animBg="1"/>
      <p:bldP spid="45" grpId="0" animBg="1"/>
      <p:bldP spid="46" grpId="0" animBg="1"/>
      <p:bldP spid="47" grpId="0" animBg="1"/>
      <p:bldP spid="48" grpId="0" animBg="1"/>
      <p:bldP spid="49" grpId="0" animBg="1"/>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2317"/>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6612748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fill="hold"/>
                                        <p:tgtEl>
                                          <p:spTgt spid="187"/>
                                        </p:tgtEl>
                                        <p:attrNameLst>
                                          <p:attrName>ppt_x</p:attrName>
                                        </p:attrNameLst>
                                      </p:cBhvr>
                                      <p:tavLst>
                                        <p:tav tm="0">
                                          <p:val>
                                            <p:strVal val="#ppt_x"/>
                                          </p:val>
                                        </p:tav>
                                        <p:tav tm="100000">
                                          <p:val>
                                            <p:strVal val="#ppt_x"/>
                                          </p:val>
                                        </p:tav>
                                      </p:tavLst>
                                    </p:anim>
                                    <p:anim calcmode="lin" valueType="num">
                                      <p:cBhvr additive="base">
                                        <p:cTn id="8" dur="500" fill="hold"/>
                                        <p:tgtEl>
                                          <p:spTgt spid="1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9"/>
                                        </p:tgtEl>
                                        <p:attrNameLst>
                                          <p:attrName>style.visibility</p:attrName>
                                        </p:attrNameLst>
                                      </p:cBhvr>
                                      <p:to>
                                        <p:strVal val="visible"/>
                                      </p:to>
                                    </p:set>
                                    <p:anim calcmode="lin" valueType="num">
                                      <p:cBhvr additive="base">
                                        <p:cTn id="11" dur="500" fill="hold"/>
                                        <p:tgtEl>
                                          <p:spTgt spid="249"/>
                                        </p:tgtEl>
                                        <p:attrNameLst>
                                          <p:attrName>ppt_x</p:attrName>
                                        </p:attrNameLst>
                                      </p:cBhvr>
                                      <p:tavLst>
                                        <p:tav tm="0">
                                          <p:val>
                                            <p:strVal val="#ppt_x"/>
                                          </p:val>
                                        </p:tav>
                                        <p:tav tm="100000">
                                          <p:val>
                                            <p:strVal val="#ppt_x"/>
                                          </p:val>
                                        </p:tav>
                                      </p:tavLst>
                                    </p:anim>
                                    <p:anim calcmode="lin" valueType="num">
                                      <p:cBhvr additive="base">
                                        <p:cTn id="12" dur="500" fill="hold"/>
                                        <p:tgtEl>
                                          <p:spTgt spid="249"/>
                                        </p:tgtEl>
                                        <p:attrNameLst>
                                          <p:attrName>ppt_y</p:attrName>
                                        </p:attrNameLst>
                                      </p:cBhvr>
                                      <p:tavLst>
                                        <p:tav tm="0">
                                          <p:val>
                                            <p:strVal val="1+#ppt_h/2"/>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750"/>
                                        <p:tgtEl>
                                          <p:spTgt spid="283"/>
                                        </p:tgtEl>
                                      </p:cBhvr>
                                    </p:animEffect>
                                    <p:anim calcmode="lin" valueType="num">
                                      <p:cBhvr>
                                        <p:cTn id="16" dur="750" fill="hold"/>
                                        <p:tgtEl>
                                          <p:spTgt spid="283"/>
                                        </p:tgtEl>
                                        <p:attrNameLst>
                                          <p:attrName>ppt_x</p:attrName>
                                        </p:attrNameLst>
                                      </p:cBhvr>
                                      <p:tavLst>
                                        <p:tav tm="0">
                                          <p:val>
                                            <p:strVal val="#ppt_x"/>
                                          </p:val>
                                        </p:tav>
                                        <p:tav tm="100000">
                                          <p:val>
                                            <p:strVal val="#ppt_x"/>
                                          </p:val>
                                        </p:tav>
                                      </p:tavLst>
                                    </p:anim>
                                    <p:anim calcmode="lin" valueType="num">
                                      <p:cBhvr>
                                        <p:cTn id="17" dur="750" fill="hold"/>
                                        <p:tgtEl>
                                          <p:spTgt spid="283"/>
                                        </p:tgtEl>
                                        <p:attrNameLst>
                                          <p:attrName>ppt_y</p:attrName>
                                        </p:attrNameLst>
                                      </p:cBhvr>
                                      <p:tavLst>
                                        <p:tav tm="0">
                                          <p:val>
                                            <p:strVal val="#ppt_y-.1"/>
                                          </p:val>
                                        </p:tav>
                                        <p:tav tm="100000">
                                          <p:val>
                                            <p:strVal val="#ppt_y"/>
                                          </p:val>
                                        </p:tav>
                                      </p:tavLst>
                                    </p:anim>
                                  </p:childTnLst>
                                </p:cTn>
                              </p:par>
                              <p:par>
                                <p:cTn id="18" presetID="22" presetClass="entr" presetSubtype="4" fill="hold" nodeType="withEffect">
                                  <p:stCondLst>
                                    <p:cond delay="0"/>
                                  </p:stCondLst>
                                  <p:childTnLst>
                                    <p:set>
                                      <p:cBhvr>
                                        <p:cTn id="19" dur="1" fill="hold">
                                          <p:stCondLst>
                                            <p:cond delay="0"/>
                                          </p:stCondLst>
                                        </p:cTn>
                                        <p:tgtEl>
                                          <p:spTgt spid="261"/>
                                        </p:tgtEl>
                                        <p:attrNameLst>
                                          <p:attrName>style.visibility</p:attrName>
                                        </p:attrNameLst>
                                      </p:cBhvr>
                                      <p:to>
                                        <p:strVal val="visible"/>
                                      </p:to>
                                    </p:set>
                                    <p:animEffect transition="in" filter="wipe(down)">
                                      <p:cBhvr>
                                        <p:cTn id="20" dur="500"/>
                                        <p:tgtEl>
                                          <p:spTgt spid="2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22" presetClass="entr" presetSubtype="4" fill="hold" nodeType="withEffect">
                                  <p:stCondLst>
                                    <p:cond delay="0"/>
                                  </p:stCondLst>
                                  <p:childTnLst>
                                    <p:set>
                                      <p:cBhvr>
                                        <p:cTn id="25" dur="1" fill="hold">
                                          <p:stCondLst>
                                            <p:cond delay="0"/>
                                          </p:stCondLst>
                                        </p:cTn>
                                        <p:tgtEl>
                                          <p:spTgt spid="251"/>
                                        </p:tgtEl>
                                        <p:attrNameLst>
                                          <p:attrName>style.visibility</p:attrName>
                                        </p:attrNameLst>
                                      </p:cBhvr>
                                      <p:to>
                                        <p:strVal val="visible"/>
                                      </p:to>
                                    </p:set>
                                    <p:animEffect transition="in" filter="wipe(down)">
                                      <p:cBhvr>
                                        <p:cTn id="26" dur="500"/>
                                        <p:tgtEl>
                                          <p:spTgt spid="251"/>
                                        </p:tgtEl>
                                      </p:cBhvr>
                                    </p:animEffect>
                                  </p:childTnLst>
                                </p:cTn>
                              </p:par>
                              <p:par>
                                <p:cTn id="27" presetID="2" presetClass="entr" presetSubtype="4" fill="hold" nodeType="withEffect">
                                  <p:stCondLst>
                                    <p:cond delay="0"/>
                                  </p:stCondLst>
                                  <p:childTnLst>
                                    <p:set>
                                      <p:cBhvr>
                                        <p:cTn id="28" dur="1" fill="hold">
                                          <p:stCondLst>
                                            <p:cond delay="0"/>
                                          </p:stCondLst>
                                        </p:cTn>
                                        <p:tgtEl>
                                          <p:spTgt spid="248"/>
                                        </p:tgtEl>
                                        <p:attrNameLst>
                                          <p:attrName>style.visibility</p:attrName>
                                        </p:attrNameLst>
                                      </p:cBhvr>
                                      <p:to>
                                        <p:strVal val="visible"/>
                                      </p:to>
                                    </p:set>
                                    <p:anim calcmode="lin" valueType="num">
                                      <p:cBhvr additive="base">
                                        <p:cTn id="29" dur="500" fill="hold"/>
                                        <p:tgtEl>
                                          <p:spTgt spid="248"/>
                                        </p:tgtEl>
                                        <p:attrNameLst>
                                          <p:attrName>ppt_x</p:attrName>
                                        </p:attrNameLst>
                                      </p:cBhvr>
                                      <p:tavLst>
                                        <p:tav tm="0">
                                          <p:val>
                                            <p:strVal val="#ppt_x"/>
                                          </p:val>
                                        </p:tav>
                                        <p:tav tm="100000">
                                          <p:val>
                                            <p:strVal val="#ppt_x"/>
                                          </p:val>
                                        </p:tav>
                                      </p:tavLst>
                                    </p:anim>
                                    <p:anim calcmode="lin" valueType="num">
                                      <p:cBhvr additive="base">
                                        <p:cTn id="30" dur="500" fill="hold"/>
                                        <p:tgtEl>
                                          <p:spTgt spid="248"/>
                                        </p:tgtEl>
                                        <p:attrNameLst>
                                          <p:attrName>ppt_y</p:attrName>
                                        </p:attrNameLst>
                                      </p:cBhvr>
                                      <p:tavLst>
                                        <p:tav tm="0">
                                          <p:val>
                                            <p:strVal val="1+#ppt_h/2"/>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289"/>
                                        </p:tgtEl>
                                        <p:attrNameLst>
                                          <p:attrName>style.visibility</p:attrName>
                                        </p:attrNameLst>
                                      </p:cBhvr>
                                      <p:to>
                                        <p:strVal val="visible"/>
                                      </p:to>
                                    </p:set>
                                    <p:animEffect transition="in" filter="fade">
                                      <p:cBhvr>
                                        <p:cTn id="33" dur="750"/>
                                        <p:tgtEl>
                                          <p:spTgt spid="289"/>
                                        </p:tgtEl>
                                      </p:cBhvr>
                                    </p:animEffect>
                                    <p:anim calcmode="lin" valueType="num">
                                      <p:cBhvr>
                                        <p:cTn id="34" dur="750" fill="hold"/>
                                        <p:tgtEl>
                                          <p:spTgt spid="289"/>
                                        </p:tgtEl>
                                        <p:attrNameLst>
                                          <p:attrName>ppt_x</p:attrName>
                                        </p:attrNameLst>
                                      </p:cBhvr>
                                      <p:tavLst>
                                        <p:tav tm="0">
                                          <p:val>
                                            <p:strVal val="#ppt_x"/>
                                          </p:val>
                                        </p:tav>
                                        <p:tav tm="100000">
                                          <p:val>
                                            <p:strVal val="#ppt_x"/>
                                          </p:val>
                                        </p:tav>
                                      </p:tavLst>
                                    </p:anim>
                                    <p:anim calcmode="lin" valueType="num">
                                      <p:cBhvr>
                                        <p:cTn id="35" dur="750" fill="hold"/>
                                        <p:tgtEl>
                                          <p:spTgt spid="289"/>
                                        </p:tgtEl>
                                        <p:attrNameLst>
                                          <p:attrName>ppt_y</p:attrName>
                                        </p:attrNameLst>
                                      </p:cBhvr>
                                      <p:tavLst>
                                        <p:tav tm="0">
                                          <p:val>
                                            <p:strVal val="#ppt_y-.1"/>
                                          </p:val>
                                        </p:tav>
                                        <p:tav tm="100000">
                                          <p:val>
                                            <p:strVal val="#ppt_y"/>
                                          </p:val>
                                        </p:tav>
                                      </p:tavLst>
                                    </p:anim>
                                  </p:childTnLst>
                                </p:cTn>
                              </p:par>
                              <p:par>
                                <p:cTn id="36" presetID="22" presetClass="entr" presetSubtype="4" fill="hold" nodeType="withEffect">
                                  <p:stCondLst>
                                    <p:cond delay="0"/>
                                  </p:stCondLst>
                                  <p:childTnLst>
                                    <p:set>
                                      <p:cBhvr>
                                        <p:cTn id="37" dur="1" fill="hold">
                                          <p:stCondLst>
                                            <p:cond delay="0"/>
                                          </p:stCondLst>
                                        </p:cTn>
                                        <p:tgtEl>
                                          <p:spTgt spid="266"/>
                                        </p:tgtEl>
                                        <p:attrNameLst>
                                          <p:attrName>style.visibility</p:attrName>
                                        </p:attrNameLst>
                                      </p:cBhvr>
                                      <p:to>
                                        <p:strVal val="visible"/>
                                      </p:to>
                                    </p:set>
                                    <p:animEffect transition="in" filter="wipe(down)">
                                      <p:cBhvr>
                                        <p:cTn id="38" dur="500"/>
                                        <p:tgtEl>
                                          <p:spTgt spid="26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5"/>
                                        </p:tgtEl>
                                        <p:attrNameLst>
                                          <p:attrName>style.visibility</p:attrName>
                                        </p:attrNameLst>
                                      </p:cBhvr>
                                      <p:to>
                                        <p:strVal val="visible"/>
                                      </p:to>
                                    </p:set>
                                    <p:animEffect transition="in" filter="fade">
                                      <p:cBhvr>
                                        <p:cTn id="41" dur="500"/>
                                        <p:tgtEl>
                                          <p:spTgt spid="265"/>
                                        </p:tgtEl>
                                      </p:cBhvr>
                                    </p:animEffect>
                                  </p:childTnLst>
                                </p:cTn>
                              </p:par>
                              <p:par>
                                <p:cTn id="42" presetID="22" presetClass="entr" presetSubtype="4" fill="hold" nodeType="withEffect">
                                  <p:stCondLst>
                                    <p:cond delay="0"/>
                                  </p:stCondLst>
                                  <p:childTnLst>
                                    <p:set>
                                      <p:cBhvr>
                                        <p:cTn id="43" dur="1" fill="hold">
                                          <p:stCondLst>
                                            <p:cond delay="0"/>
                                          </p:stCondLst>
                                        </p:cTn>
                                        <p:tgtEl>
                                          <p:spTgt spid="264"/>
                                        </p:tgtEl>
                                        <p:attrNameLst>
                                          <p:attrName>style.visibility</p:attrName>
                                        </p:attrNameLst>
                                      </p:cBhvr>
                                      <p:to>
                                        <p:strVal val="visible"/>
                                      </p:to>
                                    </p:set>
                                    <p:animEffect transition="in" filter="wipe(down)">
                                      <p:cBhvr>
                                        <p:cTn id="44" dur="500"/>
                                        <p:tgtEl>
                                          <p:spTgt spid="264"/>
                                        </p:tgtEl>
                                      </p:cBhvr>
                                    </p:animEffect>
                                  </p:childTnLst>
                                </p:cTn>
                              </p:par>
                              <p:par>
                                <p:cTn id="45" presetID="2" presetClass="entr" presetSubtype="4" fill="hold" nodeType="withEffect">
                                  <p:stCondLst>
                                    <p:cond delay="0"/>
                                  </p:stCondLst>
                                  <p:childTnLst>
                                    <p:set>
                                      <p:cBhvr>
                                        <p:cTn id="46" dur="1" fill="hold">
                                          <p:stCondLst>
                                            <p:cond delay="0"/>
                                          </p:stCondLst>
                                        </p:cTn>
                                        <p:tgtEl>
                                          <p:spTgt spid="247"/>
                                        </p:tgtEl>
                                        <p:attrNameLst>
                                          <p:attrName>style.visibility</p:attrName>
                                        </p:attrNameLst>
                                      </p:cBhvr>
                                      <p:to>
                                        <p:strVal val="visible"/>
                                      </p:to>
                                    </p:set>
                                    <p:anim calcmode="lin" valueType="num">
                                      <p:cBhvr additive="base">
                                        <p:cTn id="47" dur="500" fill="hold"/>
                                        <p:tgtEl>
                                          <p:spTgt spid="247"/>
                                        </p:tgtEl>
                                        <p:attrNameLst>
                                          <p:attrName>ppt_x</p:attrName>
                                        </p:attrNameLst>
                                      </p:cBhvr>
                                      <p:tavLst>
                                        <p:tav tm="0">
                                          <p:val>
                                            <p:strVal val="#ppt_x"/>
                                          </p:val>
                                        </p:tav>
                                        <p:tav tm="100000">
                                          <p:val>
                                            <p:strVal val="#ppt_x"/>
                                          </p:val>
                                        </p:tav>
                                      </p:tavLst>
                                    </p:anim>
                                    <p:anim calcmode="lin" valueType="num">
                                      <p:cBhvr additive="base">
                                        <p:cTn id="48" dur="500" fill="hold"/>
                                        <p:tgtEl>
                                          <p:spTgt spid="247"/>
                                        </p:tgtEl>
                                        <p:attrNameLst>
                                          <p:attrName>ppt_y</p:attrName>
                                        </p:attrNameLst>
                                      </p:cBhvr>
                                      <p:tavLst>
                                        <p:tav tm="0">
                                          <p:val>
                                            <p:strVal val="1+#ppt_h/2"/>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291"/>
                                        </p:tgtEl>
                                        <p:attrNameLst>
                                          <p:attrName>style.visibility</p:attrName>
                                        </p:attrNameLst>
                                      </p:cBhvr>
                                      <p:to>
                                        <p:strVal val="visible"/>
                                      </p:to>
                                    </p:set>
                                    <p:animEffect transition="in" filter="fade">
                                      <p:cBhvr>
                                        <p:cTn id="51" dur="750"/>
                                        <p:tgtEl>
                                          <p:spTgt spid="291"/>
                                        </p:tgtEl>
                                      </p:cBhvr>
                                    </p:animEffect>
                                    <p:anim calcmode="lin" valueType="num">
                                      <p:cBhvr>
                                        <p:cTn id="52" dur="750" fill="hold"/>
                                        <p:tgtEl>
                                          <p:spTgt spid="291"/>
                                        </p:tgtEl>
                                        <p:attrNameLst>
                                          <p:attrName>ppt_x</p:attrName>
                                        </p:attrNameLst>
                                      </p:cBhvr>
                                      <p:tavLst>
                                        <p:tav tm="0">
                                          <p:val>
                                            <p:strVal val="#ppt_x"/>
                                          </p:val>
                                        </p:tav>
                                        <p:tav tm="100000">
                                          <p:val>
                                            <p:strVal val="#ppt_x"/>
                                          </p:val>
                                        </p:tav>
                                      </p:tavLst>
                                    </p:anim>
                                    <p:anim calcmode="lin" valueType="num">
                                      <p:cBhvr>
                                        <p:cTn id="53" dur="750" fill="hold"/>
                                        <p:tgtEl>
                                          <p:spTgt spid="291"/>
                                        </p:tgtEl>
                                        <p:attrNameLst>
                                          <p:attrName>ppt_y</p:attrName>
                                        </p:attrNameLst>
                                      </p:cBhvr>
                                      <p:tavLst>
                                        <p:tav tm="0">
                                          <p:val>
                                            <p:strVal val="#ppt_y-.1"/>
                                          </p:val>
                                        </p:tav>
                                        <p:tav tm="100000">
                                          <p:val>
                                            <p:strVal val="#ppt_y"/>
                                          </p:val>
                                        </p:tav>
                                      </p:tavLst>
                                    </p:anim>
                                  </p:childTnLst>
                                </p:cTn>
                              </p:par>
                              <p:par>
                                <p:cTn id="54" presetID="22" presetClass="entr" presetSubtype="4" fill="hold" nodeType="with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wipe(down)">
                                      <p:cBhvr>
                                        <p:cTn id="56" dur="500"/>
                                        <p:tgtEl>
                                          <p:spTgt spid="27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2"/>
                                        </p:tgtEl>
                                        <p:attrNameLst>
                                          <p:attrName>style.visibility</p:attrName>
                                        </p:attrNameLst>
                                      </p:cBhvr>
                                      <p:to>
                                        <p:strVal val="visible"/>
                                      </p:to>
                                    </p:set>
                                    <p:animEffect transition="in" filter="fade">
                                      <p:cBhvr>
                                        <p:cTn id="59" dur="500"/>
                                        <p:tgtEl>
                                          <p:spTgt spid="272"/>
                                        </p:tgtEl>
                                      </p:cBhvr>
                                    </p:animEffect>
                                  </p:childTnLst>
                                </p:cTn>
                              </p:par>
                              <p:par>
                                <p:cTn id="60" presetID="22" presetClass="entr" presetSubtype="4" fill="hold" nodeType="withEffect">
                                  <p:stCondLst>
                                    <p:cond delay="0"/>
                                  </p:stCondLst>
                                  <p:childTnLst>
                                    <p:set>
                                      <p:cBhvr>
                                        <p:cTn id="61" dur="1" fill="hold">
                                          <p:stCondLst>
                                            <p:cond delay="0"/>
                                          </p:stCondLst>
                                        </p:cTn>
                                        <p:tgtEl>
                                          <p:spTgt spid="271"/>
                                        </p:tgtEl>
                                        <p:attrNameLst>
                                          <p:attrName>style.visibility</p:attrName>
                                        </p:attrNameLst>
                                      </p:cBhvr>
                                      <p:to>
                                        <p:strVal val="visible"/>
                                      </p:to>
                                    </p:set>
                                    <p:animEffect transition="in" filter="wipe(down)">
                                      <p:cBhvr>
                                        <p:cTn id="62" dur="500"/>
                                        <p:tgtEl>
                                          <p:spTgt spid="271"/>
                                        </p:tgtEl>
                                      </p:cBhvr>
                                    </p:animEffect>
                                  </p:childTnLst>
                                </p:cTn>
                              </p:par>
                              <p:par>
                                <p:cTn id="63" presetID="2" presetClass="entr" presetSubtype="4" fill="hold" nodeType="withEffect">
                                  <p:stCondLst>
                                    <p:cond delay="0"/>
                                  </p:stCondLst>
                                  <p:childTnLst>
                                    <p:set>
                                      <p:cBhvr>
                                        <p:cTn id="64" dur="1" fill="hold">
                                          <p:stCondLst>
                                            <p:cond delay="0"/>
                                          </p:stCondLst>
                                        </p:cTn>
                                        <p:tgtEl>
                                          <p:spTgt spid="246"/>
                                        </p:tgtEl>
                                        <p:attrNameLst>
                                          <p:attrName>style.visibility</p:attrName>
                                        </p:attrNameLst>
                                      </p:cBhvr>
                                      <p:to>
                                        <p:strVal val="visible"/>
                                      </p:to>
                                    </p:set>
                                    <p:anim calcmode="lin" valueType="num">
                                      <p:cBhvr additive="base">
                                        <p:cTn id="65" dur="500" fill="hold"/>
                                        <p:tgtEl>
                                          <p:spTgt spid="246"/>
                                        </p:tgtEl>
                                        <p:attrNameLst>
                                          <p:attrName>ppt_x</p:attrName>
                                        </p:attrNameLst>
                                      </p:cBhvr>
                                      <p:tavLst>
                                        <p:tav tm="0">
                                          <p:val>
                                            <p:strVal val="#ppt_x"/>
                                          </p:val>
                                        </p:tav>
                                        <p:tav tm="100000">
                                          <p:val>
                                            <p:strVal val="#ppt_x"/>
                                          </p:val>
                                        </p:tav>
                                      </p:tavLst>
                                    </p:anim>
                                    <p:anim calcmode="lin" valueType="num">
                                      <p:cBhvr additive="base">
                                        <p:cTn id="66" dur="500" fill="hold"/>
                                        <p:tgtEl>
                                          <p:spTgt spid="246"/>
                                        </p:tgtEl>
                                        <p:attrNameLst>
                                          <p:attrName>ppt_y</p:attrName>
                                        </p:attrNameLst>
                                      </p:cBhvr>
                                      <p:tavLst>
                                        <p:tav tm="0">
                                          <p:val>
                                            <p:strVal val="1+#ppt_h/2"/>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292"/>
                                        </p:tgtEl>
                                        <p:attrNameLst>
                                          <p:attrName>style.visibility</p:attrName>
                                        </p:attrNameLst>
                                      </p:cBhvr>
                                      <p:to>
                                        <p:strVal val="visible"/>
                                      </p:to>
                                    </p:set>
                                    <p:animEffect transition="in" filter="fade">
                                      <p:cBhvr>
                                        <p:cTn id="69" dur="750"/>
                                        <p:tgtEl>
                                          <p:spTgt spid="292"/>
                                        </p:tgtEl>
                                      </p:cBhvr>
                                    </p:animEffect>
                                    <p:anim calcmode="lin" valueType="num">
                                      <p:cBhvr>
                                        <p:cTn id="70" dur="750" fill="hold"/>
                                        <p:tgtEl>
                                          <p:spTgt spid="292"/>
                                        </p:tgtEl>
                                        <p:attrNameLst>
                                          <p:attrName>ppt_x</p:attrName>
                                        </p:attrNameLst>
                                      </p:cBhvr>
                                      <p:tavLst>
                                        <p:tav tm="0">
                                          <p:val>
                                            <p:strVal val="#ppt_x"/>
                                          </p:val>
                                        </p:tav>
                                        <p:tav tm="100000">
                                          <p:val>
                                            <p:strVal val="#ppt_x"/>
                                          </p:val>
                                        </p:tav>
                                      </p:tavLst>
                                    </p:anim>
                                    <p:anim calcmode="lin" valueType="num">
                                      <p:cBhvr>
                                        <p:cTn id="71" dur="750" fill="hold"/>
                                        <p:tgtEl>
                                          <p:spTgt spid="292"/>
                                        </p:tgtEl>
                                        <p:attrNameLst>
                                          <p:attrName>ppt_y</p:attrName>
                                        </p:attrNameLst>
                                      </p:cBhvr>
                                      <p:tavLst>
                                        <p:tav tm="0">
                                          <p:val>
                                            <p:strVal val="#ppt_y-.1"/>
                                          </p:val>
                                        </p:tav>
                                        <p:tav tm="100000">
                                          <p:val>
                                            <p:strVal val="#ppt_y"/>
                                          </p:val>
                                        </p:tav>
                                      </p:tavLst>
                                    </p:anim>
                                  </p:childTnLst>
                                </p:cTn>
                              </p:par>
                              <p:par>
                                <p:cTn id="72" presetID="22" presetClass="entr" presetSubtype="4" fill="hold" nodeType="withEffect">
                                  <p:stCondLst>
                                    <p:cond delay="0"/>
                                  </p:stCondLst>
                                  <p:childTnLst>
                                    <p:set>
                                      <p:cBhvr>
                                        <p:cTn id="73" dur="1" fill="hold">
                                          <p:stCondLst>
                                            <p:cond delay="0"/>
                                          </p:stCondLst>
                                        </p:cTn>
                                        <p:tgtEl>
                                          <p:spTgt spid="276"/>
                                        </p:tgtEl>
                                        <p:attrNameLst>
                                          <p:attrName>style.visibility</p:attrName>
                                        </p:attrNameLst>
                                      </p:cBhvr>
                                      <p:to>
                                        <p:strVal val="visible"/>
                                      </p:to>
                                    </p:set>
                                    <p:animEffect transition="in" filter="wipe(down)">
                                      <p:cBhvr>
                                        <p:cTn id="74" dur="500"/>
                                        <p:tgtEl>
                                          <p:spTgt spid="27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5"/>
                                        </p:tgtEl>
                                        <p:attrNameLst>
                                          <p:attrName>style.visibility</p:attrName>
                                        </p:attrNameLst>
                                      </p:cBhvr>
                                      <p:to>
                                        <p:strVal val="visible"/>
                                      </p:to>
                                    </p:set>
                                    <p:animEffect transition="in" filter="fade">
                                      <p:cBhvr>
                                        <p:cTn id="77" dur="500"/>
                                        <p:tgtEl>
                                          <p:spTgt spid="275"/>
                                        </p:tgtEl>
                                      </p:cBhvr>
                                    </p:animEffect>
                                  </p:childTnLst>
                                </p:cTn>
                              </p:par>
                              <p:par>
                                <p:cTn id="78" presetID="22" presetClass="entr" presetSubtype="4" fill="hold" nodeType="withEffect">
                                  <p:stCondLst>
                                    <p:cond delay="0"/>
                                  </p:stCondLst>
                                  <p:childTnLst>
                                    <p:set>
                                      <p:cBhvr>
                                        <p:cTn id="79" dur="1" fill="hold">
                                          <p:stCondLst>
                                            <p:cond delay="0"/>
                                          </p:stCondLst>
                                        </p:cTn>
                                        <p:tgtEl>
                                          <p:spTgt spid="274"/>
                                        </p:tgtEl>
                                        <p:attrNameLst>
                                          <p:attrName>style.visibility</p:attrName>
                                        </p:attrNameLst>
                                      </p:cBhvr>
                                      <p:to>
                                        <p:strVal val="visible"/>
                                      </p:to>
                                    </p:set>
                                    <p:animEffect transition="in" filter="wipe(down)">
                                      <p:cBhvr>
                                        <p:cTn id="80" dur="500"/>
                                        <p:tgtEl>
                                          <p:spTgt spid="274"/>
                                        </p:tgtEl>
                                      </p:cBhvr>
                                    </p:animEffect>
                                  </p:childTnLst>
                                </p:cTn>
                              </p:par>
                              <p:par>
                                <p:cTn id="81" presetID="2" presetClass="entr" presetSubtype="4" fill="hold" nodeType="withEffect">
                                  <p:stCondLst>
                                    <p:cond delay="0"/>
                                  </p:stCondLst>
                                  <p:childTnLst>
                                    <p:set>
                                      <p:cBhvr>
                                        <p:cTn id="82" dur="1" fill="hold">
                                          <p:stCondLst>
                                            <p:cond delay="0"/>
                                          </p:stCondLst>
                                        </p:cTn>
                                        <p:tgtEl>
                                          <p:spTgt spid="245"/>
                                        </p:tgtEl>
                                        <p:attrNameLst>
                                          <p:attrName>style.visibility</p:attrName>
                                        </p:attrNameLst>
                                      </p:cBhvr>
                                      <p:to>
                                        <p:strVal val="visible"/>
                                      </p:to>
                                    </p:set>
                                    <p:anim calcmode="lin" valueType="num">
                                      <p:cBhvr additive="base">
                                        <p:cTn id="83" dur="500" fill="hold"/>
                                        <p:tgtEl>
                                          <p:spTgt spid="245"/>
                                        </p:tgtEl>
                                        <p:attrNameLst>
                                          <p:attrName>ppt_x</p:attrName>
                                        </p:attrNameLst>
                                      </p:cBhvr>
                                      <p:tavLst>
                                        <p:tav tm="0">
                                          <p:val>
                                            <p:strVal val="#ppt_x"/>
                                          </p:val>
                                        </p:tav>
                                        <p:tav tm="100000">
                                          <p:val>
                                            <p:strVal val="#ppt_x"/>
                                          </p:val>
                                        </p:tav>
                                      </p:tavLst>
                                    </p:anim>
                                    <p:anim calcmode="lin" valueType="num">
                                      <p:cBhvr additive="base">
                                        <p:cTn id="84" dur="500" fill="hold"/>
                                        <p:tgtEl>
                                          <p:spTgt spid="245"/>
                                        </p:tgtEl>
                                        <p:attrNameLst>
                                          <p:attrName>ppt_y</p:attrName>
                                        </p:attrNameLst>
                                      </p:cBhvr>
                                      <p:tavLst>
                                        <p:tav tm="0">
                                          <p:val>
                                            <p:strVal val="1+#ppt_h/2"/>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98"/>
                                        </p:tgtEl>
                                        <p:attrNameLst>
                                          <p:attrName>style.visibility</p:attrName>
                                        </p:attrNameLst>
                                      </p:cBhvr>
                                      <p:to>
                                        <p:strVal val="visible"/>
                                      </p:to>
                                    </p:set>
                                    <p:animEffect transition="in" filter="fade">
                                      <p:cBhvr>
                                        <p:cTn id="87" dur="750"/>
                                        <p:tgtEl>
                                          <p:spTgt spid="298"/>
                                        </p:tgtEl>
                                      </p:cBhvr>
                                    </p:animEffect>
                                    <p:anim calcmode="lin" valueType="num">
                                      <p:cBhvr>
                                        <p:cTn id="88" dur="750" fill="hold"/>
                                        <p:tgtEl>
                                          <p:spTgt spid="298"/>
                                        </p:tgtEl>
                                        <p:attrNameLst>
                                          <p:attrName>ppt_x</p:attrName>
                                        </p:attrNameLst>
                                      </p:cBhvr>
                                      <p:tavLst>
                                        <p:tav tm="0">
                                          <p:val>
                                            <p:strVal val="#ppt_x"/>
                                          </p:val>
                                        </p:tav>
                                        <p:tav tm="100000">
                                          <p:val>
                                            <p:strVal val="#ppt_x"/>
                                          </p:val>
                                        </p:tav>
                                      </p:tavLst>
                                    </p:anim>
                                    <p:anim calcmode="lin" valueType="num">
                                      <p:cBhvr>
                                        <p:cTn id="89" dur="750" fill="hold"/>
                                        <p:tgtEl>
                                          <p:spTgt spid="298"/>
                                        </p:tgtEl>
                                        <p:attrNameLst>
                                          <p:attrName>ppt_y</p:attrName>
                                        </p:attrNameLst>
                                      </p:cBhvr>
                                      <p:tavLst>
                                        <p:tav tm="0">
                                          <p:val>
                                            <p:strVal val="#ppt_y-.1"/>
                                          </p:val>
                                        </p:tav>
                                        <p:tav tm="100000">
                                          <p:val>
                                            <p:strVal val="#ppt_y"/>
                                          </p:val>
                                        </p:tav>
                                      </p:tavLst>
                                    </p:anim>
                                  </p:childTnLst>
                                </p:cTn>
                              </p:par>
                              <p:par>
                                <p:cTn id="90" presetID="22" presetClass="entr" presetSubtype="4" fill="hold" nodeType="withEffect">
                                  <p:stCondLst>
                                    <p:cond delay="0"/>
                                  </p:stCondLst>
                                  <p:childTnLst>
                                    <p:set>
                                      <p:cBhvr>
                                        <p:cTn id="91" dur="1" fill="hold">
                                          <p:stCondLst>
                                            <p:cond delay="0"/>
                                          </p:stCondLst>
                                        </p:cTn>
                                        <p:tgtEl>
                                          <p:spTgt spid="279"/>
                                        </p:tgtEl>
                                        <p:attrNameLst>
                                          <p:attrName>style.visibility</p:attrName>
                                        </p:attrNameLst>
                                      </p:cBhvr>
                                      <p:to>
                                        <p:strVal val="visible"/>
                                      </p:to>
                                    </p:set>
                                    <p:animEffect transition="in" filter="wipe(down)">
                                      <p:cBhvr>
                                        <p:cTn id="92" dur="500"/>
                                        <p:tgtEl>
                                          <p:spTgt spid="27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8"/>
                                        </p:tgtEl>
                                        <p:attrNameLst>
                                          <p:attrName>style.visibility</p:attrName>
                                        </p:attrNameLst>
                                      </p:cBhvr>
                                      <p:to>
                                        <p:strVal val="visible"/>
                                      </p:to>
                                    </p:set>
                                    <p:animEffect transition="in" filter="fade">
                                      <p:cBhvr>
                                        <p:cTn id="95" dur="500"/>
                                        <p:tgtEl>
                                          <p:spTgt spid="278"/>
                                        </p:tgtEl>
                                      </p:cBhvr>
                                    </p:animEffect>
                                  </p:childTnLst>
                                </p:cTn>
                              </p:par>
                              <p:par>
                                <p:cTn id="96" presetID="22" presetClass="entr" presetSubtype="4" fill="hold" nodeType="withEffect">
                                  <p:stCondLst>
                                    <p:cond delay="0"/>
                                  </p:stCondLst>
                                  <p:childTnLst>
                                    <p:set>
                                      <p:cBhvr>
                                        <p:cTn id="97" dur="1" fill="hold">
                                          <p:stCondLst>
                                            <p:cond delay="0"/>
                                          </p:stCondLst>
                                        </p:cTn>
                                        <p:tgtEl>
                                          <p:spTgt spid="277"/>
                                        </p:tgtEl>
                                        <p:attrNameLst>
                                          <p:attrName>style.visibility</p:attrName>
                                        </p:attrNameLst>
                                      </p:cBhvr>
                                      <p:to>
                                        <p:strVal val="visible"/>
                                      </p:to>
                                    </p:set>
                                    <p:animEffect transition="in" filter="wipe(down)">
                                      <p:cBhvr>
                                        <p:cTn id="98" dur="500"/>
                                        <p:tgtEl>
                                          <p:spTgt spid="277"/>
                                        </p:tgtEl>
                                      </p:cBhvr>
                                    </p:animEffect>
                                  </p:childTnLst>
                                </p:cTn>
                              </p:par>
                              <p:par>
                                <p:cTn id="99" presetID="2" presetClass="entr" presetSubtype="4" fill="hold" nodeType="withEffect">
                                  <p:stCondLst>
                                    <p:cond delay="0"/>
                                  </p:stCondLst>
                                  <p:childTnLst>
                                    <p:set>
                                      <p:cBhvr>
                                        <p:cTn id="100" dur="1" fill="hold">
                                          <p:stCondLst>
                                            <p:cond delay="0"/>
                                          </p:stCondLst>
                                        </p:cTn>
                                        <p:tgtEl>
                                          <p:spTgt spid="244"/>
                                        </p:tgtEl>
                                        <p:attrNameLst>
                                          <p:attrName>style.visibility</p:attrName>
                                        </p:attrNameLst>
                                      </p:cBhvr>
                                      <p:to>
                                        <p:strVal val="visible"/>
                                      </p:to>
                                    </p:set>
                                    <p:anim calcmode="lin" valueType="num">
                                      <p:cBhvr additive="base">
                                        <p:cTn id="101" dur="500" fill="hold"/>
                                        <p:tgtEl>
                                          <p:spTgt spid="244"/>
                                        </p:tgtEl>
                                        <p:attrNameLst>
                                          <p:attrName>ppt_x</p:attrName>
                                        </p:attrNameLst>
                                      </p:cBhvr>
                                      <p:tavLst>
                                        <p:tav tm="0">
                                          <p:val>
                                            <p:strVal val="#ppt_x"/>
                                          </p:val>
                                        </p:tav>
                                        <p:tav tm="100000">
                                          <p:val>
                                            <p:strVal val="#ppt_x"/>
                                          </p:val>
                                        </p:tav>
                                      </p:tavLst>
                                    </p:anim>
                                    <p:anim calcmode="lin" valueType="num">
                                      <p:cBhvr additive="base">
                                        <p:cTn id="102" dur="500" fill="hold"/>
                                        <p:tgtEl>
                                          <p:spTgt spid="244"/>
                                        </p:tgtEl>
                                        <p:attrNameLst>
                                          <p:attrName>ppt_y</p:attrName>
                                        </p:attrNameLst>
                                      </p:cBhvr>
                                      <p:tavLst>
                                        <p:tav tm="0">
                                          <p:val>
                                            <p:strVal val="1+#ppt_h/2"/>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290"/>
                                        </p:tgtEl>
                                        <p:attrNameLst>
                                          <p:attrName>style.visibility</p:attrName>
                                        </p:attrNameLst>
                                      </p:cBhvr>
                                      <p:to>
                                        <p:strVal val="visible"/>
                                      </p:to>
                                    </p:set>
                                    <p:animEffect transition="in" filter="fade">
                                      <p:cBhvr>
                                        <p:cTn id="105" dur="750"/>
                                        <p:tgtEl>
                                          <p:spTgt spid="290"/>
                                        </p:tgtEl>
                                      </p:cBhvr>
                                    </p:animEffect>
                                    <p:anim calcmode="lin" valueType="num">
                                      <p:cBhvr>
                                        <p:cTn id="106" dur="750" fill="hold"/>
                                        <p:tgtEl>
                                          <p:spTgt spid="290"/>
                                        </p:tgtEl>
                                        <p:attrNameLst>
                                          <p:attrName>ppt_x</p:attrName>
                                        </p:attrNameLst>
                                      </p:cBhvr>
                                      <p:tavLst>
                                        <p:tav tm="0">
                                          <p:val>
                                            <p:strVal val="#ppt_x"/>
                                          </p:val>
                                        </p:tav>
                                        <p:tav tm="100000">
                                          <p:val>
                                            <p:strVal val="#ppt_x"/>
                                          </p:val>
                                        </p:tav>
                                      </p:tavLst>
                                    </p:anim>
                                    <p:anim calcmode="lin" valueType="num">
                                      <p:cBhvr>
                                        <p:cTn id="107" dur="750" fill="hold"/>
                                        <p:tgtEl>
                                          <p:spTgt spid="290"/>
                                        </p:tgtEl>
                                        <p:attrNameLst>
                                          <p:attrName>ppt_y</p:attrName>
                                        </p:attrNameLst>
                                      </p:cBhvr>
                                      <p:tavLst>
                                        <p:tav tm="0">
                                          <p:val>
                                            <p:strVal val="#ppt_y-.1"/>
                                          </p:val>
                                        </p:tav>
                                        <p:tav tm="100000">
                                          <p:val>
                                            <p:strVal val="#ppt_y"/>
                                          </p:val>
                                        </p:tav>
                                      </p:tavLst>
                                    </p:anim>
                                  </p:childTnLst>
                                </p:cTn>
                              </p:par>
                              <p:par>
                                <p:cTn id="108" presetID="22" presetClass="entr" presetSubtype="4" fill="hold" nodeType="withEffect">
                                  <p:stCondLst>
                                    <p:cond delay="0"/>
                                  </p:stCondLst>
                                  <p:childTnLst>
                                    <p:set>
                                      <p:cBhvr>
                                        <p:cTn id="109" dur="1" fill="hold">
                                          <p:stCondLst>
                                            <p:cond delay="0"/>
                                          </p:stCondLst>
                                        </p:cTn>
                                        <p:tgtEl>
                                          <p:spTgt spid="282"/>
                                        </p:tgtEl>
                                        <p:attrNameLst>
                                          <p:attrName>style.visibility</p:attrName>
                                        </p:attrNameLst>
                                      </p:cBhvr>
                                      <p:to>
                                        <p:strVal val="visible"/>
                                      </p:to>
                                    </p:set>
                                    <p:animEffect transition="in" filter="wipe(down)">
                                      <p:cBhvr>
                                        <p:cTn id="110" dur="500"/>
                                        <p:tgtEl>
                                          <p:spTgt spid="28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1"/>
                                        </p:tgtEl>
                                        <p:attrNameLst>
                                          <p:attrName>style.visibility</p:attrName>
                                        </p:attrNameLst>
                                      </p:cBhvr>
                                      <p:to>
                                        <p:strVal val="visible"/>
                                      </p:to>
                                    </p:set>
                                    <p:animEffect transition="in" filter="fade">
                                      <p:cBhvr>
                                        <p:cTn id="113" dur="500"/>
                                        <p:tgtEl>
                                          <p:spTgt spid="281"/>
                                        </p:tgtEl>
                                      </p:cBhvr>
                                    </p:animEffect>
                                  </p:childTnLst>
                                </p:cTn>
                              </p:par>
                              <p:par>
                                <p:cTn id="114" presetID="22" presetClass="entr" presetSubtype="4" fill="hold" nodeType="withEffect">
                                  <p:stCondLst>
                                    <p:cond delay="0"/>
                                  </p:stCondLst>
                                  <p:childTnLst>
                                    <p:set>
                                      <p:cBhvr>
                                        <p:cTn id="115" dur="1" fill="hold">
                                          <p:stCondLst>
                                            <p:cond delay="0"/>
                                          </p:stCondLst>
                                        </p:cTn>
                                        <p:tgtEl>
                                          <p:spTgt spid="280"/>
                                        </p:tgtEl>
                                        <p:attrNameLst>
                                          <p:attrName>style.visibility</p:attrName>
                                        </p:attrNameLst>
                                      </p:cBhvr>
                                      <p:to>
                                        <p:strVal val="visible"/>
                                      </p:to>
                                    </p:set>
                                    <p:animEffect transition="in" filter="wipe(down)">
                                      <p:cBhvr>
                                        <p:cTn id="116"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57" grpId="0"/>
      <p:bldP spid="265" grpId="0"/>
      <p:bldP spid="272" grpId="0"/>
      <p:bldP spid="275" grpId="0"/>
      <p:bldP spid="278" grpId="0"/>
      <p:bldP spid="281" grpId="0"/>
      <p:bldP spid="289" grpId="0" animBg="1"/>
      <p:bldP spid="290" grpId="0" animBg="1"/>
      <p:bldP spid="291" grpId="0" animBg="1"/>
      <p:bldP spid="29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8211"/>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52057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249"/>
                                        </p:tgtEl>
                                      </p:cBhvr>
                                    </p:animEffect>
                                    <p:animScale>
                                      <p:cBhvr>
                                        <p:cTn id="7" dur="500" autoRev="1" fill="hold"/>
                                        <p:tgtEl>
                                          <p:spTgt spid="249"/>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61"/>
                                        </p:tgtEl>
                                      </p:cBhvr>
                                    </p:animEffect>
                                    <p:animScale>
                                      <p:cBhvr>
                                        <p:cTn id="10" dur="500" autoRev="1" fill="hold"/>
                                        <p:tgtEl>
                                          <p:spTgt spid="261"/>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266"/>
                                        </p:tgtEl>
                                      </p:cBhvr>
                                    </p:animEffect>
                                    <p:animScale>
                                      <p:cBhvr>
                                        <p:cTn id="13" dur="500" autoRev="1" fill="hold"/>
                                        <p:tgtEl>
                                          <p:spTgt spid="266"/>
                                        </p:tgtEl>
                                      </p:cBhvr>
                                      <p:by x="105000" y="105000"/>
                                    </p:animScale>
                                  </p:childTnLst>
                                </p:cTn>
                              </p:par>
                              <p:par>
                                <p:cTn id="14" presetID="26" presetClass="emph" presetSubtype="0" fill="hold" nodeType="withEffect">
                                  <p:stCondLst>
                                    <p:cond delay="0"/>
                                  </p:stCondLst>
                                  <p:childTnLst>
                                    <p:animEffect transition="out" filter="fade">
                                      <p:cBhvr>
                                        <p:cTn id="15" dur="1000" tmFilter="0, 0; .2, .5; .8, .5; 1, 0"/>
                                        <p:tgtEl>
                                          <p:spTgt spid="283"/>
                                        </p:tgtEl>
                                      </p:cBhvr>
                                    </p:animEffect>
                                    <p:animScale>
                                      <p:cBhvr>
                                        <p:cTn id="16" dur="500" autoRev="1" fill="hold"/>
                                        <p:tgtEl>
                                          <p:spTgt spid="283"/>
                                        </p:tgtEl>
                                      </p:cBhvr>
                                      <p:by x="105000" y="105000"/>
                                    </p:animScale>
                                  </p:childTnLst>
                                </p:cTn>
                              </p:par>
                              <p:par>
                                <p:cTn id="17" presetID="15" presetClass="emph" presetSubtype="0" grpId="0" nodeType="withEffect">
                                  <p:stCondLst>
                                    <p:cond delay="0"/>
                                  </p:stCondLst>
                                  <p:iterate type="lt">
                                    <p:tmAbs val="25"/>
                                  </p:iterate>
                                  <p:childTnLst>
                                    <p:set>
                                      <p:cBhvr override="childStyle">
                                        <p:cTn id="18" dur="1000"/>
                                        <p:tgtEl>
                                          <p:spTgt spid="257"/>
                                        </p:tgtEl>
                                        <p:attrNameLst>
                                          <p:attrName>style.fontWeight</p:attrName>
                                        </p:attrNameLst>
                                      </p:cBhvr>
                                      <p:to>
                                        <p:strVal val="bold"/>
                                      </p:to>
                                    </p:set>
                                  </p:childTnLst>
                                </p:cTn>
                              </p:par>
                              <p:par>
                                <p:cTn id="19" presetID="26" presetClass="emph" presetSubtype="0" fill="hold" nodeType="withEffect">
                                  <p:stCondLst>
                                    <p:cond delay="0"/>
                                  </p:stCondLst>
                                  <p:childTnLst>
                                    <p:animEffect transition="out" filter="fade">
                                      <p:cBhvr>
                                        <p:cTn id="20" dur="1000" tmFilter="0, 0; .2, .5; .8, .5; 1, 0"/>
                                        <p:tgtEl>
                                          <p:spTgt spid="251"/>
                                        </p:tgtEl>
                                      </p:cBhvr>
                                    </p:animEffect>
                                    <p:animScale>
                                      <p:cBhvr>
                                        <p:cTn id="21" dur="500" autoRev="1" fill="hold"/>
                                        <p:tgtEl>
                                          <p:spTgt spid="2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p:cNvSpPr/>
          <p:nvPr/>
        </p:nvSpPr>
        <p:spPr>
          <a:xfrm>
            <a:off x="2145888" y="1019900"/>
            <a:ext cx="4694465" cy="4694465"/>
          </a:xfrm>
          <a:prstGeom prst="ellips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l 117"/>
          <p:cNvSpPr/>
          <p:nvPr/>
        </p:nvSpPr>
        <p:spPr>
          <a:xfrm>
            <a:off x="4403510" y="2574180"/>
            <a:ext cx="3217559" cy="3217559"/>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l 118"/>
          <p:cNvSpPr/>
          <p:nvPr/>
        </p:nvSpPr>
        <p:spPr>
          <a:xfrm>
            <a:off x="2014542" y="696329"/>
            <a:ext cx="1903428" cy="1903428"/>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l 119"/>
          <p:cNvSpPr/>
          <p:nvPr/>
        </p:nvSpPr>
        <p:spPr>
          <a:xfrm>
            <a:off x="5069563" y="3282194"/>
            <a:ext cx="2238731" cy="1918320"/>
          </a:xfrm>
          <a:prstGeom prst="ellipse">
            <a:avLst/>
          </a:prstGeom>
          <a:gradFill>
            <a:gsLst>
              <a:gs pos="33000">
                <a:srgbClr val="F2F2F2"/>
              </a:gs>
              <a:gs pos="100000">
                <a:srgbClr val="FBFBFB"/>
              </a:gs>
            </a:gsLst>
            <a:lin ang="5400000" scaled="1"/>
          </a:gradFill>
          <a:ln>
            <a:noFill/>
          </a:ln>
          <a:effectLst>
            <a:outerShdw blurRad="330200" dist="3429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a:off x="1510606" y="3076079"/>
            <a:ext cx="1910443" cy="1910443"/>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2274959" y="1001575"/>
            <a:ext cx="1426913" cy="1216911"/>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89899" y="973822"/>
            <a:ext cx="261257" cy="261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2127244" y="2161627"/>
            <a:ext cx="394688" cy="394688"/>
          </a:xfrm>
          <a:prstGeom prst="ellipse">
            <a:avLst/>
          </a:prstGeom>
          <a:noFill/>
          <a:ln w="698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6553447" y="2591148"/>
            <a:ext cx="445338" cy="445338"/>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5069563" y="5478038"/>
            <a:ext cx="215605" cy="21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2192300" y="2229595"/>
            <a:ext cx="261257" cy="2612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0" name="Freeform 5"/>
          <p:cNvSpPr>
            <a:spLocks/>
          </p:cNvSpPr>
          <p:nvPr/>
        </p:nvSpPr>
        <p:spPr bwMode="auto">
          <a:xfrm>
            <a:off x="2361642" y="101845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a:ln>
                  <a:noFill/>
                </a:ln>
                <a:solidFill>
                  <a:prstClr val="white"/>
                </a:solidFill>
                <a:effectLst/>
                <a:uLnTx/>
                <a:uFillTx/>
                <a:latin typeface="Calibri"/>
                <a:ea typeface="+mn-ea"/>
                <a:cs typeface="+mn-cs"/>
              </a:rPr>
              <a:t>01</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2" name="Freeform 5"/>
          <p:cNvSpPr>
            <a:spLocks/>
          </p:cNvSpPr>
          <p:nvPr/>
        </p:nvSpPr>
        <p:spPr bwMode="auto">
          <a:xfrm>
            <a:off x="7045510" y="3873554"/>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2</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Freeform 5"/>
          <p:cNvSpPr>
            <a:spLocks/>
          </p:cNvSpPr>
          <p:nvPr/>
        </p:nvSpPr>
        <p:spPr bwMode="auto">
          <a:xfrm>
            <a:off x="1401404" y="4095312"/>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3</a:t>
            </a:r>
            <a:endParaRPr kumimoji="0" lang="id-ID" sz="1013" b="1" i="0" u="none" strike="noStrike" kern="1200" cap="none" spc="0" normalizeH="0" baseline="0" noProof="0" dirty="0">
              <a:ln>
                <a:noFill/>
              </a:ln>
              <a:solidFill>
                <a:prstClr val="white"/>
              </a:solidFill>
              <a:effectLst/>
              <a:uLnTx/>
              <a:uFillTx/>
              <a:latin typeface="Calibri"/>
              <a:ea typeface="+mn-ea"/>
              <a:cs typeface="+mn-cs"/>
            </a:endParaRPr>
          </a:p>
        </p:txBody>
      </p:sp>
      <p:sp>
        <p:nvSpPr>
          <p:cNvPr id="134" name="TextBox 133"/>
          <p:cNvSpPr txBox="1"/>
          <p:nvPr/>
        </p:nvSpPr>
        <p:spPr>
          <a:xfrm>
            <a:off x="2302978" y="1306122"/>
            <a:ext cx="1317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Actigramme   A0</a:t>
            </a:r>
            <a:endParaRPr kumimoji="0" lang="id-ID" b="0" i="0" u="none" strike="noStrike" kern="1200" cap="none" spc="0" normalizeH="0" baseline="0" noProof="0" dirty="0">
              <a:ln>
                <a:noFill/>
              </a:ln>
              <a:effectLst/>
              <a:uLnTx/>
              <a:uFillTx/>
              <a:latin typeface="+mj-lt"/>
            </a:endParaRPr>
          </a:p>
        </p:txBody>
      </p:sp>
      <p:sp>
        <p:nvSpPr>
          <p:cNvPr id="158" name="TextBox 157"/>
          <p:cNvSpPr txBox="1"/>
          <p:nvPr/>
        </p:nvSpPr>
        <p:spPr>
          <a:xfrm>
            <a:off x="1552986" y="3682138"/>
            <a:ext cx="13680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 F.A.S.T</a:t>
            </a:r>
            <a:endParaRPr kumimoji="0" lang="id-ID" b="1" i="0" u="none" strike="noStrike" kern="1200" cap="none" spc="0" normalizeH="0" baseline="0" noProof="0" dirty="0">
              <a:ln>
                <a:noFill/>
              </a:ln>
              <a:effectLst/>
              <a:uLnTx/>
              <a:uFillTx/>
              <a:latin typeface="+mj-lt"/>
            </a:endParaRPr>
          </a:p>
        </p:txBody>
      </p:sp>
      <p:sp>
        <p:nvSpPr>
          <p:cNvPr id="160" name="Oval 159"/>
          <p:cNvSpPr/>
          <p:nvPr/>
        </p:nvSpPr>
        <p:spPr>
          <a:xfrm>
            <a:off x="2862517" y="1781993"/>
            <a:ext cx="3041755" cy="3041755"/>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61" name="TextBox 160"/>
          <p:cNvSpPr txBox="1"/>
          <p:nvPr/>
        </p:nvSpPr>
        <p:spPr>
          <a:xfrm>
            <a:off x="5680981" y="4013475"/>
            <a:ext cx="128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Pieuvre</a:t>
            </a:r>
            <a:endParaRPr kumimoji="0" lang="id-ID" b="1" i="0" u="none" strike="noStrike" kern="1200" cap="none" spc="0" normalizeH="0" baseline="0" noProof="0" dirty="0">
              <a:ln>
                <a:noFill/>
              </a:ln>
              <a:effectLst/>
              <a:uLnTx/>
              <a:uFillTx/>
              <a:latin typeface="+mj-lt"/>
            </a:endParaRPr>
          </a:p>
        </p:txBody>
      </p:sp>
      <p:sp>
        <p:nvSpPr>
          <p:cNvPr id="173" name="Rectangle 172"/>
          <p:cNvSpPr/>
          <p:nvPr/>
        </p:nvSpPr>
        <p:spPr>
          <a:xfrm>
            <a:off x="3643233" y="3049389"/>
            <a:ext cx="163551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Analyse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 fonctionnelle </a:t>
            </a:r>
            <a:endParaRPr kumimoji="0" lang="id-ID" sz="2000" b="1" i="0" u="none" strike="noStrike" kern="1200" cap="none" spc="0" normalizeH="0" baseline="0" noProof="0" dirty="0">
              <a:ln>
                <a:noFill/>
              </a:ln>
              <a:effectLst/>
              <a:uLnTx/>
              <a:uFillTx/>
              <a:latin typeface="+mj-lt"/>
            </a:endParaRPr>
          </a:p>
        </p:txBody>
      </p:sp>
      <p:grpSp>
        <p:nvGrpSpPr>
          <p:cNvPr id="26" name="Group 161"/>
          <p:cNvGrpSpPr/>
          <p:nvPr/>
        </p:nvGrpSpPr>
        <p:grpSpPr>
          <a:xfrm>
            <a:off x="4109307" y="2292431"/>
            <a:ext cx="833813" cy="702952"/>
            <a:chOff x="1631950" y="-66675"/>
            <a:chExt cx="1120775" cy="1120775"/>
          </a:xfrm>
          <a:solidFill>
            <a:schemeClr val="accent5"/>
          </a:solidFill>
        </p:grpSpPr>
        <p:sp>
          <p:nvSpPr>
            <p:cNvPr id="27" name="Oval 37"/>
            <p:cNvSpPr>
              <a:spLocks noChangeArrowheads="1"/>
            </p:cNvSpPr>
            <p:nvPr/>
          </p:nvSpPr>
          <p:spPr bwMode="auto">
            <a:xfrm>
              <a:off x="1905000" y="206375"/>
              <a:ext cx="576263" cy="574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38"/>
            <p:cNvSpPr>
              <a:spLocks/>
            </p:cNvSpPr>
            <p:nvPr/>
          </p:nvSpPr>
          <p:spPr bwMode="auto">
            <a:xfrm>
              <a:off x="2132013" y="-66675"/>
              <a:ext cx="120650" cy="182563"/>
            </a:xfrm>
            <a:custGeom>
              <a:avLst/>
              <a:gdLst>
                <a:gd name="T0" fmla="*/ 32 w 32"/>
                <a:gd name="T1" fmla="*/ 32 h 48"/>
                <a:gd name="T2" fmla="*/ 16 w 32"/>
                <a:gd name="T3" fmla="*/ 0 h 48"/>
                <a:gd name="T4" fmla="*/ 16 w 32"/>
                <a:gd name="T5" fmla="*/ 0 h 48"/>
                <a:gd name="T6" fmla="*/ 16 w 32"/>
                <a:gd name="T7" fmla="*/ 0 h 48"/>
                <a:gd name="T8" fmla="*/ 16 w 32"/>
                <a:gd name="T9" fmla="*/ 0 h 48"/>
                <a:gd name="T10" fmla="*/ 16 w 32"/>
                <a:gd name="T11" fmla="*/ 0 h 48"/>
                <a:gd name="T12" fmla="*/ 0 w 32"/>
                <a:gd name="T13" fmla="*/ 32 h 48"/>
                <a:gd name="T14" fmla="*/ 16 w 32"/>
                <a:gd name="T15" fmla="*/ 48 h 48"/>
                <a:gd name="T16" fmla="*/ 16 w 32"/>
                <a:gd name="T17" fmla="*/ 48 h 48"/>
                <a:gd name="T18" fmla="*/ 16 w 32"/>
                <a:gd name="T19" fmla="*/ 48 h 48"/>
                <a:gd name="T20" fmla="*/ 16 w 32"/>
                <a:gd name="T21" fmla="*/ 48 h 48"/>
                <a:gd name="T22" fmla="*/ 16 w 32"/>
                <a:gd name="T23" fmla="*/ 48 h 48"/>
                <a:gd name="T24" fmla="*/ 32 w 32"/>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32" y="32"/>
                  </a:move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0" y="15"/>
                    <a:pt x="0" y="32"/>
                  </a:cubicBezTo>
                  <a:cubicBezTo>
                    <a:pt x="0" y="43"/>
                    <a:pt x="9"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39"/>
            <p:cNvSpPr>
              <a:spLocks/>
            </p:cNvSpPr>
            <p:nvPr/>
          </p:nvSpPr>
          <p:spPr bwMode="auto">
            <a:xfrm>
              <a:off x="2132013" y="873125"/>
              <a:ext cx="120650" cy="180975"/>
            </a:xfrm>
            <a:custGeom>
              <a:avLst/>
              <a:gdLst>
                <a:gd name="T0" fmla="*/ 0 w 32"/>
                <a:gd name="T1" fmla="*/ 16 h 48"/>
                <a:gd name="T2" fmla="*/ 16 w 32"/>
                <a:gd name="T3" fmla="*/ 48 h 48"/>
                <a:gd name="T4" fmla="*/ 16 w 32"/>
                <a:gd name="T5" fmla="*/ 48 h 48"/>
                <a:gd name="T6" fmla="*/ 16 w 32"/>
                <a:gd name="T7" fmla="*/ 48 h 48"/>
                <a:gd name="T8" fmla="*/ 16 w 32"/>
                <a:gd name="T9" fmla="*/ 48 h 48"/>
                <a:gd name="T10" fmla="*/ 16 w 32"/>
                <a:gd name="T11" fmla="*/ 48 h 48"/>
                <a:gd name="T12" fmla="*/ 32 w 32"/>
                <a:gd name="T13" fmla="*/ 16 h 48"/>
                <a:gd name="T14" fmla="*/ 16 w 32"/>
                <a:gd name="T15" fmla="*/ 0 h 48"/>
                <a:gd name="T16" fmla="*/ 16 w 32"/>
                <a:gd name="T17" fmla="*/ 0 h 48"/>
                <a:gd name="T18" fmla="*/ 16 w 32"/>
                <a:gd name="T19" fmla="*/ 0 h 48"/>
                <a:gd name="T20" fmla="*/ 16 w 32"/>
                <a:gd name="T21" fmla="*/ 0 h 48"/>
                <a:gd name="T22" fmla="*/ 16 w 32"/>
                <a:gd name="T23" fmla="*/ 0 h 48"/>
                <a:gd name="T24" fmla="*/ 0 w 32"/>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0" y="16"/>
                  </a:moveTo>
                  <a:cubicBezTo>
                    <a:pt x="0" y="33"/>
                    <a:pt x="15" y="47"/>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8" y="47"/>
                    <a:pt x="32" y="33"/>
                    <a:pt x="32" y="16"/>
                  </a:cubicBezTo>
                  <a:cubicBezTo>
                    <a:pt x="32" y="4"/>
                    <a:pt x="23" y="0"/>
                    <a:pt x="16" y="0"/>
                  </a:cubicBezTo>
                  <a:cubicBezTo>
                    <a:pt x="16" y="0"/>
                    <a:pt x="16" y="0"/>
                    <a:pt x="16" y="0"/>
                  </a:cubicBezTo>
                  <a:cubicBezTo>
                    <a:pt x="16" y="0"/>
                    <a:pt x="16" y="0"/>
                    <a:pt x="16" y="0"/>
                  </a:cubicBezTo>
                  <a:cubicBezTo>
                    <a:pt x="16" y="0"/>
                    <a:pt x="16" y="0"/>
                    <a:pt x="16" y="0"/>
                  </a:cubicBezTo>
                  <a:cubicBezTo>
                    <a:pt x="16" y="0"/>
                    <a:pt x="16" y="0"/>
                    <a:pt x="16" y="0"/>
                  </a:cubicBezTo>
                  <a:cubicBezTo>
                    <a:pt x="9" y="0"/>
                    <a:pt x="0" y="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40"/>
            <p:cNvSpPr>
              <a:spLocks/>
            </p:cNvSpPr>
            <p:nvPr/>
          </p:nvSpPr>
          <p:spPr bwMode="auto">
            <a:xfrm>
              <a:off x="2571750" y="433388"/>
              <a:ext cx="180975" cy="120650"/>
            </a:xfrm>
            <a:custGeom>
              <a:avLst/>
              <a:gdLst>
                <a:gd name="T0" fmla="*/ 16 w 48"/>
                <a:gd name="T1" fmla="*/ 32 h 32"/>
                <a:gd name="T2" fmla="*/ 48 w 48"/>
                <a:gd name="T3" fmla="*/ 16 h 32"/>
                <a:gd name="T4" fmla="*/ 48 w 48"/>
                <a:gd name="T5" fmla="*/ 16 h 32"/>
                <a:gd name="T6" fmla="*/ 48 w 48"/>
                <a:gd name="T7" fmla="*/ 16 h 32"/>
                <a:gd name="T8" fmla="*/ 48 w 48"/>
                <a:gd name="T9" fmla="*/ 16 h 32"/>
                <a:gd name="T10" fmla="*/ 48 w 48"/>
                <a:gd name="T11" fmla="*/ 16 h 32"/>
                <a:gd name="T12" fmla="*/ 16 w 48"/>
                <a:gd name="T13" fmla="*/ 0 h 32"/>
                <a:gd name="T14" fmla="*/ 0 w 48"/>
                <a:gd name="T15" fmla="*/ 16 h 32"/>
                <a:gd name="T16" fmla="*/ 0 w 48"/>
                <a:gd name="T17" fmla="*/ 16 h 32"/>
                <a:gd name="T18" fmla="*/ 0 w 48"/>
                <a:gd name="T19" fmla="*/ 16 h 32"/>
                <a:gd name="T20" fmla="*/ 0 w 48"/>
                <a:gd name="T21" fmla="*/ 16 h 32"/>
                <a:gd name="T22" fmla="*/ 0 w 48"/>
                <a:gd name="T23" fmla="*/ 16 h 32"/>
                <a:gd name="T24" fmla="*/ 16 w 4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16" y="32"/>
                  </a:moveTo>
                  <a:cubicBezTo>
                    <a:pt x="33" y="32"/>
                    <a:pt x="48" y="17"/>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4"/>
                    <a:pt x="33" y="0"/>
                    <a:pt x="16" y="0"/>
                  </a:cubicBezTo>
                  <a:cubicBezTo>
                    <a:pt x="5" y="0"/>
                    <a:pt x="0" y="9"/>
                    <a:pt x="0" y="16"/>
                  </a:cubicBezTo>
                  <a:cubicBezTo>
                    <a:pt x="0" y="16"/>
                    <a:pt x="0" y="16"/>
                    <a:pt x="0" y="16"/>
                  </a:cubicBezTo>
                  <a:cubicBezTo>
                    <a:pt x="0" y="16"/>
                    <a:pt x="0" y="16"/>
                    <a:pt x="0" y="16"/>
                  </a:cubicBezTo>
                  <a:cubicBezTo>
                    <a:pt x="0" y="16"/>
                    <a:pt x="0" y="16"/>
                    <a:pt x="0" y="16"/>
                  </a:cubicBezTo>
                  <a:cubicBezTo>
                    <a:pt x="0" y="16"/>
                    <a:pt x="0" y="16"/>
                    <a:pt x="0" y="16"/>
                  </a:cubicBezTo>
                  <a:cubicBezTo>
                    <a:pt x="0" y="23"/>
                    <a:pt x="5"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41"/>
            <p:cNvSpPr>
              <a:spLocks/>
            </p:cNvSpPr>
            <p:nvPr/>
          </p:nvSpPr>
          <p:spPr bwMode="auto">
            <a:xfrm>
              <a:off x="1631950" y="433388"/>
              <a:ext cx="182563" cy="120650"/>
            </a:xfrm>
            <a:custGeom>
              <a:avLst/>
              <a:gdLst>
                <a:gd name="T0" fmla="*/ 32 w 48"/>
                <a:gd name="T1" fmla="*/ 0 h 32"/>
                <a:gd name="T2" fmla="*/ 0 w 48"/>
                <a:gd name="T3" fmla="*/ 16 h 32"/>
                <a:gd name="T4" fmla="*/ 0 w 48"/>
                <a:gd name="T5" fmla="*/ 16 h 32"/>
                <a:gd name="T6" fmla="*/ 0 w 48"/>
                <a:gd name="T7" fmla="*/ 16 h 32"/>
                <a:gd name="T8" fmla="*/ 0 w 48"/>
                <a:gd name="T9" fmla="*/ 16 h 32"/>
                <a:gd name="T10" fmla="*/ 0 w 48"/>
                <a:gd name="T11" fmla="*/ 16 h 32"/>
                <a:gd name="T12" fmla="*/ 32 w 48"/>
                <a:gd name="T13" fmla="*/ 32 h 32"/>
                <a:gd name="T14" fmla="*/ 48 w 48"/>
                <a:gd name="T15" fmla="*/ 16 h 32"/>
                <a:gd name="T16" fmla="*/ 48 w 48"/>
                <a:gd name="T17" fmla="*/ 16 h 32"/>
                <a:gd name="T18" fmla="*/ 48 w 48"/>
                <a:gd name="T19" fmla="*/ 16 h 32"/>
                <a:gd name="T20" fmla="*/ 48 w 48"/>
                <a:gd name="T21" fmla="*/ 16 h 32"/>
                <a:gd name="T22" fmla="*/ 48 w 48"/>
                <a:gd name="T23" fmla="*/ 16 h 32"/>
                <a:gd name="T24" fmla="*/ 32 w 48"/>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32" y="0"/>
                  </a:move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42"/>
            <p:cNvSpPr>
              <a:spLocks/>
            </p:cNvSpPr>
            <p:nvPr/>
          </p:nvSpPr>
          <p:spPr bwMode="auto">
            <a:xfrm>
              <a:off x="2432050" y="93663"/>
              <a:ext cx="161925" cy="161925"/>
            </a:xfrm>
            <a:custGeom>
              <a:avLst/>
              <a:gdLst>
                <a:gd name="T0" fmla="*/ 31 w 43"/>
                <a:gd name="T1" fmla="*/ 35 h 43"/>
                <a:gd name="T2" fmla="*/ 42 w 43"/>
                <a:gd name="T3" fmla="*/ 1 h 43"/>
                <a:gd name="T4" fmla="*/ 42 w 43"/>
                <a:gd name="T5" fmla="*/ 1 h 43"/>
                <a:gd name="T6" fmla="*/ 42 w 43"/>
                <a:gd name="T7" fmla="*/ 1 h 43"/>
                <a:gd name="T8" fmla="*/ 42 w 43"/>
                <a:gd name="T9" fmla="*/ 1 h 43"/>
                <a:gd name="T10" fmla="*/ 42 w 43"/>
                <a:gd name="T11" fmla="*/ 1 h 43"/>
                <a:gd name="T12" fmla="*/ 8 w 43"/>
                <a:gd name="T13" fmla="*/ 12 h 43"/>
                <a:gd name="T14" fmla="*/ 8 w 43"/>
                <a:gd name="T15" fmla="*/ 35 h 43"/>
                <a:gd name="T16" fmla="*/ 8 w 43"/>
                <a:gd name="T17" fmla="*/ 35 h 43"/>
                <a:gd name="T18" fmla="*/ 8 w 43"/>
                <a:gd name="T19" fmla="*/ 35 h 43"/>
                <a:gd name="T20" fmla="*/ 8 w 43"/>
                <a:gd name="T21" fmla="*/ 35 h 43"/>
                <a:gd name="T22" fmla="*/ 8 w 43"/>
                <a:gd name="T23" fmla="*/ 35 h 43"/>
                <a:gd name="T24" fmla="*/ 31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1" y="35"/>
                  </a:move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0" y="0"/>
                    <a:pt x="8" y="12"/>
                  </a:cubicBezTo>
                  <a:cubicBezTo>
                    <a:pt x="0" y="21"/>
                    <a:pt x="3" y="30"/>
                    <a:pt x="8" y="35"/>
                  </a:cubicBezTo>
                  <a:cubicBezTo>
                    <a:pt x="8" y="35"/>
                    <a:pt x="8" y="35"/>
                    <a:pt x="8" y="35"/>
                  </a:cubicBezTo>
                  <a:cubicBezTo>
                    <a:pt x="8" y="35"/>
                    <a:pt x="8" y="35"/>
                    <a:pt x="8" y="35"/>
                  </a:cubicBezTo>
                  <a:cubicBezTo>
                    <a:pt x="8" y="35"/>
                    <a:pt x="8" y="35"/>
                    <a:pt x="8" y="35"/>
                  </a:cubicBezTo>
                  <a:cubicBezTo>
                    <a:pt x="8" y="35"/>
                    <a:pt x="8" y="35"/>
                    <a:pt x="8" y="35"/>
                  </a:cubicBezTo>
                  <a:cubicBezTo>
                    <a:pt x="13" y="40"/>
                    <a:pt x="22" y="43"/>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43"/>
            <p:cNvSpPr>
              <a:spLocks/>
            </p:cNvSpPr>
            <p:nvPr/>
          </p:nvSpPr>
          <p:spPr bwMode="auto">
            <a:xfrm>
              <a:off x="1795463" y="728663"/>
              <a:ext cx="161925" cy="161925"/>
            </a:xfrm>
            <a:custGeom>
              <a:avLst/>
              <a:gdLst>
                <a:gd name="T0" fmla="*/ 12 w 43"/>
                <a:gd name="T1" fmla="*/ 8 h 43"/>
                <a:gd name="T2" fmla="*/ 1 w 43"/>
                <a:gd name="T3" fmla="*/ 42 h 43"/>
                <a:gd name="T4" fmla="*/ 1 w 43"/>
                <a:gd name="T5" fmla="*/ 42 h 43"/>
                <a:gd name="T6" fmla="*/ 1 w 43"/>
                <a:gd name="T7" fmla="*/ 42 h 43"/>
                <a:gd name="T8" fmla="*/ 1 w 43"/>
                <a:gd name="T9" fmla="*/ 42 h 43"/>
                <a:gd name="T10" fmla="*/ 1 w 43"/>
                <a:gd name="T11" fmla="*/ 42 h 43"/>
                <a:gd name="T12" fmla="*/ 35 w 43"/>
                <a:gd name="T13" fmla="*/ 31 h 43"/>
                <a:gd name="T14" fmla="*/ 35 w 43"/>
                <a:gd name="T15" fmla="*/ 8 h 43"/>
                <a:gd name="T16" fmla="*/ 35 w 43"/>
                <a:gd name="T17" fmla="*/ 8 h 43"/>
                <a:gd name="T18" fmla="*/ 35 w 43"/>
                <a:gd name="T19" fmla="*/ 8 h 43"/>
                <a:gd name="T20" fmla="*/ 35 w 43"/>
                <a:gd name="T21" fmla="*/ 8 h 43"/>
                <a:gd name="T22" fmla="*/ 35 w 43"/>
                <a:gd name="T23" fmla="*/ 8 h 43"/>
                <a:gd name="T24" fmla="*/ 12 w 43"/>
                <a:gd name="T2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12" y="8"/>
                  </a:moveTo>
                  <a:cubicBezTo>
                    <a:pt x="0" y="20"/>
                    <a:pt x="0" y="41"/>
                    <a:pt x="1" y="42"/>
                  </a:cubicBezTo>
                  <a:cubicBezTo>
                    <a:pt x="1" y="42"/>
                    <a:pt x="1" y="42"/>
                    <a:pt x="1" y="42"/>
                  </a:cubicBezTo>
                  <a:cubicBezTo>
                    <a:pt x="1" y="42"/>
                    <a:pt x="1" y="42"/>
                    <a:pt x="1" y="42"/>
                  </a:cubicBezTo>
                  <a:cubicBezTo>
                    <a:pt x="1" y="42"/>
                    <a:pt x="1" y="42"/>
                    <a:pt x="1" y="42"/>
                  </a:cubicBezTo>
                  <a:cubicBezTo>
                    <a:pt x="1" y="42"/>
                    <a:pt x="1" y="42"/>
                    <a:pt x="1" y="42"/>
                  </a:cubicBezTo>
                  <a:cubicBezTo>
                    <a:pt x="2" y="43"/>
                    <a:pt x="23" y="43"/>
                    <a:pt x="35" y="31"/>
                  </a:cubicBezTo>
                  <a:cubicBezTo>
                    <a:pt x="43" y="23"/>
                    <a:pt x="40" y="13"/>
                    <a:pt x="35" y="8"/>
                  </a:cubicBezTo>
                  <a:cubicBezTo>
                    <a:pt x="35" y="8"/>
                    <a:pt x="35" y="8"/>
                    <a:pt x="35" y="8"/>
                  </a:cubicBezTo>
                  <a:cubicBezTo>
                    <a:pt x="35" y="8"/>
                    <a:pt x="35" y="8"/>
                    <a:pt x="35" y="8"/>
                  </a:cubicBezTo>
                  <a:cubicBezTo>
                    <a:pt x="35" y="8"/>
                    <a:pt x="35" y="8"/>
                    <a:pt x="35" y="8"/>
                  </a:cubicBezTo>
                  <a:cubicBezTo>
                    <a:pt x="35" y="8"/>
                    <a:pt x="35" y="8"/>
                    <a:pt x="35" y="8"/>
                  </a:cubicBezTo>
                  <a:cubicBezTo>
                    <a:pt x="30" y="4"/>
                    <a:pt x="20" y="0"/>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44"/>
            <p:cNvSpPr>
              <a:spLocks/>
            </p:cNvSpPr>
            <p:nvPr/>
          </p:nvSpPr>
          <p:spPr bwMode="auto">
            <a:xfrm>
              <a:off x="2432050" y="728663"/>
              <a:ext cx="161925" cy="161925"/>
            </a:xfrm>
            <a:custGeom>
              <a:avLst/>
              <a:gdLst>
                <a:gd name="T0" fmla="*/ 8 w 43"/>
                <a:gd name="T1" fmla="*/ 31 h 43"/>
                <a:gd name="T2" fmla="*/ 42 w 43"/>
                <a:gd name="T3" fmla="*/ 42 h 43"/>
                <a:gd name="T4" fmla="*/ 42 w 43"/>
                <a:gd name="T5" fmla="*/ 42 h 43"/>
                <a:gd name="T6" fmla="*/ 42 w 43"/>
                <a:gd name="T7" fmla="*/ 42 h 43"/>
                <a:gd name="T8" fmla="*/ 42 w 43"/>
                <a:gd name="T9" fmla="*/ 42 h 43"/>
                <a:gd name="T10" fmla="*/ 42 w 43"/>
                <a:gd name="T11" fmla="*/ 42 h 43"/>
                <a:gd name="T12" fmla="*/ 31 w 43"/>
                <a:gd name="T13" fmla="*/ 8 h 43"/>
                <a:gd name="T14" fmla="*/ 8 w 43"/>
                <a:gd name="T15" fmla="*/ 8 h 43"/>
                <a:gd name="T16" fmla="*/ 8 w 43"/>
                <a:gd name="T17" fmla="*/ 8 h 43"/>
                <a:gd name="T18" fmla="*/ 8 w 43"/>
                <a:gd name="T19" fmla="*/ 8 h 43"/>
                <a:gd name="T20" fmla="*/ 8 w 43"/>
                <a:gd name="T21" fmla="*/ 8 h 43"/>
                <a:gd name="T22" fmla="*/ 8 w 43"/>
                <a:gd name="T23" fmla="*/ 8 h 43"/>
                <a:gd name="T24" fmla="*/ 8 w 43"/>
                <a:gd name="T2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1"/>
                  </a:moveTo>
                  <a:cubicBezTo>
                    <a:pt x="20" y="43"/>
                    <a:pt x="41" y="43"/>
                    <a:pt x="42" y="42"/>
                  </a:cubicBezTo>
                  <a:cubicBezTo>
                    <a:pt x="42" y="42"/>
                    <a:pt x="42" y="42"/>
                    <a:pt x="42" y="42"/>
                  </a:cubicBezTo>
                  <a:cubicBezTo>
                    <a:pt x="42" y="42"/>
                    <a:pt x="42" y="42"/>
                    <a:pt x="42" y="42"/>
                  </a:cubicBezTo>
                  <a:cubicBezTo>
                    <a:pt x="42" y="42"/>
                    <a:pt x="42" y="42"/>
                    <a:pt x="42" y="42"/>
                  </a:cubicBezTo>
                  <a:cubicBezTo>
                    <a:pt x="42" y="42"/>
                    <a:pt x="42" y="42"/>
                    <a:pt x="42" y="42"/>
                  </a:cubicBezTo>
                  <a:cubicBezTo>
                    <a:pt x="43" y="41"/>
                    <a:pt x="43" y="20"/>
                    <a:pt x="31" y="8"/>
                  </a:cubicBezTo>
                  <a:cubicBezTo>
                    <a:pt x="22" y="0"/>
                    <a:pt x="13" y="4"/>
                    <a:pt x="8" y="8"/>
                  </a:cubicBezTo>
                  <a:cubicBezTo>
                    <a:pt x="8" y="8"/>
                    <a:pt x="8" y="8"/>
                    <a:pt x="8" y="8"/>
                  </a:cubicBezTo>
                  <a:cubicBezTo>
                    <a:pt x="8" y="8"/>
                    <a:pt x="8" y="8"/>
                    <a:pt x="8" y="8"/>
                  </a:cubicBezTo>
                  <a:cubicBezTo>
                    <a:pt x="8" y="8"/>
                    <a:pt x="8" y="8"/>
                    <a:pt x="8" y="8"/>
                  </a:cubicBezTo>
                  <a:cubicBezTo>
                    <a:pt x="8" y="8"/>
                    <a:pt x="8" y="8"/>
                    <a:pt x="8" y="8"/>
                  </a:cubicBezTo>
                  <a:cubicBezTo>
                    <a:pt x="3" y="13"/>
                    <a:pt x="0"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45"/>
            <p:cNvSpPr>
              <a:spLocks/>
            </p:cNvSpPr>
            <p:nvPr/>
          </p:nvSpPr>
          <p:spPr bwMode="auto">
            <a:xfrm>
              <a:off x="1795463" y="93663"/>
              <a:ext cx="161925" cy="161925"/>
            </a:xfrm>
            <a:custGeom>
              <a:avLst/>
              <a:gdLst>
                <a:gd name="T0" fmla="*/ 35 w 43"/>
                <a:gd name="T1" fmla="*/ 12 h 43"/>
                <a:gd name="T2" fmla="*/ 1 w 43"/>
                <a:gd name="T3" fmla="*/ 1 h 43"/>
                <a:gd name="T4" fmla="*/ 1 w 43"/>
                <a:gd name="T5" fmla="*/ 1 h 43"/>
                <a:gd name="T6" fmla="*/ 1 w 43"/>
                <a:gd name="T7" fmla="*/ 1 h 43"/>
                <a:gd name="T8" fmla="*/ 1 w 43"/>
                <a:gd name="T9" fmla="*/ 1 h 43"/>
                <a:gd name="T10" fmla="*/ 1 w 43"/>
                <a:gd name="T11" fmla="*/ 1 h 43"/>
                <a:gd name="T12" fmla="*/ 12 w 43"/>
                <a:gd name="T13" fmla="*/ 35 h 43"/>
                <a:gd name="T14" fmla="*/ 35 w 43"/>
                <a:gd name="T15" fmla="*/ 35 h 43"/>
                <a:gd name="T16" fmla="*/ 35 w 43"/>
                <a:gd name="T17" fmla="*/ 35 h 43"/>
                <a:gd name="T18" fmla="*/ 35 w 43"/>
                <a:gd name="T19" fmla="*/ 35 h 43"/>
                <a:gd name="T20" fmla="*/ 35 w 43"/>
                <a:gd name="T21" fmla="*/ 35 h 43"/>
                <a:gd name="T22" fmla="*/ 35 w 43"/>
                <a:gd name="T23" fmla="*/ 35 h 43"/>
                <a:gd name="T24" fmla="*/ 35 w 43"/>
                <a:gd name="T2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12"/>
                  </a:moveTo>
                  <a:cubicBezTo>
                    <a:pt x="23" y="0"/>
                    <a:pt x="2"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0" y="43"/>
                    <a:pt x="30" y="40"/>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Tree>
    <p:extLst>
      <p:ext uri="{BB962C8B-B14F-4D97-AF65-F5344CB8AC3E}">
        <p14:creationId xmlns:p14="http://schemas.microsoft.com/office/powerpoint/2010/main" val="3166572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heel(1)">
                                      <p:cBhvr>
                                        <p:cTn id="7" dur="2000"/>
                                        <p:tgtEl>
                                          <p:spTgt spid="11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p:cTn id="11" dur="500" fill="hold"/>
                                        <p:tgtEl>
                                          <p:spTgt spid="160"/>
                                        </p:tgtEl>
                                        <p:attrNameLst>
                                          <p:attrName>ppt_w</p:attrName>
                                        </p:attrNameLst>
                                      </p:cBhvr>
                                      <p:tavLst>
                                        <p:tav tm="0">
                                          <p:val>
                                            <p:fltVal val="0"/>
                                          </p:val>
                                        </p:tav>
                                        <p:tav tm="100000">
                                          <p:val>
                                            <p:strVal val="#ppt_w"/>
                                          </p:val>
                                        </p:tav>
                                      </p:tavLst>
                                    </p:anim>
                                    <p:anim calcmode="lin" valueType="num">
                                      <p:cBhvr>
                                        <p:cTn id="12" dur="500" fill="hold"/>
                                        <p:tgtEl>
                                          <p:spTgt spid="160"/>
                                        </p:tgtEl>
                                        <p:attrNameLst>
                                          <p:attrName>ppt_h</p:attrName>
                                        </p:attrNameLst>
                                      </p:cBhvr>
                                      <p:tavLst>
                                        <p:tav tm="0">
                                          <p:val>
                                            <p:fltVal val="0"/>
                                          </p:val>
                                        </p:tav>
                                        <p:tav tm="100000">
                                          <p:val>
                                            <p:strVal val="#ppt_h"/>
                                          </p:val>
                                        </p:tav>
                                      </p:tavLst>
                                    </p:anim>
                                    <p:animEffect transition="in" filter="fade">
                                      <p:cBhvr>
                                        <p:cTn id="13" dur="500"/>
                                        <p:tgtEl>
                                          <p:spTgt spid="160"/>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childTnLst>
                          </p:cTn>
                        </p:par>
                        <p:par>
                          <p:cTn id="22" fill="hold">
                            <p:stCondLst>
                              <p:cond delay="3500"/>
                            </p:stCondLst>
                            <p:childTnLst>
                              <p:par>
                                <p:cTn id="23" presetID="21" presetClass="entr" presetSubtype="1" fill="hold" grpId="0" nodeType="after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wheel(1)">
                                      <p:cBhvr>
                                        <p:cTn id="25" dur="500"/>
                                        <p:tgtEl>
                                          <p:spTgt spid="119"/>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par>
                          <p:cTn id="30" fill="hold">
                            <p:stCondLst>
                              <p:cond delay="4500"/>
                            </p:stCondLst>
                            <p:childTnLst>
                              <p:par>
                                <p:cTn id="31" presetID="10" presetClass="entr" presetSubtype="0" fill="hold" grpId="0" nodeType="after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500"/>
                                        <p:tgtEl>
                                          <p:spTgt spid="128"/>
                                        </p:tgtEl>
                                      </p:cBhvr>
                                    </p:animEffect>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par>
                          <p:cTn id="38" fill="hold">
                            <p:stCondLst>
                              <p:cond delay="5500"/>
                            </p:stCondLst>
                            <p:childTnLst>
                              <p:par>
                                <p:cTn id="39" presetID="53" presetClass="entr" presetSubtype="16" fill="hold" grpId="0" nodeType="after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p:cTn id="41" dur="500" fill="hold"/>
                                        <p:tgtEl>
                                          <p:spTgt spid="123"/>
                                        </p:tgtEl>
                                        <p:attrNameLst>
                                          <p:attrName>ppt_w</p:attrName>
                                        </p:attrNameLst>
                                      </p:cBhvr>
                                      <p:tavLst>
                                        <p:tav tm="0">
                                          <p:val>
                                            <p:fltVal val="0"/>
                                          </p:val>
                                        </p:tav>
                                        <p:tav tm="100000">
                                          <p:val>
                                            <p:strVal val="#ppt_w"/>
                                          </p:val>
                                        </p:tav>
                                      </p:tavLst>
                                    </p:anim>
                                    <p:anim calcmode="lin" valueType="num">
                                      <p:cBhvr>
                                        <p:cTn id="42" dur="500" fill="hold"/>
                                        <p:tgtEl>
                                          <p:spTgt spid="123"/>
                                        </p:tgtEl>
                                        <p:attrNameLst>
                                          <p:attrName>ppt_h</p:attrName>
                                        </p:attrNameLst>
                                      </p:cBhvr>
                                      <p:tavLst>
                                        <p:tav tm="0">
                                          <p:val>
                                            <p:fltVal val="0"/>
                                          </p:val>
                                        </p:tav>
                                        <p:tav tm="100000">
                                          <p:val>
                                            <p:strVal val="#ppt_h"/>
                                          </p:val>
                                        </p:tav>
                                      </p:tavLst>
                                    </p:anim>
                                    <p:animEffect transition="in" filter="fade">
                                      <p:cBhvr>
                                        <p:cTn id="43" dur="500"/>
                                        <p:tgtEl>
                                          <p:spTgt spid="123"/>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par>
                          <p:cTn id="52" fill="hold">
                            <p:stCondLst>
                              <p:cond delay="7000"/>
                            </p:stCondLst>
                            <p:childTnLst>
                              <p:par>
                                <p:cTn id="53" presetID="21" presetClass="entr" presetSubtype="1" fill="hold" grpId="0"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heel(1)">
                                      <p:cBhvr>
                                        <p:cTn id="55" dur="2000"/>
                                        <p:tgtEl>
                                          <p:spTgt spid="118"/>
                                        </p:tgtEl>
                                      </p:cBhvr>
                                    </p:animEffect>
                                  </p:childTnLst>
                                </p:cTn>
                              </p:par>
                            </p:childTnLst>
                          </p:cTn>
                        </p:par>
                        <p:par>
                          <p:cTn id="56" fill="hold">
                            <p:stCondLst>
                              <p:cond delay="9000"/>
                            </p:stCondLst>
                            <p:childTnLst>
                              <p:par>
                                <p:cTn id="57" presetID="10" presetClass="entr" presetSubtype="0" fill="hold" grpId="0"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fade">
                                      <p:cBhvr>
                                        <p:cTn id="59" dur="500"/>
                                        <p:tgtEl>
                                          <p:spTgt spid="126"/>
                                        </p:tgtEl>
                                      </p:cBhvr>
                                    </p:animEffect>
                                  </p:childTnLst>
                                </p:cTn>
                              </p:par>
                            </p:childTnLst>
                          </p:cTn>
                        </p:par>
                        <p:par>
                          <p:cTn id="60" fill="hold">
                            <p:stCondLst>
                              <p:cond delay="9500"/>
                            </p:stCondLst>
                            <p:childTnLst>
                              <p:par>
                                <p:cTn id="61" presetID="10" presetClass="entr" presetSubtype="0" fill="hold" grpId="0" nodeType="after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childTnLst>
                          </p:cTn>
                        </p:par>
                        <p:par>
                          <p:cTn id="64" fill="hold">
                            <p:stCondLst>
                              <p:cond delay="10000"/>
                            </p:stCondLst>
                            <p:childTnLst>
                              <p:par>
                                <p:cTn id="65" presetID="53" presetClass="entr" presetSubtype="16" fill="hold" grpId="0" nodeType="afterEffect">
                                  <p:stCondLst>
                                    <p:cond delay="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fltVal val="0"/>
                                          </p:val>
                                        </p:tav>
                                        <p:tav tm="100000">
                                          <p:val>
                                            <p:strVal val="#ppt_w"/>
                                          </p:val>
                                        </p:tav>
                                      </p:tavLst>
                                    </p:anim>
                                    <p:anim calcmode="lin" valueType="num">
                                      <p:cBhvr>
                                        <p:cTn id="68" dur="500" fill="hold"/>
                                        <p:tgtEl>
                                          <p:spTgt spid="120"/>
                                        </p:tgtEl>
                                        <p:attrNameLst>
                                          <p:attrName>ppt_h</p:attrName>
                                        </p:attrNameLst>
                                      </p:cBhvr>
                                      <p:tavLst>
                                        <p:tav tm="0">
                                          <p:val>
                                            <p:fltVal val="0"/>
                                          </p:val>
                                        </p:tav>
                                        <p:tav tm="100000">
                                          <p:val>
                                            <p:strVal val="#ppt_h"/>
                                          </p:val>
                                        </p:tav>
                                      </p:tavLst>
                                    </p:anim>
                                    <p:animEffect transition="in" filter="fade">
                                      <p:cBhvr>
                                        <p:cTn id="69" dur="500"/>
                                        <p:tgtEl>
                                          <p:spTgt spid="120"/>
                                        </p:tgtEl>
                                      </p:cBhvr>
                                    </p:animEffect>
                                  </p:childTnLst>
                                </p:cTn>
                              </p:par>
                            </p:childTnLst>
                          </p:cTn>
                        </p:par>
                        <p:par>
                          <p:cTn id="70" fill="hold">
                            <p:stCondLst>
                              <p:cond delay="10500"/>
                            </p:stCondLst>
                            <p:childTnLst>
                              <p:par>
                                <p:cTn id="71" presetID="10" presetClass="entr" presetSubtype="0" fill="hold" grpId="0" nodeType="afterEffect">
                                  <p:stCondLst>
                                    <p:cond delay="0"/>
                                  </p:stCondLst>
                                  <p:childTnLst>
                                    <p:set>
                                      <p:cBhvr>
                                        <p:cTn id="72" dur="1" fill="hold">
                                          <p:stCondLst>
                                            <p:cond delay="0"/>
                                          </p:stCondLst>
                                        </p:cTn>
                                        <p:tgtEl>
                                          <p:spTgt spid="132"/>
                                        </p:tgtEl>
                                        <p:attrNameLst>
                                          <p:attrName>style.visibility</p:attrName>
                                        </p:attrNameLst>
                                      </p:cBhvr>
                                      <p:to>
                                        <p:strVal val="visible"/>
                                      </p:to>
                                    </p:set>
                                    <p:animEffect transition="in" filter="fade">
                                      <p:cBhvr>
                                        <p:cTn id="73" dur="500"/>
                                        <p:tgtEl>
                                          <p:spTgt spid="132"/>
                                        </p:tgtEl>
                                      </p:cBhvr>
                                    </p:animEffect>
                                  </p:childTnLst>
                                </p:cTn>
                              </p:par>
                            </p:childTnLst>
                          </p:cTn>
                        </p:par>
                        <p:par>
                          <p:cTn id="74" fill="hold">
                            <p:stCondLst>
                              <p:cond delay="11000"/>
                            </p:stCondLst>
                            <p:childTnLst>
                              <p:par>
                                <p:cTn id="75" presetID="10" presetClass="entr" presetSubtype="0" fill="hold" grpId="0" nodeType="afterEffect">
                                  <p:stCondLst>
                                    <p:cond delay="0"/>
                                  </p:stCondLst>
                                  <p:childTnLst>
                                    <p:set>
                                      <p:cBhvr>
                                        <p:cTn id="76" dur="1" fill="hold">
                                          <p:stCondLst>
                                            <p:cond delay="0"/>
                                          </p:stCondLst>
                                        </p:cTn>
                                        <p:tgtEl>
                                          <p:spTgt spid="161"/>
                                        </p:tgtEl>
                                        <p:attrNameLst>
                                          <p:attrName>style.visibility</p:attrName>
                                        </p:attrNameLst>
                                      </p:cBhvr>
                                      <p:to>
                                        <p:strVal val="visible"/>
                                      </p:to>
                                    </p:set>
                                    <p:animEffect transition="in" filter="fade">
                                      <p:cBhvr>
                                        <p:cTn id="77" dur="500"/>
                                        <p:tgtEl>
                                          <p:spTgt spid="161"/>
                                        </p:tgtEl>
                                      </p:cBhvr>
                                    </p:animEffect>
                                  </p:childTnLst>
                                </p:cTn>
                              </p:par>
                            </p:childTnLst>
                          </p:cTn>
                        </p:par>
                        <p:par>
                          <p:cTn id="78" fill="hold">
                            <p:stCondLst>
                              <p:cond delay="11500"/>
                            </p:stCondLst>
                            <p:childTnLst>
                              <p:par>
                                <p:cTn id="79" presetID="53" presetClass="entr" presetSubtype="16" fill="hold" grpId="0" nodeType="afterEffect">
                                  <p:stCondLst>
                                    <p:cond delay="0"/>
                                  </p:stCondLst>
                                  <p:childTnLst>
                                    <p:set>
                                      <p:cBhvr>
                                        <p:cTn id="80" dur="1" fill="hold">
                                          <p:stCondLst>
                                            <p:cond delay="0"/>
                                          </p:stCondLst>
                                        </p:cTn>
                                        <p:tgtEl>
                                          <p:spTgt spid="121"/>
                                        </p:tgtEl>
                                        <p:attrNameLst>
                                          <p:attrName>style.visibility</p:attrName>
                                        </p:attrNameLst>
                                      </p:cBhvr>
                                      <p:to>
                                        <p:strVal val="visible"/>
                                      </p:to>
                                    </p:set>
                                    <p:anim calcmode="lin" valueType="num">
                                      <p:cBhvr>
                                        <p:cTn id="81" dur="500" fill="hold"/>
                                        <p:tgtEl>
                                          <p:spTgt spid="121"/>
                                        </p:tgtEl>
                                        <p:attrNameLst>
                                          <p:attrName>ppt_w</p:attrName>
                                        </p:attrNameLst>
                                      </p:cBhvr>
                                      <p:tavLst>
                                        <p:tav tm="0">
                                          <p:val>
                                            <p:fltVal val="0"/>
                                          </p:val>
                                        </p:tav>
                                        <p:tav tm="100000">
                                          <p:val>
                                            <p:strVal val="#ppt_w"/>
                                          </p:val>
                                        </p:tav>
                                      </p:tavLst>
                                    </p:anim>
                                    <p:anim calcmode="lin" valueType="num">
                                      <p:cBhvr>
                                        <p:cTn id="82" dur="500" fill="hold"/>
                                        <p:tgtEl>
                                          <p:spTgt spid="121"/>
                                        </p:tgtEl>
                                        <p:attrNameLst>
                                          <p:attrName>ppt_h</p:attrName>
                                        </p:attrNameLst>
                                      </p:cBhvr>
                                      <p:tavLst>
                                        <p:tav tm="0">
                                          <p:val>
                                            <p:fltVal val="0"/>
                                          </p:val>
                                        </p:tav>
                                        <p:tav tm="100000">
                                          <p:val>
                                            <p:strVal val="#ppt_h"/>
                                          </p:val>
                                        </p:tav>
                                      </p:tavLst>
                                    </p:anim>
                                    <p:animEffect transition="in" filter="fade">
                                      <p:cBhvr>
                                        <p:cTn id="83" dur="500"/>
                                        <p:tgtEl>
                                          <p:spTgt spid="121"/>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fade">
                                      <p:cBhvr>
                                        <p:cTn id="87" dur="500"/>
                                        <p:tgtEl>
                                          <p:spTgt spid="133"/>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123" grpId="0" animBg="1"/>
      <p:bldP spid="124" grpId="0" animBg="1"/>
      <p:bldP spid="125" grpId="0" animBg="1"/>
      <p:bldP spid="126" grpId="0" animBg="1"/>
      <p:bldP spid="127" grpId="0" animBg="1"/>
      <p:bldP spid="128" grpId="0" animBg="1"/>
      <p:bldP spid="130" grpId="0" animBg="1"/>
      <p:bldP spid="132" grpId="0" animBg="1"/>
      <p:bldP spid="133" grpId="0" animBg="1"/>
      <p:bldP spid="134" grpId="0"/>
      <p:bldP spid="158" grpId="0"/>
      <p:bldP spid="160" grpId="0" animBg="1"/>
      <p:bldP spid="161" grpId="0"/>
      <p:bldP spid="1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p:cNvSpPr/>
          <p:nvPr/>
        </p:nvSpPr>
        <p:spPr>
          <a:xfrm>
            <a:off x="2145888" y="1019900"/>
            <a:ext cx="4694465" cy="4694465"/>
          </a:xfrm>
          <a:prstGeom prst="ellips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l 117"/>
          <p:cNvSpPr/>
          <p:nvPr/>
        </p:nvSpPr>
        <p:spPr>
          <a:xfrm>
            <a:off x="4403510" y="2574180"/>
            <a:ext cx="3217559" cy="3217559"/>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l 118"/>
          <p:cNvSpPr/>
          <p:nvPr/>
        </p:nvSpPr>
        <p:spPr>
          <a:xfrm>
            <a:off x="2014542" y="696329"/>
            <a:ext cx="1903428" cy="1903428"/>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l 119"/>
          <p:cNvSpPr/>
          <p:nvPr/>
        </p:nvSpPr>
        <p:spPr>
          <a:xfrm>
            <a:off x="5069563" y="3282194"/>
            <a:ext cx="2238731" cy="1918320"/>
          </a:xfrm>
          <a:prstGeom prst="ellipse">
            <a:avLst/>
          </a:prstGeom>
          <a:gradFill>
            <a:gsLst>
              <a:gs pos="33000">
                <a:srgbClr val="F2F2F2"/>
              </a:gs>
              <a:gs pos="100000">
                <a:srgbClr val="FBFBFB"/>
              </a:gs>
            </a:gsLst>
            <a:lin ang="5400000" scaled="1"/>
          </a:gradFill>
          <a:ln>
            <a:noFill/>
          </a:ln>
          <a:effectLst>
            <a:outerShdw blurRad="330200" dist="3429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a:off x="1510606" y="3076079"/>
            <a:ext cx="1910443" cy="1910443"/>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2274959" y="1001575"/>
            <a:ext cx="1426913" cy="1216911"/>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89899" y="973822"/>
            <a:ext cx="261257" cy="261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2127244" y="2161627"/>
            <a:ext cx="394688" cy="394688"/>
          </a:xfrm>
          <a:prstGeom prst="ellipse">
            <a:avLst/>
          </a:prstGeom>
          <a:noFill/>
          <a:ln w="698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6553447" y="2591148"/>
            <a:ext cx="445338" cy="445338"/>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5069563" y="5478038"/>
            <a:ext cx="215605" cy="21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2192300" y="2229595"/>
            <a:ext cx="261257" cy="2612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0" name="Freeform 5"/>
          <p:cNvSpPr>
            <a:spLocks/>
          </p:cNvSpPr>
          <p:nvPr/>
        </p:nvSpPr>
        <p:spPr bwMode="auto">
          <a:xfrm>
            <a:off x="2361642" y="101845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a:ln>
                  <a:noFill/>
                </a:ln>
                <a:solidFill>
                  <a:prstClr val="white"/>
                </a:solidFill>
                <a:effectLst/>
                <a:uLnTx/>
                <a:uFillTx/>
                <a:latin typeface="Calibri"/>
                <a:ea typeface="+mn-ea"/>
                <a:cs typeface="+mn-cs"/>
              </a:rPr>
              <a:t>01</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2" name="Freeform 5"/>
          <p:cNvSpPr>
            <a:spLocks/>
          </p:cNvSpPr>
          <p:nvPr/>
        </p:nvSpPr>
        <p:spPr bwMode="auto">
          <a:xfrm>
            <a:off x="7045510" y="3873554"/>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2</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Freeform 5"/>
          <p:cNvSpPr>
            <a:spLocks/>
          </p:cNvSpPr>
          <p:nvPr/>
        </p:nvSpPr>
        <p:spPr bwMode="auto">
          <a:xfrm>
            <a:off x="1401404" y="4095312"/>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3</a:t>
            </a:r>
            <a:endParaRPr kumimoji="0" lang="id-ID" sz="1013" b="1" i="0" u="none" strike="noStrike" kern="1200" cap="none" spc="0" normalizeH="0" baseline="0" noProof="0" dirty="0">
              <a:ln>
                <a:noFill/>
              </a:ln>
              <a:solidFill>
                <a:prstClr val="white"/>
              </a:solidFill>
              <a:effectLst/>
              <a:uLnTx/>
              <a:uFillTx/>
              <a:latin typeface="Calibri"/>
              <a:ea typeface="+mn-ea"/>
              <a:cs typeface="+mn-cs"/>
            </a:endParaRPr>
          </a:p>
        </p:txBody>
      </p:sp>
      <p:sp>
        <p:nvSpPr>
          <p:cNvPr id="134" name="TextBox 133"/>
          <p:cNvSpPr txBox="1"/>
          <p:nvPr/>
        </p:nvSpPr>
        <p:spPr>
          <a:xfrm>
            <a:off x="2302978" y="1306122"/>
            <a:ext cx="1317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Actigramme   A0</a:t>
            </a:r>
            <a:endParaRPr kumimoji="0" lang="id-ID" b="0" i="0" u="none" strike="noStrike" kern="1200" cap="none" spc="0" normalizeH="0" baseline="0" noProof="0" dirty="0">
              <a:ln>
                <a:noFill/>
              </a:ln>
              <a:effectLst/>
              <a:uLnTx/>
              <a:uFillTx/>
              <a:latin typeface="+mj-lt"/>
            </a:endParaRPr>
          </a:p>
        </p:txBody>
      </p:sp>
      <p:sp>
        <p:nvSpPr>
          <p:cNvPr id="158" name="TextBox 157"/>
          <p:cNvSpPr txBox="1"/>
          <p:nvPr/>
        </p:nvSpPr>
        <p:spPr>
          <a:xfrm>
            <a:off x="1552986" y="3682138"/>
            <a:ext cx="13680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 F.A.S.T</a:t>
            </a:r>
            <a:endParaRPr kumimoji="0" lang="id-ID" b="1" i="0" u="none" strike="noStrike" kern="1200" cap="none" spc="0" normalizeH="0" baseline="0" noProof="0" dirty="0">
              <a:ln>
                <a:noFill/>
              </a:ln>
              <a:effectLst/>
              <a:uLnTx/>
              <a:uFillTx/>
              <a:latin typeface="+mj-lt"/>
            </a:endParaRPr>
          </a:p>
        </p:txBody>
      </p:sp>
      <p:sp>
        <p:nvSpPr>
          <p:cNvPr id="160" name="Oval 159"/>
          <p:cNvSpPr/>
          <p:nvPr/>
        </p:nvSpPr>
        <p:spPr>
          <a:xfrm>
            <a:off x="2862517" y="1781993"/>
            <a:ext cx="3041755" cy="3041755"/>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61" name="TextBox 160"/>
          <p:cNvSpPr txBox="1"/>
          <p:nvPr/>
        </p:nvSpPr>
        <p:spPr>
          <a:xfrm>
            <a:off x="5680981" y="4013475"/>
            <a:ext cx="128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Pieuvre</a:t>
            </a:r>
            <a:endParaRPr kumimoji="0" lang="id-ID" b="1" i="0" u="none" strike="noStrike" kern="1200" cap="none" spc="0" normalizeH="0" baseline="0" noProof="0" dirty="0">
              <a:ln>
                <a:noFill/>
              </a:ln>
              <a:effectLst/>
              <a:uLnTx/>
              <a:uFillTx/>
              <a:latin typeface="+mj-lt"/>
            </a:endParaRPr>
          </a:p>
        </p:txBody>
      </p:sp>
      <p:sp>
        <p:nvSpPr>
          <p:cNvPr id="173" name="Rectangle 172"/>
          <p:cNvSpPr/>
          <p:nvPr/>
        </p:nvSpPr>
        <p:spPr>
          <a:xfrm>
            <a:off x="3643233" y="3049389"/>
            <a:ext cx="163551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Analyse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 fonctionnelle </a:t>
            </a:r>
            <a:endParaRPr kumimoji="0" lang="id-ID" sz="2000" b="1" i="0" u="none" strike="noStrike" kern="1200" cap="none" spc="0" normalizeH="0" baseline="0" noProof="0" dirty="0">
              <a:ln>
                <a:noFill/>
              </a:ln>
              <a:effectLst/>
              <a:uLnTx/>
              <a:uFillTx/>
              <a:latin typeface="+mj-lt"/>
            </a:endParaRPr>
          </a:p>
        </p:txBody>
      </p:sp>
      <p:grpSp>
        <p:nvGrpSpPr>
          <p:cNvPr id="26" name="Group 161"/>
          <p:cNvGrpSpPr/>
          <p:nvPr/>
        </p:nvGrpSpPr>
        <p:grpSpPr>
          <a:xfrm>
            <a:off x="4109307" y="2292431"/>
            <a:ext cx="833813" cy="702952"/>
            <a:chOff x="1631950" y="-66675"/>
            <a:chExt cx="1120775" cy="1120775"/>
          </a:xfrm>
          <a:solidFill>
            <a:schemeClr val="accent5"/>
          </a:solidFill>
        </p:grpSpPr>
        <p:sp>
          <p:nvSpPr>
            <p:cNvPr id="27" name="Oval 37"/>
            <p:cNvSpPr>
              <a:spLocks noChangeArrowheads="1"/>
            </p:cNvSpPr>
            <p:nvPr/>
          </p:nvSpPr>
          <p:spPr bwMode="auto">
            <a:xfrm>
              <a:off x="1905000" y="206375"/>
              <a:ext cx="576263" cy="574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38"/>
            <p:cNvSpPr>
              <a:spLocks/>
            </p:cNvSpPr>
            <p:nvPr/>
          </p:nvSpPr>
          <p:spPr bwMode="auto">
            <a:xfrm>
              <a:off x="2132013" y="-66675"/>
              <a:ext cx="120650" cy="182563"/>
            </a:xfrm>
            <a:custGeom>
              <a:avLst/>
              <a:gdLst>
                <a:gd name="T0" fmla="*/ 32 w 32"/>
                <a:gd name="T1" fmla="*/ 32 h 48"/>
                <a:gd name="T2" fmla="*/ 16 w 32"/>
                <a:gd name="T3" fmla="*/ 0 h 48"/>
                <a:gd name="T4" fmla="*/ 16 w 32"/>
                <a:gd name="T5" fmla="*/ 0 h 48"/>
                <a:gd name="T6" fmla="*/ 16 w 32"/>
                <a:gd name="T7" fmla="*/ 0 h 48"/>
                <a:gd name="T8" fmla="*/ 16 w 32"/>
                <a:gd name="T9" fmla="*/ 0 h 48"/>
                <a:gd name="T10" fmla="*/ 16 w 32"/>
                <a:gd name="T11" fmla="*/ 0 h 48"/>
                <a:gd name="T12" fmla="*/ 0 w 32"/>
                <a:gd name="T13" fmla="*/ 32 h 48"/>
                <a:gd name="T14" fmla="*/ 16 w 32"/>
                <a:gd name="T15" fmla="*/ 48 h 48"/>
                <a:gd name="T16" fmla="*/ 16 w 32"/>
                <a:gd name="T17" fmla="*/ 48 h 48"/>
                <a:gd name="T18" fmla="*/ 16 w 32"/>
                <a:gd name="T19" fmla="*/ 48 h 48"/>
                <a:gd name="T20" fmla="*/ 16 w 32"/>
                <a:gd name="T21" fmla="*/ 48 h 48"/>
                <a:gd name="T22" fmla="*/ 16 w 32"/>
                <a:gd name="T23" fmla="*/ 48 h 48"/>
                <a:gd name="T24" fmla="*/ 32 w 32"/>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32" y="32"/>
                  </a:move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0" y="15"/>
                    <a:pt x="0" y="32"/>
                  </a:cubicBezTo>
                  <a:cubicBezTo>
                    <a:pt x="0" y="43"/>
                    <a:pt x="9"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39"/>
            <p:cNvSpPr>
              <a:spLocks/>
            </p:cNvSpPr>
            <p:nvPr/>
          </p:nvSpPr>
          <p:spPr bwMode="auto">
            <a:xfrm>
              <a:off x="2132013" y="873125"/>
              <a:ext cx="120650" cy="180975"/>
            </a:xfrm>
            <a:custGeom>
              <a:avLst/>
              <a:gdLst>
                <a:gd name="T0" fmla="*/ 0 w 32"/>
                <a:gd name="T1" fmla="*/ 16 h 48"/>
                <a:gd name="T2" fmla="*/ 16 w 32"/>
                <a:gd name="T3" fmla="*/ 48 h 48"/>
                <a:gd name="T4" fmla="*/ 16 w 32"/>
                <a:gd name="T5" fmla="*/ 48 h 48"/>
                <a:gd name="T6" fmla="*/ 16 w 32"/>
                <a:gd name="T7" fmla="*/ 48 h 48"/>
                <a:gd name="T8" fmla="*/ 16 w 32"/>
                <a:gd name="T9" fmla="*/ 48 h 48"/>
                <a:gd name="T10" fmla="*/ 16 w 32"/>
                <a:gd name="T11" fmla="*/ 48 h 48"/>
                <a:gd name="T12" fmla="*/ 32 w 32"/>
                <a:gd name="T13" fmla="*/ 16 h 48"/>
                <a:gd name="T14" fmla="*/ 16 w 32"/>
                <a:gd name="T15" fmla="*/ 0 h 48"/>
                <a:gd name="T16" fmla="*/ 16 w 32"/>
                <a:gd name="T17" fmla="*/ 0 h 48"/>
                <a:gd name="T18" fmla="*/ 16 w 32"/>
                <a:gd name="T19" fmla="*/ 0 h 48"/>
                <a:gd name="T20" fmla="*/ 16 w 32"/>
                <a:gd name="T21" fmla="*/ 0 h 48"/>
                <a:gd name="T22" fmla="*/ 16 w 32"/>
                <a:gd name="T23" fmla="*/ 0 h 48"/>
                <a:gd name="T24" fmla="*/ 0 w 32"/>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0" y="16"/>
                  </a:moveTo>
                  <a:cubicBezTo>
                    <a:pt x="0" y="33"/>
                    <a:pt x="15" y="47"/>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8" y="47"/>
                    <a:pt x="32" y="33"/>
                    <a:pt x="32" y="16"/>
                  </a:cubicBezTo>
                  <a:cubicBezTo>
                    <a:pt x="32" y="4"/>
                    <a:pt x="23" y="0"/>
                    <a:pt x="16" y="0"/>
                  </a:cubicBezTo>
                  <a:cubicBezTo>
                    <a:pt x="16" y="0"/>
                    <a:pt x="16" y="0"/>
                    <a:pt x="16" y="0"/>
                  </a:cubicBezTo>
                  <a:cubicBezTo>
                    <a:pt x="16" y="0"/>
                    <a:pt x="16" y="0"/>
                    <a:pt x="16" y="0"/>
                  </a:cubicBezTo>
                  <a:cubicBezTo>
                    <a:pt x="16" y="0"/>
                    <a:pt x="16" y="0"/>
                    <a:pt x="16" y="0"/>
                  </a:cubicBezTo>
                  <a:cubicBezTo>
                    <a:pt x="16" y="0"/>
                    <a:pt x="16" y="0"/>
                    <a:pt x="16" y="0"/>
                  </a:cubicBezTo>
                  <a:cubicBezTo>
                    <a:pt x="9" y="0"/>
                    <a:pt x="0" y="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40"/>
            <p:cNvSpPr>
              <a:spLocks/>
            </p:cNvSpPr>
            <p:nvPr/>
          </p:nvSpPr>
          <p:spPr bwMode="auto">
            <a:xfrm>
              <a:off x="2571750" y="433388"/>
              <a:ext cx="180975" cy="120650"/>
            </a:xfrm>
            <a:custGeom>
              <a:avLst/>
              <a:gdLst>
                <a:gd name="T0" fmla="*/ 16 w 48"/>
                <a:gd name="T1" fmla="*/ 32 h 32"/>
                <a:gd name="T2" fmla="*/ 48 w 48"/>
                <a:gd name="T3" fmla="*/ 16 h 32"/>
                <a:gd name="T4" fmla="*/ 48 w 48"/>
                <a:gd name="T5" fmla="*/ 16 h 32"/>
                <a:gd name="T6" fmla="*/ 48 w 48"/>
                <a:gd name="T7" fmla="*/ 16 h 32"/>
                <a:gd name="T8" fmla="*/ 48 w 48"/>
                <a:gd name="T9" fmla="*/ 16 h 32"/>
                <a:gd name="T10" fmla="*/ 48 w 48"/>
                <a:gd name="T11" fmla="*/ 16 h 32"/>
                <a:gd name="T12" fmla="*/ 16 w 48"/>
                <a:gd name="T13" fmla="*/ 0 h 32"/>
                <a:gd name="T14" fmla="*/ 0 w 48"/>
                <a:gd name="T15" fmla="*/ 16 h 32"/>
                <a:gd name="T16" fmla="*/ 0 w 48"/>
                <a:gd name="T17" fmla="*/ 16 h 32"/>
                <a:gd name="T18" fmla="*/ 0 w 48"/>
                <a:gd name="T19" fmla="*/ 16 h 32"/>
                <a:gd name="T20" fmla="*/ 0 w 48"/>
                <a:gd name="T21" fmla="*/ 16 h 32"/>
                <a:gd name="T22" fmla="*/ 0 w 48"/>
                <a:gd name="T23" fmla="*/ 16 h 32"/>
                <a:gd name="T24" fmla="*/ 16 w 4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16" y="32"/>
                  </a:moveTo>
                  <a:cubicBezTo>
                    <a:pt x="33" y="32"/>
                    <a:pt x="48" y="17"/>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4"/>
                    <a:pt x="33" y="0"/>
                    <a:pt x="16" y="0"/>
                  </a:cubicBezTo>
                  <a:cubicBezTo>
                    <a:pt x="5" y="0"/>
                    <a:pt x="0" y="9"/>
                    <a:pt x="0" y="16"/>
                  </a:cubicBezTo>
                  <a:cubicBezTo>
                    <a:pt x="0" y="16"/>
                    <a:pt x="0" y="16"/>
                    <a:pt x="0" y="16"/>
                  </a:cubicBezTo>
                  <a:cubicBezTo>
                    <a:pt x="0" y="16"/>
                    <a:pt x="0" y="16"/>
                    <a:pt x="0" y="16"/>
                  </a:cubicBezTo>
                  <a:cubicBezTo>
                    <a:pt x="0" y="16"/>
                    <a:pt x="0" y="16"/>
                    <a:pt x="0" y="16"/>
                  </a:cubicBezTo>
                  <a:cubicBezTo>
                    <a:pt x="0" y="16"/>
                    <a:pt x="0" y="16"/>
                    <a:pt x="0" y="16"/>
                  </a:cubicBezTo>
                  <a:cubicBezTo>
                    <a:pt x="0" y="23"/>
                    <a:pt x="5"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41"/>
            <p:cNvSpPr>
              <a:spLocks/>
            </p:cNvSpPr>
            <p:nvPr/>
          </p:nvSpPr>
          <p:spPr bwMode="auto">
            <a:xfrm>
              <a:off x="1631950" y="433388"/>
              <a:ext cx="182563" cy="120650"/>
            </a:xfrm>
            <a:custGeom>
              <a:avLst/>
              <a:gdLst>
                <a:gd name="T0" fmla="*/ 32 w 48"/>
                <a:gd name="T1" fmla="*/ 0 h 32"/>
                <a:gd name="T2" fmla="*/ 0 w 48"/>
                <a:gd name="T3" fmla="*/ 16 h 32"/>
                <a:gd name="T4" fmla="*/ 0 w 48"/>
                <a:gd name="T5" fmla="*/ 16 h 32"/>
                <a:gd name="T6" fmla="*/ 0 w 48"/>
                <a:gd name="T7" fmla="*/ 16 h 32"/>
                <a:gd name="T8" fmla="*/ 0 w 48"/>
                <a:gd name="T9" fmla="*/ 16 h 32"/>
                <a:gd name="T10" fmla="*/ 0 w 48"/>
                <a:gd name="T11" fmla="*/ 16 h 32"/>
                <a:gd name="T12" fmla="*/ 32 w 48"/>
                <a:gd name="T13" fmla="*/ 32 h 32"/>
                <a:gd name="T14" fmla="*/ 48 w 48"/>
                <a:gd name="T15" fmla="*/ 16 h 32"/>
                <a:gd name="T16" fmla="*/ 48 w 48"/>
                <a:gd name="T17" fmla="*/ 16 h 32"/>
                <a:gd name="T18" fmla="*/ 48 w 48"/>
                <a:gd name="T19" fmla="*/ 16 h 32"/>
                <a:gd name="T20" fmla="*/ 48 w 48"/>
                <a:gd name="T21" fmla="*/ 16 h 32"/>
                <a:gd name="T22" fmla="*/ 48 w 48"/>
                <a:gd name="T23" fmla="*/ 16 h 32"/>
                <a:gd name="T24" fmla="*/ 32 w 48"/>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32" y="0"/>
                  </a:move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42"/>
            <p:cNvSpPr>
              <a:spLocks/>
            </p:cNvSpPr>
            <p:nvPr/>
          </p:nvSpPr>
          <p:spPr bwMode="auto">
            <a:xfrm>
              <a:off x="2432050" y="93663"/>
              <a:ext cx="161925" cy="161925"/>
            </a:xfrm>
            <a:custGeom>
              <a:avLst/>
              <a:gdLst>
                <a:gd name="T0" fmla="*/ 31 w 43"/>
                <a:gd name="T1" fmla="*/ 35 h 43"/>
                <a:gd name="T2" fmla="*/ 42 w 43"/>
                <a:gd name="T3" fmla="*/ 1 h 43"/>
                <a:gd name="T4" fmla="*/ 42 w 43"/>
                <a:gd name="T5" fmla="*/ 1 h 43"/>
                <a:gd name="T6" fmla="*/ 42 w 43"/>
                <a:gd name="T7" fmla="*/ 1 h 43"/>
                <a:gd name="T8" fmla="*/ 42 w 43"/>
                <a:gd name="T9" fmla="*/ 1 h 43"/>
                <a:gd name="T10" fmla="*/ 42 w 43"/>
                <a:gd name="T11" fmla="*/ 1 h 43"/>
                <a:gd name="T12" fmla="*/ 8 w 43"/>
                <a:gd name="T13" fmla="*/ 12 h 43"/>
                <a:gd name="T14" fmla="*/ 8 w 43"/>
                <a:gd name="T15" fmla="*/ 35 h 43"/>
                <a:gd name="T16" fmla="*/ 8 w 43"/>
                <a:gd name="T17" fmla="*/ 35 h 43"/>
                <a:gd name="T18" fmla="*/ 8 w 43"/>
                <a:gd name="T19" fmla="*/ 35 h 43"/>
                <a:gd name="T20" fmla="*/ 8 w 43"/>
                <a:gd name="T21" fmla="*/ 35 h 43"/>
                <a:gd name="T22" fmla="*/ 8 w 43"/>
                <a:gd name="T23" fmla="*/ 35 h 43"/>
                <a:gd name="T24" fmla="*/ 31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1" y="35"/>
                  </a:move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0" y="0"/>
                    <a:pt x="8" y="12"/>
                  </a:cubicBezTo>
                  <a:cubicBezTo>
                    <a:pt x="0" y="21"/>
                    <a:pt x="3" y="30"/>
                    <a:pt x="8" y="35"/>
                  </a:cubicBezTo>
                  <a:cubicBezTo>
                    <a:pt x="8" y="35"/>
                    <a:pt x="8" y="35"/>
                    <a:pt x="8" y="35"/>
                  </a:cubicBezTo>
                  <a:cubicBezTo>
                    <a:pt x="8" y="35"/>
                    <a:pt x="8" y="35"/>
                    <a:pt x="8" y="35"/>
                  </a:cubicBezTo>
                  <a:cubicBezTo>
                    <a:pt x="8" y="35"/>
                    <a:pt x="8" y="35"/>
                    <a:pt x="8" y="35"/>
                  </a:cubicBezTo>
                  <a:cubicBezTo>
                    <a:pt x="8" y="35"/>
                    <a:pt x="8" y="35"/>
                    <a:pt x="8" y="35"/>
                  </a:cubicBezTo>
                  <a:cubicBezTo>
                    <a:pt x="13" y="40"/>
                    <a:pt x="22" y="43"/>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43"/>
            <p:cNvSpPr>
              <a:spLocks/>
            </p:cNvSpPr>
            <p:nvPr/>
          </p:nvSpPr>
          <p:spPr bwMode="auto">
            <a:xfrm>
              <a:off x="1795463" y="728663"/>
              <a:ext cx="161925" cy="161925"/>
            </a:xfrm>
            <a:custGeom>
              <a:avLst/>
              <a:gdLst>
                <a:gd name="T0" fmla="*/ 12 w 43"/>
                <a:gd name="T1" fmla="*/ 8 h 43"/>
                <a:gd name="T2" fmla="*/ 1 w 43"/>
                <a:gd name="T3" fmla="*/ 42 h 43"/>
                <a:gd name="T4" fmla="*/ 1 w 43"/>
                <a:gd name="T5" fmla="*/ 42 h 43"/>
                <a:gd name="T6" fmla="*/ 1 w 43"/>
                <a:gd name="T7" fmla="*/ 42 h 43"/>
                <a:gd name="T8" fmla="*/ 1 w 43"/>
                <a:gd name="T9" fmla="*/ 42 h 43"/>
                <a:gd name="T10" fmla="*/ 1 w 43"/>
                <a:gd name="T11" fmla="*/ 42 h 43"/>
                <a:gd name="T12" fmla="*/ 35 w 43"/>
                <a:gd name="T13" fmla="*/ 31 h 43"/>
                <a:gd name="T14" fmla="*/ 35 w 43"/>
                <a:gd name="T15" fmla="*/ 8 h 43"/>
                <a:gd name="T16" fmla="*/ 35 w 43"/>
                <a:gd name="T17" fmla="*/ 8 h 43"/>
                <a:gd name="T18" fmla="*/ 35 w 43"/>
                <a:gd name="T19" fmla="*/ 8 h 43"/>
                <a:gd name="T20" fmla="*/ 35 w 43"/>
                <a:gd name="T21" fmla="*/ 8 h 43"/>
                <a:gd name="T22" fmla="*/ 35 w 43"/>
                <a:gd name="T23" fmla="*/ 8 h 43"/>
                <a:gd name="T24" fmla="*/ 12 w 43"/>
                <a:gd name="T2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12" y="8"/>
                  </a:moveTo>
                  <a:cubicBezTo>
                    <a:pt x="0" y="20"/>
                    <a:pt x="0" y="41"/>
                    <a:pt x="1" y="42"/>
                  </a:cubicBezTo>
                  <a:cubicBezTo>
                    <a:pt x="1" y="42"/>
                    <a:pt x="1" y="42"/>
                    <a:pt x="1" y="42"/>
                  </a:cubicBezTo>
                  <a:cubicBezTo>
                    <a:pt x="1" y="42"/>
                    <a:pt x="1" y="42"/>
                    <a:pt x="1" y="42"/>
                  </a:cubicBezTo>
                  <a:cubicBezTo>
                    <a:pt x="1" y="42"/>
                    <a:pt x="1" y="42"/>
                    <a:pt x="1" y="42"/>
                  </a:cubicBezTo>
                  <a:cubicBezTo>
                    <a:pt x="1" y="42"/>
                    <a:pt x="1" y="42"/>
                    <a:pt x="1" y="42"/>
                  </a:cubicBezTo>
                  <a:cubicBezTo>
                    <a:pt x="2" y="43"/>
                    <a:pt x="23" y="43"/>
                    <a:pt x="35" y="31"/>
                  </a:cubicBezTo>
                  <a:cubicBezTo>
                    <a:pt x="43" y="23"/>
                    <a:pt x="40" y="13"/>
                    <a:pt x="35" y="8"/>
                  </a:cubicBezTo>
                  <a:cubicBezTo>
                    <a:pt x="35" y="8"/>
                    <a:pt x="35" y="8"/>
                    <a:pt x="35" y="8"/>
                  </a:cubicBezTo>
                  <a:cubicBezTo>
                    <a:pt x="35" y="8"/>
                    <a:pt x="35" y="8"/>
                    <a:pt x="35" y="8"/>
                  </a:cubicBezTo>
                  <a:cubicBezTo>
                    <a:pt x="35" y="8"/>
                    <a:pt x="35" y="8"/>
                    <a:pt x="35" y="8"/>
                  </a:cubicBezTo>
                  <a:cubicBezTo>
                    <a:pt x="35" y="8"/>
                    <a:pt x="35" y="8"/>
                    <a:pt x="35" y="8"/>
                  </a:cubicBezTo>
                  <a:cubicBezTo>
                    <a:pt x="30" y="4"/>
                    <a:pt x="20" y="0"/>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44"/>
            <p:cNvSpPr>
              <a:spLocks/>
            </p:cNvSpPr>
            <p:nvPr/>
          </p:nvSpPr>
          <p:spPr bwMode="auto">
            <a:xfrm>
              <a:off x="2432050" y="728663"/>
              <a:ext cx="161925" cy="161925"/>
            </a:xfrm>
            <a:custGeom>
              <a:avLst/>
              <a:gdLst>
                <a:gd name="T0" fmla="*/ 8 w 43"/>
                <a:gd name="T1" fmla="*/ 31 h 43"/>
                <a:gd name="T2" fmla="*/ 42 w 43"/>
                <a:gd name="T3" fmla="*/ 42 h 43"/>
                <a:gd name="T4" fmla="*/ 42 w 43"/>
                <a:gd name="T5" fmla="*/ 42 h 43"/>
                <a:gd name="T6" fmla="*/ 42 w 43"/>
                <a:gd name="T7" fmla="*/ 42 h 43"/>
                <a:gd name="T8" fmla="*/ 42 w 43"/>
                <a:gd name="T9" fmla="*/ 42 h 43"/>
                <a:gd name="T10" fmla="*/ 42 w 43"/>
                <a:gd name="T11" fmla="*/ 42 h 43"/>
                <a:gd name="T12" fmla="*/ 31 w 43"/>
                <a:gd name="T13" fmla="*/ 8 h 43"/>
                <a:gd name="T14" fmla="*/ 8 w 43"/>
                <a:gd name="T15" fmla="*/ 8 h 43"/>
                <a:gd name="T16" fmla="*/ 8 w 43"/>
                <a:gd name="T17" fmla="*/ 8 h 43"/>
                <a:gd name="T18" fmla="*/ 8 w 43"/>
                <a:gd name="T19" fmla="*/ 8 h 43"/>
                <a:gd name="T20" fmla="*/ 8 w 43"/>
                <a:gd name="T21" fmla="*/ 8 h 43"/>
                <a:gd name="T22" fmla="*/ 8 w 43"/>
                <a:gd name="T23" fmla="*/ 8 h 43"/>
                <a:gd name="T24" fmla="*/ 8 w 43"/>
                <a:gd name="T2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1"/>
                  </a:moveTo>
                  <a:cubicBezTo>
                    <a:pt x="20" y="43"/>
                    <a:pt x="41" y="43"/>
                    <a:pt x="42" y="42"/>
                  </a:cubicBezTo>
                  <a:cubicBezTo>
                    <a:pt x="42" y="42"/>
                    <a:pt x="42" y="42"/>
                    <a:pt x="42" y="42"/>
                  </a:cubicBezTo>
                  <a:cubicBezTo>
                    <a:pt x="42" y="42"/>
                    <a:pt x="42" y="42"/>
                    <a:pt x="42" y="42"/>
                  </a:cubicBezTo>
                  <a:cubicBezTo>
                    <a:pt x="42" y="42"/>
                    <a:pt x="42" y="42"/>
                    <a:pt x="42" y="42"/>
                  </a:cubicBezTo>
                  <a:cubicBezTo>
                    <a:pt x="42" y="42"/>
                    <a:pt x="42" y="42"/>
                    <a:pt x="42" y="42"/>
                  </a:cubicBezTo>
                  <a:cubicBezTo>
                    <a:pt x="43" y="41"/>
                    <a:pt x="43" y="20"/>
                    <a:pt x="31" y="8"/>
                  </a:cubicBezTo>
                  <a:cubicBezTo>
                    <a:pt x="22" y="0"/>
                    <a:pt x="13" y="4"/>
                    <a:pt x="8" y="8"/>
                  </a:cubicBezTo>
                  <a:cubicBezTo>
                    <a:pt x="8" y="8"/>
                    <a:pt x="8" y="8"/>
                    <a:pt x="8" y="8"/>
                  </a:cubicBezTo>
                  <a:cubicBezTo>
                    <a:pt x="8" y="8"/>
                    <a:pt x="8" y="8"/>
                    <a:pt x="8" y="8"/>
                  </a:cubicBezTo>
                  <a:cubicBezTo>
                    <a:pt x="8" y="8"/>
                    <a:pt x="8" y="8"/>
                    <a:pt x="8" y="8"/>
                  </a:cubicBezTo>
                  <a:cubicBezTo>
                    <a:pt x="8" y="8"/>
                    <a:pt x="8" y="8"/>
                    <a:pt x="8" y="8"/>
                  </a:cubicBezTo>
                  <a:cubicBezTo>
                    <a:pt x="3" y="13"/>
                    <a:pt x="0"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45"/>
            <p:cNvSpPr>
              <a:spLocks/>
            </p:cNvSpPr>
            <p:nvPr/>
          </p:nvSpPr>
          <p:spPr bwMode="auto">
            <a:xfrm>
              <a:off x="1795463" y="93663"/>
              <a:ext cx="161925" cy="161925"/>
            </a:xfrm>
            <a:custGeom>
              <a:avLst/>
              <a:gdLst>
                <a:gd name="T0" fmla="*/ 35 w 43"/>
                <a:gd name="T1" fmla="*/ 12 h 43"/>
                <a:gd name="T2" fmla="*/ 1 w 43"/>
                <a:gd name="T3" fmla="*/ 1 h 43"/>
                <a:gd name="T4" fmla="*/ 1 w 43"/>
                <a:gd name="T5" fmla="*/ 1 h 43"/>
                <a:gd name="T6" fmla="*/ 1 w 43"/>
                <a:gd name="T7" fmla="*/ 1 h 43"/>
                <a:gd name="T8" fmla="*/ 1 w 43"/>
                <a:gd name="T9" fmla="*/ 1 h 43"/>
                <a:gd name="T10" fmla="*/ 1 w 43"/>
                <a:gd name="T11" fmla="*/ 1 h 43"/>
                <a:gd name="T12" fmla="*/ 12 w 43"/>
                <a:gd name="T13" fmla="*/ 35 h 43"/>
                <a:gd name="T14" fmla="*/ 35 w 43"/>
                <a:gd name="T15" fmla="*/ 35 h 43"/>
                <a:gd name="T16" fmla="*/ 35 w 43"/>
                <a:gd name="T17" fmla="*/ 35 h 43"/>
                <a:gd name="T18" fmla="*/ 35 w 43"/>
                <a:gd name="T19" fmla="*/ 35 h 43"/>
                <a:gd name="T20" fmla="*/ 35 w 43"/>
                <a:gd name="T21" fmla="*/ 35 h 43"/>
                <a:gd name="T22" fmla="*/ 35 w 43"/>
                <a:gd name="T23" fmla="*/ 35 h 43"/>
                <a:gd name="T24" fmla="*/ 35 w 43"/>
                <a:gd name="T2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12"/>
                  </a:moveTo>
                  <a:cubicBezTo>
                    <a:pt x="23" y="0"/>
                    <a:pt x="2"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0" y="43"/>
                    <a:pt x="30" y="40"/>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Tree>
    <p:extLst>
      <p:ext uri="{BB962C8B-B14F-4D97-AF65-F5344CB8AC3E}">
        <p14:creationId xmlns:p14="http://schemas.microsoft.com/office/powerpoint/2010/main" val="354093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134"/>
                                        </p:tgtEl>
                                      </p:cBhvr>
                                    </p:animEffect>
                                    <p:animScale>
                                      <p:cBhvr>
                                        <p:cTn id="7" dur="500" autoRev="1" fill="hold"/>
                                        <p:tgtEl>
                                          <p:spTgt spid="134"/>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30"/>
                                        </p:tgtEl>
                                      </p:cBhvr>
                                    </p:animEffect>
                                    <p:animScale>
                                      <p:cBhvr>
                                        <p:cTn id="10" dur="500" autoRev="1" fill="hold"/>
                                        <p:tgtEl>
                                          <p:spTgt spid="130"/>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124"/>
                                        </p:tgtEl>
                                      </p:cBhvr>
                                    </p:animEffect>
                                    <p:animScale>
                                      <p:cBhvr>
                                        <p:cTn id="13" dur="500" autoRev="1" fill="hold"/>
                                        <p:tgtEl>
                                          <p:spTgt spid="124"/>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125"/>
                                        </p:tgtEl>
                                      </p:cBhvr>
                                    </p:animEffect>
                                    <p:animScale>
                                      <p:cBhvr>
                                        <p:cTn id="16" dur="500" autoRev="1" fill="hold"/>
                                        <p:tgtEl>
                                          <p:spTgt spid="125"/>
                                        </p:tgtEl>
                                      </p:cBhvr>
                                      <p:by x="105000" y="105000"/>
                                    </p:animScale>
                                  </p:childTnLst>
                                </p:cTn>
                              </p:par>
                              <p:par>
                                <p:cTn id="17" presetID="26" presetClass="emph" presetSubtype="0" fill="hold" grpId="0" nodeType="withEffect">
                                  <p:stCondLst>
                                    <p:cond delay="0"/>
                                  </p:stCondLst>
                                  <p:childTnLst>
                                    <p:animEffect transition="out" filter="fade">
                                      <p:cBhvr>
                                        <p:cTn id="18" dur="1000" tmFilter="0, 0; .2, .5; .8, .5; 1, 0"/>
                                        <p:tgtEl>
                                          <p:spTgt spid="128"/>
                                        </p:tgtEl>
                                      </p:cBhvr>
                                    </p:animEffect>
                                    <p:animScale>
                                      <p:cBhvr>
                                        <p:cTn id="19" dur="500" autoRev="1" fill="hold"/>
                                        <p:tgtEl>
                                          <p:spTgt spid="128"/>
                                        </p:tgtEl>
                                      </p:cBhvr>
                                      <p:by x="105000" y="105000"/>
                                    </p:animScale>
                                  </p:childTnLst>
                                </p:cTn>
                              </p:par>
                              <p:par>
                                <p:cTn id="20" presetID="26" presetClass="emph" presetSubtype="0" fill="hold" grpId="0" nodeType="withEffect">
                                  <p:stCondLst>
                                    <p:cond delay="0"/>
                                  </p:stCondLst>
                                  <p:childTnLst>
                                    <p:animEffect transition="out" filter="fade">
                                      <p:cBhvr>
                                        <p:cTn id="21" dur="1000" tmFilter="0, 0; .2, .5; .8, .5; 1, 0"/>
                                        <p:tgtEl>
                                          <p:spTgt spid="123"/>
                                        </p:tgtEl>
                                      </p:cBhvr>
                                    </p:animEffect>
                                    <p:animScale>
                                      <p:cBhvr>
                                        <p:cTn id="22" dur="500" autoRev="1" fill="hold"/>
                                        <p:tgtEl>
                                          <p:spTgt spid="123"/>
                                        </p:tgtEl>
                                      </p:cBhvr>
                                      <p:by x="105000" y="105000"/>
                                    </p:animScale>
                                  </p:childTnLst>
                                </p:cTn>
                              </p:par>
                              <p:par>
                                <p:cTn id="23" presetID="26" presetClass="emph" presetSubtype="0" fill="hold" grpId="0" nodeType="withEffect">
                                  <p:stCondLst>
                                    <p:cond delay="0"/>
                                  </p:stCondLst>
                                  <p:childTnLst>
                                    <p:animEffect transition="out" filter="fade">
                                      <p:cBhvr>
                                        <p:cTn id="24" dur="1000" tmFilter="0, 0; .2, .5; .8, .5; 1, 0"/>
                                        <p:tgtEl>
                                          <p:spTgt spid="119"/>
                                        </p:tgtEl>
                                      </p:cBhvr>
                                    </p:animEffect>
                                    <p:animScale>
                                      <p:cBhvr>
                                        <p:cTn id="25" dur="500" autoRev="1" fill="hold"/>
                                        <p:tgtEl>
                                          <p:spTgt spid="1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3" grpId="0" animBg="1"/>
      <p:bldP spid="124" grpId="0" animBg="1"/>
      <p:bldP spid="125" grpId="0" animBg="1"/>
      <p:bldP spid="128" grpId="0" animBg="1"/>
      <p:bldP spid="130" grpId="0" animBg="1"/>
      <p:bldP spid="1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9" y="3061854"/>
            <a:ext cx="2576946" cy="113607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tx1"/>
                </a:solidFill>
              </a:rPr>
              <a:t>Découper le Tissu Média </a:t>
            </a:r>
            <a:endParaRPr lang="fr-FR" sz="2400" b="1" dirty="0">
              <a:solidFill>
                <a:schemeClr val="tx1"/>
              </a:solidFill>
            </a:endParaRPr>
          </a:p>
        </p:txBody>
      </p:sp>
      <p:sp>
        <p:nvSpPr>
          <p:cNvPr id="3" name="Flèche droite 2"/>
          <p:cNvSpPr/>
          <p:nvPr/>
        </p:nvSpPr>
        <p:spPr>
          <a:xfrm>
            <a:off x="1829693" y="3556270"/>
            <a:ext cx="1191491" cy="207818"/>
          </a:xfrm>
          <a:prstGeom prst="rightArrow">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1634388" y="3214568"/>
            <a:ext cx="1634837" cy="400110"/>
          </a:xfrm>
          <a:prstGeom prst="rect">
            <a:avLst/>
          </a:prstGeom>
          <a:noFill/>
        </p:spPr>
        <p:txBody>
          <a:bodyPr wrap="square" rtlCol="0">
            <a:spAutoFit/>
          </a:bodyPr>
          <a:lstStyle/>
          <a:p>
            <a:r>
              <a:rPr lang="fr-FR" sz="2000" dirty="0" smtClean="0"/>
              <a:t>Tissu Média </a:t>
            </a:r>
            <a:endParaRPr lang="fr-FR" sz="2000" dirty="0"/>
          </a:p>
        </p:txBody>
      </p:sp>
      <p:sp>
        <p:nvSpPr>
          <p:cNvPr id="5" name="Flèche droite 4"/>
          <p:cNvSpPr/>
          <p:nvPr/>
        </p:nvSpPr>
        <p:spPr>
          <a:xfrm>
            <a:off x="5637012" y="3599053"/>
            <a:ext cx="1191491" cy="207818"/>
          </a:xfrm>
          <a:prstGeom prst="rightArrow">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624945" y="3008048"/>
            <a:ext cx="2535382" cy="707886"/>
          </a:xfrm>
          <a:prstGeom prst="rect">
            <a:avLst/>
          </a:prstGeom>
          <a:noFill/>
        </p:spPr>
        <p:txBody>
          <a:bodyPr wrap="square" rtlCol="0">
            <a:spAutoFit/>
          </a:bodyPr>
          <a:lstStyle/>
          <a:p>
            <a:pPr>
              <a:lnSpc>
                <a:spcPct val="200000"/>
              </a:lnSpc>
            </a:pPr>
            <a:r>
              <a:rPr lang="fr-FR" sz="2000" dirty="0" smtClean="0"/>
              <a:t>Tissu Média découpé </a:t>
            </a:r>
            <a:endParaRPr lang="fr-FR" sz="2000" dirty="0"/>
          </a:p>
        </p:txBody>
      </p:sp>
      <p:cxnSp>
        <p:nvCxnSpPr>
          <p:cNvPr id="10" name="Connecteur droit avec flèche 9"/>
          <p:cNvCxnSpPr/>
          <p:nvPr/>
        </p:nvCxnSpPr>
        <p:spPr>
          <a:xfrm rot="16200000" flipH="1">
            <a:off x="3103636" y="2701854"/>
            <a:ext cx="720000" cy="0"/>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rot="16200000" flipH="1">
            <a:off x="3760472" y="2485854"/>
            <a:ext cx="1152000" cy="0"/>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rot="16200000" flipH="1">
            <a:off x="4821600" y="2701854"/>
            <a:ext cx="720000" cy="0"/>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2431470" y="1590424"/>
            <a:ext cx="1745673" cy="707886"/>
          </a:xfrm>
          <a:prstGeom prst="rect">
            <a:avLst/>
          </a:prstGeom>
          <a:noFill/>
        </p:spPr>
        <p:txBody>
          <a:bodyPr wrap="square" rtlCol="0">
            <a:spAutoFit/>
          </a:bodyPr>
          <a:lstStyle/>
          <a:p>
            <a:pPr algn="ctr"/>
            <a:r>
              <a:rPr lang="fr-FR" sz="2000" dirty="0" smtClean="0"/>
              <a:t>Energie électrique</a:t>
            </a:r>
            <a:endParaRPr lang="fr-FR" sz="2000" dirty="0"/>
          </a:p>
        </p:txBody>
      </p:sp>
      <p:sp>
        <p:nvSpPr>
          <p:cNvPr id="14" name="ZoneTexte 13"/>
          <p:cNvSpPr txBox="1"/>
          <p:nvPr/>
        </p:nvSpPr>
        <p:spPr>
          <a:xfrm>
            <a:off x="3491346" y="1342002"/>
            <a:ext cx="1745673" cy="400110"/>
          </a:xfrm>
          <a:prstGeom prst="rect">
            <a:avLst/>
          </a:prstGeom>
          <a:noFill/>
        </p:spPr>
        <p:txBody>
          <a:bodyPr wrap="square" rtlCol="0">
            <a:spAutoFit/>
          </a:bodyPr>
          <a:lstStyle/>
          <a:p>
            <a:pPr algn="ctr"/>
            <a:r>
              <a:rPr lang="fr-FR" sz="2000" dirty="0" smtClean="0"/>
              <a:t>Commande </a:t>
            </a:r>
            <a:endParaRPr lang="fr-FR" sz="2000" dirty="0"/>
          </a:p>
        </p:txBody>
      </p:sp>
      <p:sp>
        <p:nvSpPr>
          <p:cNvPr id="15" name="ZoneTexte 14"/>
          <p:cNvSpPr txBox="1"/>
          <p:nvPr/>
        </p:nvSpPr>
        <p:spPr>
          <a:xfrm>
            <a:off x="4565071" y="1881946"/>
            <a:ext cx="1745673" cy="400110"/>
          </a:xfrm>
          <a:prstGeom prst="rect">
            <a:avLst/>
          </a:prstGeom>
          <a:noFill/>
        </p:spPr>
        <p:txBody>
          <a:bodyPr wrap="square" rtlCol="0">
            <a:spAutoFit/>
          </a:bodyPr>
          <a:lstStyle/>
          <a:p>
            <a:pPr algn="ctr"/>
            <a:r>
              <a:rPr lang="fr-FR" sz="2000" dirty="0" smtClean="0"/>
              <a:t>Programme</a:t>
            </a:r>
            <a:endParaRPr lang="fr-FR" sz="2000" dirty="0"/>
          </a:p>
        </p:txBody>
      </p:sp>
      <p:cxnSp>
        <p:nvCxnSpPr>
          <p:cNvPr id="17" name="Connecteur droit 16"/>
          <p:cNvCxnSpPr/>
          <p:nvPr/>
        </p:nvCxnSpPr>
        <p:spPr>
          <a:xfrm rot="16200000" flipH="1">
            <a:off x="4156364" y="4405745"/>
            <a:ext cx="415636"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2646216" y="4794636"/>
            <a:ext cx="3837710" cy="400110"/>
          </a:xfrm>
          <a:prstGeom prst="rect">
            <a:avLst/>
          </a:prstGeom>
          <a:noFill/>
        </p:spPr>
        <p:txBody>
          <a:bodyPr wrap="square" rtlCol="0">
            <a:spAutoFit/>
          </a:bodyPr>
          <a:lstStyle/>
          <a:p>
            <a:r>
              <a:rPr lang="fr-FR" sz="2000" dirty="0" smtClean="0"/>
              <a:t>Machine de découpe Tissu Média</a:t>
            </a:r>
            <a:endParaRPr lang="fr-FR" sz="2000" dirty="0"/>
          </a:p>
        </p:txBody>
      </p:sp>
      <p:cxnSp>
        <p:nvCxnSpPr>
          <p:cNvPr id="7" name="Connecteur droit avec flèche 6"/>
          <p:cNvCxnSpPr/>
          <p:nvPr/>
        </p:nvCxnSpPr>
        <p:spPr>
          <a:xfrm>
            <a:off x="5637012" y="3915988"/>
            <a:ext cx="64423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5637012" y="4116043"/>
            <a:ext cx="64423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5808940" y="3738068"/>
            <a:ext cx="1745673" cy="400110"/>
          </a:xfrm>
          <a:prstGeom prst="rect">
            <a:avLst/>
          </a:prstGeom>
          <a:noFill/>
        </p:spPr>
        <p:txBody>
          <a:bodyPr wrap="square" rtlCol="0">
            <a:spAutoFit/>
          </a:bodyPr>
          <a:lstStyle/>
          <a:p>
            <a:pPr algn="ctr"/>
            <a:r>
              <a:rPr lang="fr-FR" sz="2000" dirty="0" smtClean="0"/>
              <a:t>Bruit</a:t>
            </a:r>
            <a:endParaRPr lang="fr-FR" sz="2000" dirty="0"/>
          </a:p>
        </p:txBody>
      </p:sp>
      <p:sp>
        <p:nvSpPr>
          <p:cNvPr id="21" name="ZoneTexte 20"/>
          <p:cNvSpPr txBox="1"/>
          <p:nvPr/>
        </p:nvSpPr>
        <p:spPr>
          <a:xfrm>
            <a:off x="5951371" y="3980842"/>
            <a:ext cx="1745673" cy="400110"/>
          </a:xfrm>
          <a:prstGeom prst="rect">
            <a:avLst/>
          </a:prstGeom>
          <a:noFill/>
        </p:spPr>
        <p:txBody>
          <a:bodyPr wrap="square" rtlCol="0">
            <a:spAutoFit/>
          </a:bodyPr>
          <a:lstStyle/>
          <a:p>
            <a:pPr algn="ctr"/>
            <a:r>
              <a:rPr lang="fr-FR" sz="2000" dirty="0" smtClean="0"/>
              <a:t>Chaleur</a:t>
            </a:r>
            <a:endParaRPr lang="fr-FR" sz="2000" dirty="0"/>
          </a:p>
        </p:txBody>
      </p:sp>
      <p:sp>
        <p:nvSpPr>
          <p:cNvPr id="6" name="Espace réservé du numéro de diapositive 5"/>
          <p:cNvSpPr>
            <a:spLocks noGrp="1"/>
          </p:cNvSpPr>
          <p:nvPr>
            <p:ph type="sldNum" sz="quarter" idx="12"/>
          </p:nvPr>
        </p:nvSpPr>
        <p:spPr/>
        <p:txBody>
          <a:bodyPr/>
          <a:lstStyle/>
          <a:p>
            <a:fld id="{6176DFD3-2AF0-4B06-81C8-CF1C6F54D29C}" type="slidenum">
              <a:rPr lang="id-ID" smtClean="0"/>
              <a:pPr/>
              <a:t>27</a:t>
            </a:fld>
            <a:endParaRPr lang="id-ID"/>
          </a:p>
        </p:txBody>
      </p:sp>
      <p:sp>
        <p:nvSpPr>
          <p:cNvPr id="22" name="Rectangle 21"/>
          <p:cNvSpPr/>
          <p:nvPr/>
        </p:nvSpPr>
        <p:spPr>
          <a:xfrm>
            <a:off x="8571254" y="1816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 name="ZoneTexte 22"/>
          <p:cNvSpPr txBox="1"/>
          <p:nvPr/>
        </p:nvSpPr>
        <p:spPr>
          <a:xfrm>
            <a:off x="8515350" y="181649"/>
            <a:ext cx="1022545" cy="307777"/>
          </a:xfrm>
          <a:prstGeom prst="rect">
            <a:avLst/>
          </a:prstGeom>
          <a:noFill/>
        </p:spPr>
        <p:txBody>
          <a:bodyPr wrap="square" rtlCol="0">
            <a:spAutoFit/>
          </a:bodyPr>
          <a:lstStyle/>
          <a:p>
            <a:r>
              <a:rPr lang="fr-FR" sz="1400" dirty="0" smtClean="0">
                <a:solidFill>
                  <a:schemeClr val="bg1"/>
                </a:solidFill>
              </a:rPr>
              <a:t>27</a:t>
            </a:r>
            <a:endParaRPr lang="fr-FR" sz="1400" dirty="0">
              <a:solidFill>
                <a:schemeClr val="bg1"/>
              </a:solidFill>
            </a:endParaRPr>
          </a:p>
        </p:txBody>
      </p:sp>
    </p:spTree>
    <p:extLst>
      <p:ext uri="{BB962C8B-B14F-4D97-AF65-F5344CB8AC3E}">
        <p14:creationId xmlns:p14="http://schemas.microsoft.com/office/powerpoint/2010/main" val="2595911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Bottom)">
                                      <p:cBhvr>
                                        <p:cTn id="37" dur="500"/>
                                        <p:tgtEl>
                                          <p:spTgt spid="13"/>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slide(fromBottom)">
                                      <p:cBhvr>
                                        <p:cTn id="44" dur="500"/>
                                        <p:tgtEl>
                                          <p:spTgt spid="14"/>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slide(fromBottom)">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par>
                                <p:cTn id="57" presetID="22" presetClass="entr" presetSubtype="8"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slide(fromBottom)">
                                      <p:cBhvr>
                                        <p:cTn id="6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8" grpId="0"/>
      <p:bldP spid="13" grpId="0"/>
      <p:bldP spid="14" grpId="0"/>
      <p:bldP spid="15" grpId="0"/>
      <p:bldP spid="1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p:cNvSpPr/>
          <p:nvPr/>
        </p:nvSpPr>
        <p:spPr>
          <a:xfrm>
            <a:off x="2145888" y="1019900"/>
            <a:ext cx="4694465" cy="4694465"/>
          </a:xfrm>
          <a:prstGeom prst="ellips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l 117"/>
          <p:cNvSpPr/>
          <p:nvPr/>
        </p:nvSpPr>
        <p:spPr>
          <a:xfrm>
            <a:off x="4403510" y="2574180"/>
            <a:ext cx="3217559" cy="3217559"/>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l 118"/>
          <p:cNvSpPr/>
          <p:nvPr/>
        </p:nvSpPr>
        <p:spPr>
          <a:xfrm>
            <a:off x="2014542" y="696329"/>
            <a:ext cx="1903428" cy="1903428"/>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l 119"/>
          <p:cNvSpPr/>
          <p:nvPr/>
        </p:nvSpPr>
        <p:spPr>
          <a:xfrm>
            <a:off x="5069563" y="3282194"/>
            <a:ext cx="2238731" cy="1918320"/>
          </a:xfrm>
          <a:prstGeom prst="ellipse">
            <a:avLst/>
          </a:prstGeom>
          <a:gradFill>
            <a:gsLst>
              <a:gs pos="33000">
                <a:srgbClr val="F2F2F2"/>
              </a:gs>
              <a:gs pos="100000">
                <a:srgbClr val="FBFBFB"/>
              </a:gs>
            </a:gsLst>
            <a:lin ang="5400000" scaled="1"/>
          </a:gradFill>
          <a:ln>
            <a:noFill/>
          </a:ln>
          <a:effectLst>
            <a:outerShdw blurRad="330200" dist="3429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a:off x="1510606" y="3076079"/>
            <a:ext cx="1910443" cy="1910443"/>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2274959" y="1001575"/>
            <a:ext cx="1426913" cy="1216911"/>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89899" y="973822"/>
            <a:ext cx="261257" cy="261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2127244" y="2161627"/>
            <a:ext cx="394688" cy="394688"/>
          </a:xfrm>
          <a:prstGeom prst="ellipse">
            <a:avLst/>
          </a:prstGeom>
          <a:noFill/>
          <a:ln w="698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6553447" y="2591148"/>
            <a:ext cx="445338" cy="445338"/>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5069563" y="5478038"/>
            <a:ext cx="215605" cy="21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2192300" y="2229595"/>
            <a:ext cx="261257" cy="2612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0" name="Freeform 5"/>
          <p:cNvSpPr>
            <a:spLocks/>
          </p:cNvSpPr>
          <p:nvPr/>
        </p:nvSpPr>
        <p:spPr bwMode="auto">
          <a:xfrm>
            <a:off x="2361642" y="101845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a:ln>
                  <a:noFill/>
                </a:ln>
                <a:solidFill>
                  <a:prstClr val="white"/>
                </a:solidFill>
                <a:effectLst/>
                <a:uLnTx/>
                <a:uFillTx/>
                <a:latin typeface="Calibri"/>
                <a:ea typeface="+mn-ea"/>
                <a:cs typeface="+mn-cs"/>
              </a:rPr>
              <a:t>01</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2" name="Freeform 5"/>
          <p:cNvSpPr>
            <a:spLocks/>
          </p:cNvSpPr>
          <p:nvPr/>
        </p:nvSpPr>
        <p:spPr bwMode="auto">
          <a:xfrm>
            <a:off x="7045510" y="3873554"/>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2</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Freeform 5"/>
          <p:cNvSpPr>
            <a:spLocks/>
          </p:cNvSpPr>
          <p:nvPr/>
        </p:nvSpPr>
        <p:spPr bwMode="auto">
          <a:xfrm>
            <a:off x="1401404" y="4095312"/>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3</a:t>
            </a:r>
            <a:endParaRPr kumimoji="0" lang="id-ID" sz="1013" b="1" i="0" u="none" strike="noStrike" kern="1200" cap="none" spc="0" normalizeH="0" baseline="0" noProof="0" dirty="0">
              <a:ln>
                <a:noFill/>
              </a:ln>
              <a:solidFill>
                <a:prstClr val="white"/>
              </a:solidFill>
              <a:effectLst/>
              <a:uLnTx/>
              <a:uFillTx/>
              <a:latin typeface="Calibri"/>
              <a:ea typeface="+mn-ea"/>
              <a:cs typeface="+mn-cs"/>
            </a:endParaRPr>
          </a:p>
        </p:txBody>
      </p:sp>
      <p:sp>
        <p:nvSpPr>
          <p:cNvPr id="134" name="TextBox 133"/>
          <p:cNvSpPr txBox="1"/>
          <p:nvPr/>
        </p:nvSpPr>
        <p:spPr>
          <a:xfrm>
            <a:off x="2302978" y="1306122"/>
            <a:ext cx="1317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Actigramme   A0</a:t>
            </a:r>
            <a:endParaRPr kumimoji="0" lang="id-ID" b="0" i="0" u="none" strike="noStrike" kern="1200" cap="none" spc="0" normalizeH="0" baseline="0" noProof="0" dirty="0">
              <a:ln>
                <a:noFill/>
              </a:ln>
              <a:effectLst/>
              <a:uLnTx/>
              <a:uFillTx/>
              <a:latin typeface="+mj-lt"/>
            </a:endParaRPr>
          </a:p>
        </p:txBody>
      </p:sp>
      <p:sp>
        <p:nvSpPr>
          <p:cNvPr id="158" name="TextBox 157"/>
          <p:cNvSpPr txBox="1"/>
          <p:nvPr/>
        </p:nvSpPr>
        <p:spPr>
          <a:xfrm>
            <a:off x="1552986" y="3682138"/>
            <a:ext cx="13680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 F.A.S.T</a:t>
            </a:r>
            <a:endParaRPr kumimoji="0" lang="id-ID" b="1" i="0" u="none" strike="noStrike" kern="1200" cap="none" spc="0" normalizeH="0" baseline="0" noProof="0" dirty="0">
              <a:ln>
                <a:noFill/>
              </a:ln>
              <a:effectLst/>
              <a:uLnTx/>
              <a:uFillTx/>
              <a:latin typeface="+mj-lt"/>
            </a:endParaRPr>
          </a:p>
        </p:txBody>
      </p:sp>
      <p:sp>
        <p:nvSpPr>
          <p:cNvPr id="160" name="Oval 159"/>
          <p:cNvSpPr/>
          <p:nvPr/>
        </p:nvSpPr>
        <p:spPr>
          <a:xfrm>
            <a:off x="2862517" y="1781993"/>
            <a:ext cx="3041755" cy="3041755"/>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61" name="TextBox 160"/>
          <p:cNvSpPr txBox="1"/>
          <p:nvPr/>
        </p:nvSpPr>
        <p:spPr>
          <a:xfrm>
            <a:off x="5680981" y="4013475"/>
            <a:ext cx="128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Pieuvre</a:t>
            </a:r>
            <a:endParaRPr kumimoji="0" lang="id-ID" b="1" i="0" u="none" strike="noStrike" kern="1200" cap="none" spc="0" normalizeH="0" baseline="0" noProof="0" dirty="0">
              <a:ln>
                <a:noFill/>
              </a:ln>
              <a:effectLst/>
              <a:uLnTx/>
              <a:uFillTx/>
              <a:latin typeface="+mj-lt"/>
            </a:endParaRPr>
          </a:p>
        </p:txBody>
      </p:sp>
      <p:sp>
        <p:nvSpPr>
          <p:cNvPr id="173" name="Rectangle 172"/>
          <p:cNvSpPr/>
          <p:nvPr/>
        </p:nvSpPr>
        <p:spPr>
          <a:xfrm>
            <a:off x="3643233" y="3049389"/>
            <a:ext cx="163551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Analyse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 fonctionnelle </a:t>
            </a:r>
            <a:endParaRPr kumimoji="0" lang="id-ID" sz="2000" b="1" i="0" u="none" strike="noStrike" kern="1200" cap="none" spc="0" normalizeH="0" baseline="0" noProof="0" dirty="0">
              <a:ln>
                <a:noFill/>
              </a:ln>
              <a:effectLst/>
              <a:uLnTx/>
              <a:uFillTx/>
              <a:latin typeface="+mj-lt"/>
            </a:endParaRPr>
          </a:p>
        </p:txBody>
      </p:sp>
      <p:grpSp>
        <p:nvGrpSpPr>
          <p:cNvPr id="26" name="Group 161"/>
          <p:cNvGrpSpPr/>
          <p:nvPr/>
        </p:nvGrpSpPr>
        <p:grpSpPr>
          <a:xfrm>
            <a:off x="4109307" y="2292431"/>
            <a:ext cx="833813" cy="702952"/>
            <a:chOff x="1631950" y="-66675"/>
            <a:chExt cx="1120775" cy="1120775"/>
          </a:xfrm>
          <a:solidFill>
            <a:schemeClr val="accent5"/>
          </a:solidFill>
        </p:grpSpPr>
        <p:sp>
          <p:nvSpPr>
            <p:cNvPr id="27" name="Oval 37"/>
            <p:cNvSpPr>
              <a:spLocks noChangeArrowheads="1"/>
            </p:cNvSpPr>
            <p:nvPr/>
          </p:nvSpPr>
          <p:spPr bwMode="auto">
            <a:xfrm>
              <a:off x="1905000" y="206375"/>
              <a:ext cx="576263" cy="574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38"/>
            <p:cNvSpPr>
              <a:spLocks/>
            </p:cNvSpPr>
            <p:nvPr/>
          </p:nvSpPr>
          <p:spPr bwMode="auto">
            <a:xfrm>
              <a:off x="2132013" y="-66675"/>
              <a:ext cx="120650" cy="182563"/>
            </a:xfrm>
            <a:custGeom>
              <a:avLst/>
              <a:gdLst>
                <a:gd name="T0" fmla="*/ 32 w 32"/>
                <a:gd name="T1" fmla="*/ 32 h 48"/>
                <a:gd name="T2" fmla="*/ 16 w 32"/>
                <a:gd name="T3" fmla="*/ 0 h 48"/>
                <a:gd name="T4" fmla="*/ 16 w 32"/>
                <a:gd name="T5" fmla="*/ 0 h 48"/>
                <a:gd name="T6" fmla="*/ 16 w 32"/>
                <a:gd name="T7" fmla="*/ 0 h 48"/>
                <a:gd name="T8" fmla="*/ 16 w 32"/>
                <a:gd name="T9" fmla="*/ 0 h 48"/>
                <a:gd name="T10" fmla="*/ 16 w 32"/>
                <a:gd name="T11" fmla="*/ 0 h 48"/>
                <a:gd name="T12" fmla="*/ 0 w 32"/>
                <a:gd name="T13" fmla="*/ 32 h 48"/>
                <a:gd name="T14" fmla="*/ 16 w 32"/>
                <a:gd name="T15" fmla="*/ 48 h 48"/>
                <a:gd name="T16" fmla="*/ 16 w 32"/>
                <a:gd name="T17" fmla="*/ 48 h 48"/>
                <a:gd name="T18" fmla="*/ 16 w 32"/>
                <a:gd name="T19" fmla="*/ 48 h 48"/>
                <a:gd name="T20" fmla="*/ 16 w 32"/>
                <a:gd name="T21" fmla="*/ 48 h 48"/>
                <a:gd name="T22" fmla="*/ 16 w 32"/>
                <a:gd name="T23" fmla="*/ 48 h 48"/>
                <a:gd name="T24" fmla="*/ 32 w 32"/>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32" y="32"/>
                  </a:move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0" y="15"/>
                    <a:pt x="0" y="32"/>
                  </a:cubicBezTo>
                  <a:cubicBezTo>
                    <a:pt x="0" y="43"/>
                    <a:pt x="9"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39"/>
            <p:cNvSpPr>
              <a:spLocks/>
            </p:cNvSpPr>
            <p:nvPr/>
          </p:nvSpPr>
          <p:spPr bwMode="auto">
            <a:xfrm>
              <a:off x="2132013" y="873125"/>
              <a:ext cx="120650" cy="180975"/>
            </a:xfrm>
            <a:custGeom>
              <a:avLst/>
              <a:gdLst>
                <a:gd name="T0" fmla="*/ 0 w 32"/>
                <a:gd name="T1" fmla="*/ 16 h 48"/>
                <a:gd name="T2" fmla="*/ 16 w 32"/>
                <a:gd name="T3" fmla="*/ 48 h 48"/>
                <a:gd name="T4" fmla="*/ 16 w 32"/>
                <a:gd name="T5" fmla="*/ 48 h 48"/>
                <a:gd name="T6" fmla="*/ 16 w 32"/>
                <a:gd name="T7" fmla="*/ 48 h 48"/>
                <a:gd name="T8" fmla="*/ 16 w 32"/>
                <a:gd name="T9" fmla="*/ 48 h 48"/>
                <a:gd name="T10" fmla="*/ 16 w 32"/>
                <a:gd name="T11" fmla="*/ 48 h 48"/>
                <a:gd name="T12" fmla="*/ 32 w 32"/>
                <a:gd name="T13" fmla="*/ 16 h 48"/>
                <a:gd name="T14" fmla="*/ 16 w 32"/>
                <a:gd name="T15" fmla="*/ 0 h 48"/>
                <a:gd name="T16" fmla="*/ 16 w 32"/>
                <a:gd name="T17" fmla="*/ 0 h 48"/>
                <a:gd name="T18" fmla="*/ 16 w 32"/>
                <a:gd name="T19" fmla="*/ 0 h 48"/>
                <a:gd name="T20" fmla="*/ 16 w 32"/>
                <a:gd name="T21" fmla="*/ 0 h 48"/>
                <a:gd name="T22" fmla="*/ 16 w 32"/>
                <a:gd name="T23" fmla="*/ 0 h 48"/>
                <a:gd name="T24" fmla="*/ 0 w 32"/>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0" y="16"/>
                  </a:moveTo>
                  <a:cubicBezTo>
                    <a:pt x="0" y="33"/>
                    <a:pt x="15" y="47"/>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8" y="47"/>
                    <a:pt x="32" y="33"/>
                    <a:pt x="32" y="16"/>
                  </a:cubicBezTo>
                  <a:cubicBezTo>
                    <a:pt x="32" y="4"/>
                    <a:pt x="23" y="0"/>
                    <a:pt x="16" y="0"/>
                  </a:cubicBezTo>
                  <a:cubicBezTo>
                    <a:pt x="16" y="0"/>
                    <a:pt x="16" y="0"/>
                    <a:pt x="16" y="0"/>
                  </a:cubicBezTo>
                  <a:cubicBezTo>
                    <a:pt x="16" y="0"/>
                    <a:pt x="16" y="0"/>
                    <a:pt x="16" y="0"/>
                  </a:cubicBezTo>
                  <a:cubicBezTo>
                    <a:pt x="16" y="0"/>
                    <a:pt x="16" y="0"/>
                    <a:pt x="16" y="0"/>
                  </a:cubicBezTo>
                  <a:cubicBezTo>
                    <a:pt x="16" y="0"/>
                    <a:pt x="16" y="0"/>
                    <a:pt x="16" y="0"/>
                  </a:cubicBezTo>
                  <a:cubicBezTo>
                    <a:pt x="9" y="0"/>
                    <a:pt x="0" y="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40"/>
            <p:cNvSpPr>
              <a:spLocks/>
            </p:cNvSpPr>
            <p:nvPr/>
          </p:nvSpPr>
          <p:spPr bwMode="auto">
            <a:xfrm>
              <a:off x="2571750" y="433388"/>
              <a:ext cx="180975" cy="120650"/>
            </a:xfrm>
            <a:custGeom>
              <a:avLst/>
              <a:gdLst>
                <a:gd name="T0" fmla="*/ 16 w 48"/>
                <a:gd name="T1" fmla="*/ 32 h 32"/>
                <a:gd name="T2" fmla="*/ 48 w 48"/>
                <a:gd name="T3" fmla="*/ 16 h 32"/>
                <a:gd name="T4" fmla="*/ 48 w 48"/>
                <a:gd name="T5" fmla="*/ 16 h 32"/>
                <a:gd name="T6" fmla="*/ 48 w 48"/>
                <a:gd name="T7" fmla="*/ 16 h 32"/>
                <a:gd name="T8" fmla="*/ 48 w 48"/>
                <a:gd name="T9" fmla="*/ 16 h 32"/>
                <a:gd name="T10" fmla="*/ 48 w 48"/>
                <a:gd name="T11" fmla="*/ 16 h 32"/>
                <a:gd name="T12" fmla="*/ 16 w 48"/>
                <a:gd name="T13" fmla="*/ 0 h 32"/>
                <a:gd name="T14" fmla="*/ 0 w 48"/>
                <a:gd name="T15" fmla="*/ 16 h 32"/>
                <a:gd name="T16" fmla="*/ 0 w 48"/>
                <a:gd name="T17" fmla="*/ 16 h 32"/>
                <a:gd name="T18" fmla="*/ 0 w 48"/>
                <a:gd name="T19" fmla="*/ 16 h 32"/>
                <a:gd name="T20" fmla="*/ 0 w 48"/>
                <a:gd name="T21" fmla="*/ 16 h 32"/>
                <a:gd name="T22" fmla="*/ 0 w 48"/>
                <a:gd name="T23" fmla="*/ 16 h 32"/>
                <a:gd name="T24" fmla="*/ 16 w 4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16" y="32"/>
                  </a:moveTo>
                  <a:cubicBezTo>
                    <a:pt x="33" y="32"/>
                    <a:pt x="48" y="17"/>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4"/>
                    <a:pt x="33" y="0"/>
                    <a:pt x="16" y="0"/>
                  </a:cubicBezTo>
                  <a:cubicBezTo>
                    <a:pt x="5" y="0"/>
                    <a:pt x="0" y="9"/>
                    <a:pt x="0" y="16"/>
                  </a:cubicBezTo>
                  <a:cubicBezTo>
                    <a:pt x="0" y="16"/>
                    <a:pt x="0" y="16"/>
                    <a:pt x="0" y="16"/>
                  </a:cubicBezTo>
                  <a:cubicBezTo>
                    <a:pt x="0" y="16"/>
                    <a:pt x="0" y="16"/>
                    <a:pt x="0" y="16"/>
                  </a:cubicBezTo>
                  <a:cubicBezTo>
                    <a:pt x="0" y="16"/>
                    <a:pt x="0" y="16"/>
                    <a:pt x="0" y="16"/>
                  </a:cubicBezTo>
                  <a:cubicBezTo>
                    <a:pt x="0" y="16"/>
                    <a:pt x="0" y="16"/>
                    <a:pt x="0" y="16"/>
                  </a:cubicBezTo>
                  <a:cubicBezTo>
                    <a:pt x="0" y="23"/>
                    <a:pt x="5"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41"/>
            <p:cNvSpPr>
              <a:spLocks/>
            </p:cNvSpPr>
            <p:nvPr/>
          </p:nvSpPr>
          <p:spPr bwMode="auto">
            <a:xfrm>
              <a:off x="1631950" y="433388"/>
              <a:ext cx="182563" cy="120650"/>
            </a:xfrm>
            <a:custGeom>
              <a:avLst/>
              <a:gdLst>
                <a:gd name="T0" fmla="*/ 32 w 48"/>
                <a:gd name="T1" fmla="*/ 0 h 32"/>
                <a:gd name="T2" fmla="*/ 0 w 48"/>
                <a:gd name="T3" fmla="*/ 16 h 32"/>
                <a:gd name="T4" fmla="*/ 0 w 48"/>
                <a:gd name="T5" fmla="*/ 16 h 32"/>
                <a:gd name="T6" fmla="*/ 0 w 48"/>
                <a:gd name="T7" fmla="*/ 16 h 32"/>
                <a:gd name="T8" fmla="*/ 0 w 48"/>
                <a:gd name="T9" fmla="*/ 16 h 32"/>
                <a:gd name="T10" fmla="*/ 0 w 48"/>
                <a:gd name="T11" fmla="*/ 16 h 32"/>
                <a:gd name="T12" fmla="*/ 32 w 48"/>
                <a:gd name="T13" fmla="*/ 32 h 32"/>
                <a:gd name="T14" fmla="*/ 48 w 48"/>
                <a:gd name="T15" fmla="*/ 16 h 32"/>
                <a:gd name="T16" fmla="*/ 48 w 48"/>
                <a:gd name="T17" fmla="*/ 16 h 32"/>
                <a:gd name="T18" fmla="*/ 48 w 48"/>
                <a:gd name="T19" fmla="*/ 16 h 32"/>
                <a:gd name="T20" fmla="*/ 48 w 48"/>
                <a:gd name="T21" fmla="*/ 16 h 32"/>
                <a:gd name="T22" fmla="*/ 48 w 48"/>
                <a:gd name="T23" fmla="*/ 16 h 32"/>
                <a:gd name="T24" fmla="*/ 32 w 48"/>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32" y="0"/>
                  </a:move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42"/>
            <p:cNvSpPr>
              <a:spLocks/>
            </p:cNvSpPr>
            <p:nvPr/>
          </p:nvSpPr>
          <p:spPr bwMode="auto">
            <a:xfrm>
              <a:off x="2432050" y="93663"/>
              <a:ext cx="161925" cy="161925"/>
            </a:xfrm>
            <a:custGeom>
              <a:avLst/>
              <a:gdLst>
                <a:gd name="T0" fmla="*/ 31 w 43"/>
                <a:gd name="T1" fmla="*/ 35 h 43"/>
                <a:gd name="T2" fmla="*/ 42 w 43"/>
                <a:gd name="T3" fmla="*/ 1 h 43"/>
                <a:gd name="T4" fmla="*/ 42 w 43"/>
                <a:gd name="T5" fmla="*/ 1 h 43"/>
                <a:gd name="T6" fmla="*/ 42 w 43"/>
                <a:gd name="T7" fmla="*/ 1 h 43"/>
                <a:gd name="T8" fmla="*/ 42 w 43"/>
                <a:gd name="T9" fmla="*/ 1 h 43"/>
                <a:gd name="T10" fmla="*/ 42 w 43"/>
                <a:gd name="T11" fmla="*/ 1 h 43"/>
                <a:gd name="T12" fmla="*/ 8 w 43"/>
                <a:gd name="T13" fmla="*/ 12 h 43"/>
                <a:gd name="T14" fmla="*/ 8 w 43"/>
                <a:gd name="T15" fmla="*/ 35 h 43"/>
                <a:gd name="T16" fmla="*/ 8 w 43"/>
                <a:gd name="T17" fmla="*/ 35 h 43"/>
                <a:gd name="T18" fmla="*/ 8 w 43"/>
                <a:gd name="T19" fmla="*/ 35 h 43"/>
                <a:gd name="T20" fmla="*/ 8 w 43"/>
                <a:gd name="T21" fmla="*/ 35 h 43"/>
                <a:gd name="T22" fmla="*/ 8 w 43"/>
                <a:gd name="T23" fmla="*/ 35 h 43"/>
                <a:gd name="T24" fmla="*/ 31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1" y="35"/>
                  </a:move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0" y="0"/>
                    <a:pt x="8" y="12"/>
                  </a:cubicBezTo>
                  <a:cubicBezTo>
                    <a:pt x="0" y="21"/>
                    <a:pt x="3" y="30"/>
                    <a:pt x="8" y="35"/>
                  </a:cubicBezTo>
                  <a:cubicBezTo>
                    <a:pt x="8" y="35"/>
                    <a:pt x="8" y="35"/>
                    <a:pt x="8" y="35"/>
                  </a:cubicBezTo>
                  <a:cubicBezTo>
                    <a:pt x="8" y="35"/>
                    <a:pt x="8" y="35"/>
                    <a:pt x="8" y="35"/>
                  </a:cubicBezTo>
                  <a:cubicBezTo>
                    <a:pt x="8" y="35"/>
                    <a:pt x="8" y="35"/>
                    <a:pt x="8" y="35"/>
                  </a:cubicBezTo>
                  <a:cubicBezTo>
                    <a:pt x="8" y="35"/>
                    <a:pt x="8" y="35"/>
                    <a:pt x="8" y="35"/>
                  </a:cubicBezTo>
                  <a:cubicBezTo>
                    <a:pt x="13" y="40"/>
                    <a:pt x="22" y="43"/>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43"/>
            <p:cNvSpPr>
              <a:spLocks/>
            </p:cNvSpPr>
            <p:nvPr/>
          </p:nvSpPr>
          <p:spPr bwMode="auto">
            <a:xfrm>
              <a:off x="1795463" y="728663"/>
              <a:ext cx="161925" cy="161925"/>
            </a:xfrm>
            <a:custGeom>
              <a:avLst/>
              <a:gdLst>
                <a:gd name="T0" fmla="*/ 12 w 43"/>
                <a:gd name="T1" fmla="*/ 8 h 43"/>
                <a:gd name="T2" fmla="*/ 1 w 43"/>
                <a:gd name="T3" fmla="*/ 42 h 43"/>
                <a:gd name="T4" fmla="*/ 1 w 43"/>
                <a:gd name="T5" fmla="*/ 42 h 43"/>
                <a:gd name="T6" fmla="*/ 1 w 43"/>
                <a:gd name="T7" fmla="*/ 42 h 43"/>
                <a:gd name="T8" fmla="*/ 1 w 43"/>
                <a:gd name="T9" fmla="*/ 42 h 43"/>
                <a:gd name="T10" fmla="*/ 1 w 43"/>
                <a:gd name="T11" fmla="*/ 42 h 43"/>
                <a:gd name="T12" fmla="*/ 35 w 43"/>
                <a:gd name="T13" fmla="*/ 31 h 43"/>
                <a:gd name="T14" fmla="*/ 35 w 43"/>
                <a:gd name="T15" fmla="*/ 8 h 43"/>
                <a:gd name="T16" fmla="*/ 35 w 43"/>
                <a:gd name="T17" fmla="*/ 8 h 43"/>
                <a:gd name="T18" fmla="*/ 35 w 43"/>
                <a:gd name="T19" fmla="*/ 8 h 43"/>
                <a:gd name="T20" fmla="*/ 35 w 43"/>
                <a:gd name="T21" fmla="*/ 8 h 43"/>
                <a:gd name="T22" fmla="*/ 35 w 43"/>
                <a:gd name="T23" fmla="*/ 8 h 43"/>
                <a:gd name="T24" fmla="*/ 12 w 43"/>
                <a:gd name="T2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12" y="8"/>
                  </a:moveTo>
                  <a:cubicBezTo>
                    <a:pt x="0" y="20"/>
                    <a:pt x="0" y="41"/>
                    <a:pt x="1" y="42"/>
                  </a:cubicBezTo>
                  <a:cubicBezTo>
                    <a:pt x="1" y="42"/>
                    <a:pt x="1" y="42"/>
                    <a:pt x="1" y="42"/>
                  </a:cubicBezTo>
                  <a:cubicBezTo>
                    <a:pt x="1" y="42"/>
                    <a:pt x="1" y="42"/>
                    <a:pt x="1" y="42"/>
                  </a:cubicBezTo>
                  <a:cubicBezTo>
                    <a:pt x="1" y="42"/>
                    <a:pt x="1" y="42"/>
                    <a:pt x="1" y="42"/>
                  </a:cubicBezTo>
                  <a:cubicBezTo>
                    <a:pt x="1" y="42"/>
                    <a:pt x="1" y="42"/>
                    <a:pt x="1" y="42"/>
                  </a:cubicBezTo>
                  <a:cubicBezTo>
                    <a:pt x="2" y="43"/>
                    <a:pt x="23" y="43"/>
                    <a:pt x="35" y="31"/>
                  </a:cubicBezTo>
                  <a:cubicBezTo>
                    <a:pt x="43" y="23"/>
                    <a:pt x="40" y="13"/>
                    <a:pt x="35" y="8"/>
                  </a:cubicBezTo>
                  <a:cubicBezTo>
                    <a:pt x="35" y="8"/>
                    <a:pt x="35" y="8"/>
                    <a:pt x="35" y="8"/>
                  </a:cubicBezTo>
                  <a:cubicBezTo>
                    <a:pt x="35" y="8"/>
                    <a:pt x="35" y="8"/>
                    <a:pt x="35" y="8"/>
                  </a:cubicBezTo>
                  <a:cubicBezTo>
                    <a:pt x="35" y="8"/>
                    <a:pt x="35" y="8"/>
                    <a:pt x="35" y="8"/>
                  </a:cubicBezTo>
                  <a:cubicBezTo>
                    <a:pt x="35" y="8"/>
                    <a:pt x="35" y="8"/>
                    <a:pt x="35" y="8"/>
                  </a:cubicBezTo>
                  <a:cubicBezTo>
                    <a:pt x="30" y="4"/>
                    <a:pt x="20" y="0"/>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44"/>
            <p:cNvSpPr>
              <a:spLocks/>
            </p:cNvSpPr>
            <p:nvPr/>
          </p:nvSpPr>
          <p:spPr bwMode="auto">
            <a:xfrm>
              <a:off x="2432050" y="728663"/>
              <a:ext cx="161925" cy="161925"/>
            </a:xfrm>
            <a:custGeom>
              <a:avLst/>
              <a:gdLst>
                <a:gd name="T0" fmla="*/ 8 w 43"/>
                <a:gd name="T1" fmla="*/ 31 h 43"/>
                <a:gd name="T2" fmla="*/ 42 w 43"/>
                <a:gd name="T3" fmla="*/ 42 h 43"/>
                <a:gd name="T4" fmla="*/ 42 w 43"/>
                <a:gd name="T5" fmla="*/ 42 h 43"/>
                <a:gd name="T6" fmla="*/ 42 w 43"/>
                <a:gd name="T7" fmla="*/ 42 h 43"/>
                <a:gd name="T8" fmla="*/ 42 w 43"/>
                <a:gd name="T9" fmla="*/ 42 h 43"/>
                <a:gd name="T10" fmla="*/ 42 w 43"/>
                <a:gd name="T11" fmla="*/ 42 h 43"/>
                <a:gd name="T12" fmla="*/ 31 w 43"/>
                <a:gd name="T13" fmla="*/ 8 h 43"/>
                <a:gd name="T14" fmla="*/ 8 w 43"/>
                <a:gd name="T15" fmla="*/ 8 h 43"/>
                <a:gd name="T16" fmla="*/ 8 w 43"/>
                <a:gd name="T17" fmla="*/ 8 h 43"/>
                <a:gd name="T18" fmla="*/ 8 w 43"/>
                <a:gd name="T19" fmla="*/ 8 h 43"/>
                <a:gd name="T20" fmla="*/ 8 w 43"/>
                <a:gd name="T21" fmla="*/ 8 h 43"/>
                <a:gd name="T22" fmla="*/ 8 w 43"/>
                <a:gd name="T23" fmla="*/ 8 h 43"/>
                <a:gd name="T24" fmla="*/ 8 w 43"/>
                <a:gd name="T2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1"/>
                  </a:moveTo>
                  <a:cubicBezTo>
                    <a:pt x="20" y="43"/>
                    <a:pt x="41" y="43"/>
                    <a:pt x="42" y="42"/>
                  </a:cubicBezTo>
                  <a:cubicBezTo>
                    <a:pt x="42" y="42"/>
                    <a:pt x="42" y="42"/>
                    <a:pt x="42" y="42"/>
                  </a:cubicBezTo>
                  <a:cubicBezTo>
                    <a:pt x="42" y="42"/>
                    <a:pt x="42" y="42"/>
                    <a:pt x="42" y="42"/>
                  </a:cubicBezTo>
                  <a:cubicBezTo>
                    <a:pt x="42" y="42"/>
                    <a:pt x="42" y="42"/>
                    <a:pt x="42" y="42"/>
                  </a:cubicBezTo>
                  <a:cubicBezTo>
                    <a:pt x="42" y="42"/>
                    <a:pt x="42" y="42"/>
                    <a:pt x="42" y="42"/>
                  </a:cubicBezTo>
                  <a:cubicBezTo>
                    <a:pt x="43" y="41"/>
                    <a:pt x="43" y="20"/>
                    <a:pt x="31" y="8"/>
                  </a:cubicBezTo>
                  <a:cubicBezTo>
                    <a:pt x="22" y="0"/>
                    <a:pt x="13" y="4"/>
                    <a:pt x="8" y="8"/>
                  </a:cubicBezTo>
                  <a:cubicBezTo>
                    <a:pt x="8" y="8"/>
                    <a:pt x="8" y="8"/>
                    <a:pt x="8" y="8"/>
                  </a:cubicBezTo>
                  <a:cubicBezTo>
                    <a:pt x="8" y="8"/>
                    <a:pt x="8" y="8"/>
                    <a:pt x="8" y="8"/>
                  </a:cubicBezTo>
                  <a:cubicBezTo>
                    <a:pt x="8" y="8"/>
                    <a:pt x="8" y="8"/>
                    <a:pt x="8" y="8"/>
                  </a:cubicBezTo>
                  <a:cubicBezTo>
                    <a:pt x="8" y="8"/>
                    <a:pt x="8" y="8"/>
                    <a:pt x="8" y="8"/>
                  </a:cubicBezTo>
                  <a:cubicBezTo>
                    <a:pt x="3" y="13"/>
                    <a:pt x="0"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45"/>
            <p:cNvSpPr>
              <a:spLocks/>
            </p:cNvSpPr>
            <p:nvPr/>
          </p:nvSpPr>
          <p:spPr bwMode="auto">
            <a:xfrm>
              <a:off x="1795463" y="93663"/>
              <a:ext cx="161925" cy="161925"/>
            </a:xfrm>
            <a:custGeom>
              <a:avLst/>
              <a:gdLst>
                <a:gd name="T0" fmla="*/ 35 w 43"/>
                <a:gd name="T1" fmla="*/ 12 h 43"/>
                <a:gd name="T2" fmla="*/ 1 w 43"/>
                <a:gd name="T3" fmla="*/ 1 h 43"/>
                <a:gd name="T4" fmla="*/ 1 w 43"/>
                <a:gd name="T5" fmla="*/ 1 h 43"/>
                <a:gd name="T6" fmla="*/ 1 w 43"/>
                <a:gd name="T7" fmla="*/ 1 h 43"/>
                <a:gd name="T8" fmla="*/ 1 w 43"/>
                <a:gd name="T9" fmla="*/ 1 h 43"/>
                <a:gd name="T10" fmla="*/ 1 w 43"/>
                <a:gd name="T11" fmla="*/ 1 h 43"/>
                <a:gd name="T12" fmla="*/ 12 w 43"/>
                <a:gd name="T13" fmla="*/ 35 h 43"/>
                <a:gd name="T14" fmla="*/ 35 w 43"/>
                <a:gd name="T15" fmla="*/ 35 h 43"/>
                <a:gd name="T16" fmla="*/ 35 w 43"/>
                <a:gd name="T17" fmla="*/ 35 h 43"/>
                <a:gd name="T18" fmla="*/ 35 w 43"/>
                <a:gd name="T19" fmla="*/ 35 h 43"/>
                <a:gd name="T20" fmla="*/ 35 w 43"/>
                <a:gd name="T21" fmla="*/ 35 h 43"/>
                <a:gd name="T22" fmla="*/ 35 w 43"/>
                <a:gd name="T23" fmla="*/ 35 h 43"/>
                <a:gd name="T24" fmla="*/ 35 w 43"/>
                <a:gd name="T2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12"/>
                  </a:moveTo>
                  <a:cubicBezTo>
                    <a:pt x="23" y="0"/>
                    <a:pt x="2"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0" y="43"/>
                    <a:pt x="30" y="40"/>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Tree>
    <p:extLst>
      <p:ext uri="{BB962C8B-B14F-4D97-AF65-F5344CB8AC3E}">
        <p14:creationId xmlns:p14="http://schemas.microsoft.com/office/powerpoint/2010/main" val="29920811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120"/>
                                        </p:tgtEl>
                                      </p:cBhvr>
                                    </p:animEffect>
                                    <p:animScale>
                                      <p:cBhvr>
                                        <p:cTn id="7" dur="500" autoRev="1" fill="hold"/>
                                        <p:tgtEl>
                                          <p:spTgt spid="120"/>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61"/>
                                        </p:tgtEl>
                                      </p:cBhvr>
                                    </p:animEffect>
                                    <p:animScale>
                                      <p:cBhvr>
                                        <p:cTn id="10" dur="500" autoRev="1" fill="hold"/>
                                        <p:tgtEl>
                                          <p:spTgt spid="161"/>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132"/>
                                        </p:tgtEl>
                                      </p:cBhvr>
                                    </p:animEffect>
                                    <p:animScale>
                                      <p:cBhvr>
                                        <p:cTn id="13" dur="500" autoRev="1" fill="hold"/>
                                        <p:tgtEl>
                                          <p:spTgt spid="132"/>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126"/>
                                        </p:tgtEl>
                                      </p:cBhvr>
                                    </p:animEffect>
                                    <p:animScale>
                                      <p:cBhvr>
                                        <p:cTn id="16" dur="500" autoRev="1" fill="hold"/>
                                        <p:tgtEl>
                                          <p:spTgt spid="126"/>
                                        </p:tgtEl>
                                      </p:cBhvr>
                                      <p:by x="105000" y="105000"/>
                                    </p:animScale>
                                  </p:childTnLst>
                                </p:cTn>
                              </p:par>
                              <p:par>
                                <p:cTn id="17" presetID="26" presetClass="emph" presetSubtype="0" fill="hold" grpId="0" nodeType="withEffect">
                                  <p:stCondLst>
                                    <p:cond delay="0"/>
                                  </p:stCondLst>
                                  <p:childTnLst>
                                    <p:animEffect transition="out" filter="fade">
                                      <p:cBhvr>
                                        <p:cTn id="18" dur="1000" tmFilter="0, 0; .2, .5; .8, .5; 1, 0"/>
                                        <p:tgtEl>
                                          <p:spTgt spid="118"/>
                                        </p:tgtEl>
                                      </p:cBhvr>
                                    </p:animEffect>
                                    <p:animScale>
                                      <p:cBhvr>
                                        <p:cTn id="19" dur="500" autoRev="1" fill="hold"/>
                                        <p:tgtEl>
                                          <p:spTgt spid="118"/>
                                        </p:tgtEl>
                                      </p:cBhvr>
                                      <p:by x="105000" y="105000"/>
                                    </p:animScale>
                                  </p:childTnLst>
                                </p:cTn>
                              </p:par>
                              <p:par>
                                <p:cTn id="20" presetID="26" presetClass="emph" presetSubtype="0" fill="hold" grpId="0" nodeType="withEffect">
                                  <p:stCondLst>
                                    <p:cond delay="0"/>
                                  </p:stCondLst>
                                  <p:childTnLst>
                                    <p:animEffect transition="out" filter="fade">
                                      <p:cBhvr>
                                        <p:cTn id="21" dur="1000" tmFilter="0, 0; .2, .5; .8, .5; 1, 0"/>
                                        <p:tgtEl>
                                          <p:spTgt spid="127"/>
                                        </p:tgtEl>
                                      </p:cBhvr>
                                    </p:animEffect>
                                    <p:animScale>
                                      <p:cBhvr>
                                        <p:cTn id="22" dur="500" autoRev="1" fill="hold"/>
                                        <p:tgtEl>
                                          <p:spTgt spid="1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0" grpId="0" animBg="1"/>
      <p:bldP spid="126" grpId="0" animBg="1"/>
      <p:bldP spid="127" grpId="0" animBg="1"/>
      <p:bldP spid="132" grpId="0" animBg="1"/>
      <p:bldP spid="1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4"/>
          <p:cNvSpPr>
            <a:spLocks noChangeArrowheads="1"/>
          </p:cNvSpPr>
          <p:nvPr/>
        </p:nvSpPr>
        <p:spPr bwMode="auto">
          <a:xfrm>
            <a:off x="1709770" y="1920553"/>
            <a:ext cx="1725238" cy="1982949"/>
          </a:xfrm>
          <a:prstGeom prst="ellipse">
            <a:avLst/>
          </a:prstGeom>
          <a:gradFill rotWithShape="0">
            <a:gsLst>
              <a:gs pos="0">
                <a:srgbClr val="FFFFFF"/>
              </a:gs>
              <a:gs pos="100000">
                <a:srgbClr val="DBDBDB"/>
              </a:gs>
            </a:gsLst>
            <a:lin ang="5400000" scaled="1"/>
          </a:gradFill>
          <a:ln w="12700">
            <a:solidFill>
              <a:srgbClr val="C9C9C9"/>
            </a:solidFill>
            <a:round/>
            <a:headEnd/>
            <a:tailEnd/>
          </a:ln>
          <a:effectLst>
            <a:outerShdw dist="28398" dir="3806097" algn="ctr" rotWithShape="0">
              <a:srgbClr val="525252">
                <a:alpha val="50000"/>
              </a:srgbClr>
            </a:outerShdw>
          </a:effec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fr-FR" altLang="fr-FR" b="1" dirty="0">
                <a:latin typeface="Calibri" panose="020F0502020204030204" pitchFamily="34" charset="0"/>
                <a:ea typeface="Calibri" panose="020F0502020204030204" pitchFamily="34" charset="0"/>
                <a:cs typeface="Arial" panose="020B0604020202020204" pitchFamily="34" charset="0"/>
              </a:rPr>
              <a:t>Machine de </a:t>
            </a:r>
            <a:r>
              <a:rPr lang="fr-FR" altLang="fr-FR" b="1" dirty="0" smtClean="0">
                <a:latin typeface="Calibri" panose="020F0502020204030204" pitchFamily="34" charset="0"/>
                <a:ea typeface="Calibri" panose="020F0502020204030204" pitchFamily="34" charset="0"/>
                <a:cs typeface="Arial" panose="020B0604020202020204" pitchFamily="34" charset="0"/>
              </a:rPr>
              <a:t>découpe</a:t>
            </a:r>
          </a:p>
          <a:p>
            <a:pPr algn="ctr" eaLnBrk="0" fontAlgn="base" hangingPunct="0">
              <a:spcBef>
                <a:spcPct val="0"/>
              </a:spcBef>
              <a:spcAft>
                <a:spcPct val="0"/>
              </a:spcAft>
            </a:pPr>
            <a:r>
              <a:rPr lang="fr-FR" altLang="fr-FR" b="1" dirty="0">
                <a:latin typeface="Calibri" panose="020F0502020204030204" pitchFamily="34" charset="0"/>
                <a:ea typeface="Calibri" panose="020F0502020204030204" pitchFamily="34" charset="0"/>
                <a:cs typeface="Arial" panose="020B0604020202020204" pitchFamily="34" charset="0"/>
              </a:rPr>
              <a:t>t</a:t>
            </a:r>
            <a:r>
              <a:rPr lang="fr-FR" altLang="fr-FR" b="1" dirty="0" smtClean="0">
                <a:latin typeface="Calibri" panose="020F0502020204030204" pitchFamily="34" charset="0"/>
                <a:ea typeface="Calibri" panose="020F0502020204030204" pitchFamily="34" charset="0"/>
                <a:cs typeface="Arial" panose="020B0604020202020204" pitchFamily="34" charset="0"/>
              </a:rPr>
              <a:t>issu</a:t>
            </a:r>
            <a:endParaRPr lang="fr-FR" altLang="fr-FR" b="1" dirty="0">
              <a:latin typeface="Calibri" panose="020F0502020204030204" pitchFamily="34" charset="0"/>
              <a:ea typeface="Calibri" panose="020F0502020204030204" pitchFamily="34" charset="0"/>
              <a:cs typeface="Arial" panose="020B0604020202020204" pitchFamily="34" charset="0"/>
            </a:endParaRPr>
          </a:p>
          <a:p>
            <a:pPr algn="ctr" eaLnBrk="0" fontAlgn="base" hangingPunct="0">
              <a:spcBef>
                <a:spcPct val="0"/>
              </a:spcBef>
              <a:spcAft>
                <a:spcPct val="0"/>
              </a:spcAft>
            </a:pPr>
            <a:r>
              <a:rPr lang="fr-FR" altLang="fr-FR" b="1" dirty="0" smtClean="0">
                <a:latin typeface="Calibri" panose="020F0502020204030204" pitchFamily="34" charset="0"/>
                <a:ea typeface="Calibri" panose="020F0502020204030204" pitchFamily="34" charset="0"/>
                <a:cs typeface="Arial" panose="020B0604020202020204" pitchFamily="34" charset="0"/>
              </a:rPr>
              <a:t> </a:t>
            </a:r>
            <a:r>
              <a:rPr lang="fr-FR" altLang="fr-FR" b="1" dirty="0">
                <a:latin typeface="Calibri" panose="020F0502020204030204" pitchFamily="34" charset="0"/>
                <a:ea typeface="Calibri" panose="020F0502020204030204" pitchFamily="34" charset="0"/>
                <a:cs typeface="Arial" panose="020B0604020202020204" pitchFamily="34" charset="0"/>
              </a:rPr>
              <a:t>Media</a:t>
            </a:r>
            <a:endParaRPr lang="fr-FR" altLang="fr-FR" sz="2800" dirty="0">
              <a:latin typeface="Arial" panose="020B0604020202020204" pitchFamily="34" charset="0"/>
            </a:endParaRPr>
          </a:p>
          <a:p>
            <a:pPr marL="0" marR="0" lvl="0" indent="0" algn="ctr" defTabSz="914400" rtl="0" eaLnBrk="0" fontAlgn="base" latinLnBrk="0" hangingPunct="0">
              <a:spcBef>
                <a:spcPct val="0"/>
              </a:spcBef>
              <a:spcAft>
                <a:spcPct val="0"/>
              </a:spcAft>
              <a:buClrTx/>
              <a:buSzTx/>
              <a:buFontTx/>
              <a:buNone/>
              <a:tabLst/>
            </a:pPr>
            <a:endParaRPr lang="fr-FR" altLang="fr-FR" b="1" dirty="0">
              <a:latin typeface="Calibri" panose="020F0502020204030204" pitchFamily="34" charset="0"/>
              <a:ea typeface="Calibri" panose="020F0502020204030204" pitchFamily="34" charset="0"/>
              <a:cs typeface="Arial" panose="020B0604020202020204" pitchFamily="34" charset="0"/>
            </a:endParaRPr>
          </a:p>
        </p:txBody>
      </p:sp>
      <p:sp>
        <p:nvSpPr>
          <p:cNvPr id="5" name="Oval 147"/>
          <p:cNvSpPr>
            <a:spLocks noChangeArrowheads="1"/>
          </p:cNvSpPr>
          <p:nvPr/>
        </p:nvSpPr>
        <p:spPr bwMode="auto">
          <a:xfrm>
            <a:off x="37948" y="2365751"/>
            <a:ext cx="1401198" cy="624470"/>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Facilité</a:t>
            </a:r>
            <a:endParaRPr kumimoji="0" lang="fr-FR" altLang="fr-FR" sz="3200" b="0" i="0" u="none" strike="noStrike" cap="none" normalizeH="0" baseline="0" dirty="0" smtClean="0">
              <a:ln>
                <a:noFill/>
              </a:ln>
              <a:solidFill>
                <a:schemeClr val="tx1"/>
              </a:solidFill>
              <a:effectLst/>
              <a:latin typeface="Arial" panose="020B0604020202020204" pitchFamily="34" charset="0"/>
            </a:endParaRPr>
          </a:p>
        </p:txBody>
      </p:sp>
      <p:sp>
        <p:nvSpPr>
          <p:cNvPr id="6" name="Oval 148"/>
          <p:cNvSpPr>
            <a:spLocks noChangeArrowheads="1"/>
          </p:cNvSpPr>
          <p:nvPr/>
        </p:nvSpPr>
        <p:spPr bwMode="auto">
          <a:xfrm>
            <a:off x="40884" y="3703008"/>
            <a:ext cx="1563495" cy="667777"/>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b="1" dirty="0" smtClean="0">
                <a:cs typeface="Arial" panose="020B0604020202020204" pitchFamily="34" charset="0"/>
              </a:rPr>
              <a:t>Cout</a:t>
            </a:r>
            <a:endParaRPr kumimoji="0" lang="fr-FR" altLang="fr-FR" sz="3200" b="0" i="0" u="none" strike="noStrike" cap="none" normalizeH="0" baseline="0" dirty="0" smtClean="0">
              <a:ln>
                <a:noFill/>
              </a:ln>
              <a:solidFill>
                <a:schemeClr val="tx1"/>
              </a:solidFill>
              <a:effectLst/>
            </a:endParaRPr>
          </a:p>
        </p:txBody>
      </p:sp>
      <p:sp>
        <p:nvSpPr>
          <p:cNvPr id="7" name="Oval 149"/>
          <p:cNvSpPr>
            <a:spLocks noChangeArrowheads="1"/>
          </p:cNvSpPr>
          <p:nvPr/>
        </p:nvSpPr>
        <p:spPr bwMode="auto">
          <a:xfrm>
            <a:off x="1268860" y="4577476"/>
            <a:ext cx="1519402" cy="835847"/>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Milieu ambiant</a:t>
            </a:r>
            <a:endParaRPr kumimoji="0" lang="fr-FR" altLang="fr-FR"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8" name="Oval 150"/>
          <p:cNvSpPr>
            <a:spLocks noChangeArrowheads="1"/>
          </p:cNvSpPr>
          <p:nvPr/>
        </p:nvSpPr>
        <p:spPr bwMode="auto">
          <a:xfrm>
            <a:off x="2932498" y="4570712"/>
            <a:ext cx="1564563" cy="685699"/>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Energie</a:t>
            </a:r>
            <a:endParaRPr kumimoji="0" lang="fr-FR" altLang="fr-FR"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9" name="Oval 151"/>
          <p:cNvSpPr>
            <a:spLocks noChangeArrowheads="1"/>
          </p:cNvSpPr>
          <p:nvPr/>
        </p:nvSpPr>
        <p:spPr bwMode="auto">
          <a:xfrm>
            <a:off x="3773807" y="3667746"/>
            <a:ext cx="1566863" cy="674481"/>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Sécurité</a:t>
            </a:r>
            <a:endParaRPr kumimoji="0" lang="fr-FR" altLang="fr-FR"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0" name="Oval 154"/>
          <p:cNvSpPr>
            <a:spLocks noChangeArrowheads="1"/>
          </p:cNvSpPr>
          <p:nvPr/>
        </p:nvSpPr>
        <p:spPr bwMode="auto">
          <a:xfrm>
            <a:off x="3709094" y="2411404"/>
            <a:ext cx="1524001" cy="661194"/>
          </a:xfrm>
          <a:prstGeom prst="ellipse">
            <a:avLst/>
          </a:prstGeom>
          <a:gradFill rotWithShape="0">
            <a:gsLst>
              <a:gs pos="0">
                <a:srgbClr val="FFFFFF"/>
              </a:gs>
              <a:gs pos="100000">
                <a:srgbClr val="F7CAAC"/>
              </a:gs>
            </a:gsLst>
            <a:lin ang="5400000" scaled="1"/>
          </a:gradFill>
          <a:ln w="12700">
            <a:solidFill>
              <a:srgbClr val="F4B083"/>
            </a:solidFill>
            <a:round/>
            <a:headEnd/>
            <a:tailEnd/>
          </a:ln>
          <a:effectLst>
            <a:outerShdw dist="28398" dir="3806097" algn="ctr" rotWithShape="0">
              <a:srgbClr val="823B0B">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Stabilité</a:t>
            </a:r>
            <a:endParaRPr kumimoji="0" lang="fr-FR" altLang="fr-FR"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72"/>
          <p:cNvSpPr>
            <a:spLocks noChangeArrowheads="1"/>
          </p:cNvSpPr>
          <p:nvPr/>
        </p:nvSpPr>
        <p:spPr bwMode="auto">
          <a:xfrm>
            <a:off x="2685463" y="1531348"/>
            <a:ext cx="542925" cy="32872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FP1</a:t>
            </a:r>
            <a:endParaRPr kumimoji="0" lang="fr-FR" altLang="fr-FR" sz="2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74"/>
          <p:cNvSpPr>
            <a:spLocks noChangeArrowheads="1"/>
          </p:cNvSpPr>
          <p:nvPr/>
        </p:nvSpPr>
        <p:spPr bwMode="auto">
          <a:xfrm>
            <a:off x="3385859" y="2242720"/>
            <a:ext cx="485775" cy="2460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FC1</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75"/>
          <p:cNvSpPr>
            <a:spLocks noChangeArrowheads="1"/>
          </p:cNvSpPr>
          <p:nvPr/>
        </p:nvSpPr>
        <p:spPr bwMode="auto">
          <a:xfrm>
            <a:off x="3675237" y="3285490"/>
            <a:ext cx="485775" cy="24606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FC2</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76"/>
          <p:cNvSpPr>
            <a:spLocks noChangeArrowheads="1"/>
          </p:cNvSpPr>
          <p:nvPr/>
        </p:nvSpPr>
        <p:spPr bwMode="auto">
          <a:xfrm>
            <a:off x="3228388" y="3706536"/>
            <a:ext cx="485775" cy="2460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FC3</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77"/>
          <p:cNvSpPr>
            <a:spLocks noChangeArrowheads="1"/>
          </p:cNvSpPr>
          <p:nvPr/>
        </p:nvSpPr>
        <p:spPr bwMode="auto">
          <a:xfrm>
            <a:off x="2409402" y="4188179"/>
            <a:ext cx="485775" cy="24606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FC4</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78"/>
          <p:cNvSpPr>
            <a:spLocks noChangeArrowheads="1"/>
          </p:cNvSpPr>
          <p:nvPr/>
        </p:nvSpPr>
        <p:spPr bwMode="auto">
          <a:xfrm>
            <a:off x="1629618" y="3862185"/>
            <a:ext cx="485775" cy="27592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FC5</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79"/>
          <p:cNvSpPr>
            <a:spLocks noChangeArrowheads="1"/>
          </p:cNvSpPr>
          <p:nvPr/>
        </p:nvSpPr>
        <p:spPr bwMode="auto">
          <a:xfrm>
            <a:off x="1169398" y="3029906"/>
            <a:ext cx="485775" cy="2460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FC6</a:t>
            </a:r>
            <a:endParaRPr kumimoji="0" lang="fr-FR" altLang="fr-FR" sz="2400" b="0" i="0" u="none" strike="noStrike" cap="none" normalizeH="0" baseline="0" dirty="0" smtClean="0">
              <a:ln>
                <a:noFill/>
              </a:ln>
              <a:solidFill>
                <a:schemeClr val="tx1"/>
              </a:solidFill>
              <a:effectLst/>
              <a:latin typeface="Arial" panose="020B0604020202020204" pitchFamily="34" charset="0"/>
            </a:endParaRPr>
          </a:p>
        </p:txBody>
      </p:sp>
      <p:sp>
        <p:nvSpPr>
          <p:cNvPr id="28" name="Oval 146"/>
          <p:cNvSpPr>
            <a:spLocks noChangeArrowheads="1"/>
          </p:cNvSpPr>
          <p:nvPr/>
        </p:nvSpPr>
        <p:spPr bwMode="auto">
          <a:xfrm>
            <a:off x="302916" y="620186"/>
            <a:ext cx="1582134" cy="981335"/>
          </a:xfrm>
          <a:prstGeom prst="ellipse">
            <a:avLst/>
          </a:prstGeom>
          <a:gradFill rotWithShape="0">
            <a:gsLst>
              <a:gs pos="0">
                <a:srgbClr val="FFFFFF"/>
              </a:gs>
              <a:gs pos="100000">
                <a:srgbClr val="FFE599"/>
              </a:gs>
            </a:gsLst>
            <a:lin ang="5400000" scaled="1"/>
          </a:gradFill>
          <a:ln w="12700">
            <a:solidFill>
              <a:srgbClr val="FFD966"/>
            </a:solidFill>
            <a:round/>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1600" b="1" i="0" u="none" strike="noStrike" cap="none" normalizeH="0" baseline="0" dirty="0" smtClean="0">
                <a:ln>
                  <a:noFill/>
                </a:ln>
                <a:solidFill>
                  <a:schemeClr val="tx1"/>
                </a:solidFill>
                <a:effectLst/>
                <a:latin typeface="Calibri" panose="020F0502020204030204" pitchFamily="34" charset="0"/>
              </a:rPr>
              <a:t>Média découpé</a:t>
            </a:r>
            <a:endParaRPr kumimoji="0" lang="fr-FR" altLang="fr-FR" sz="2800" b="0" i="0" u="none" strike="noStrike" cap="none" normalizeH="0" baseline="0" dirty="0" smtClean="0">
              <a:ln>
                <a:noFill/>
              </a:ln>
              <a:solidFill>
                <a:schemeClr val="tx1"/>
              </a:solidFill>
              <a:effectLst/>
              <a:latin typeface="Arial" panose="020B0604020202020204" pitchFamily="34" charset="0"/>
            </a:endParaRPr>
          </a:p>
        </p:txBody>
      </p:sp>
      <p:sp>
        <p:nvSpPr>
          <p:cNvPr id="30" name="Oval 152"/>
          <p:cNvSpPr>
            <a:spLocks noChangeArrowheads="1"/>
          </p:cNvSpPr>
          <p:nvPr/>
        </p:nvSpPr>
        <p:spPr bwMode="auto">
          <a:xfrm>
            <a:off x="2914927" y="692703"/>
            <a:ext cx="1582134" cy="921993"/>
          </a:xfrm>
          <a:prstGeom prst="ellipse">
            <a:avLst/>
          </a:prstGeom>
          <a:gradFill rotWithShape="0">
            <a:gsLst>
              <a:gs pos="0">
                <a:srgbClr val="FFFFFF"/>
              </a:gs>
              <a:gs pos="100000">
                <a:srgbClr val="FFE599"/>
              </a:gs>
            </a:gsLst>
            <a:lin ang="5400000" scaled="1"/>
          </a:gradFill>
          <a:ln w="12700">
            <a:solidFill>
              <a:srgbClr val="FFD966"/>
            </a:solidFill>
            <a:round/>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1600" b="1" i="0" u="none" strike="noStrike" cap="none" normalizeH="0" baseline="0" dirty="0" smtClean="0">
                <a:ln>
                  <a:noFill/>
                </a:ln>
                <a:solidFill>
                  <a:schemeClr val="tx1"/>
                </a:solidFill>
                <a:effectLst/>
                <a:latin typeface="Calibri" panose="020F0502020204030204" pitchFamily="34" charset="0"/>
              </a:rPr>
              <a:t>Bobine Média</a:t>
            </a:r>
            <a:endParaRPr kumimoji="0" lang="fr-FR" altLang="fr-FR" sz="2800" b="0" i="0" u="none" strike="noStrike" cap="none" normalizeH="0" baseline="0" dirty="0" smtClean="0">
              <a:ln>
                <a:noFill/>
              </a:ln>
              <a:solidFill>
                <a:schemeClr val="tx1"/>
              </a:solidFill>
              <a:effectLst/>
              <a:latin typeface="Arial" panose="020B0604020202020204" pitchFamily="34" charset="0"/>
            </a:endParaRPr>
          </a:p>
        </p:txBody>
      </p:sp>
      <p:sp>
        <p:nvSpPr>
          <p:cNvPr id="31" name="Forme libre 30"/>
          <p:cNvSpPr/>
          <p:nvPr/>
        </p:nvSpPr>
        <p:spPr>
          <a:xfrm>
            <a:off x="1714443" y="1450151"/>
            <a:ext cx="1942040" cy="755301"/>
          </a:xfrm>
          <a:custGeom>
            <a:avLst/>
            <a:gdLst>
              <a:gd name="connsiteX0" fmla="*/ 0 w 3594538"/>
              <a:gd name="connsiteY0" fmla="*/ 0 h 741996"/>
              <a:gd name="connsiteX1" fmla="*/ 1450427 w 3594538"/>
              <a:gd name="connsiteY1" fmla="*/ 740979 h 741996"/>
              <a:gd name="connsiteX2" fmla="*/ 3594538 w 3594538"/>
              <a:gd name="connsiteY2" fmla="*/ 173421 h 741996"/>
              <a:gd name="connsiteX3" fmla="*/ 3594538 w 3594538"/>
              <a:gd name="connsiteY3" fmla="*/ 173421 h 741996"/>
              <a:gd name="connsiteX4" fmla="*/ 3594538 w 3594538"/>
              <a:gd name="connsiteY4" fmla="*/ 173421 h 74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538" h="741996">
                <a:moveTo>
                  <a:pt x="0" y="0"/>
                </a:moveTo>
                <a:cubicBezTo>
                  <a:pt x="425668" y="356038"/>
                  <a:pt x="851337" y="712076"/>
                  <a:pt x="1450427" y="740979"/>
                </a:cubicBezTo>
                <a:cubicBezTo>
                  <a:pt x="2049517" y="769882"/>
                  <a:pt x="3594538" y="173421"/>
                  <a:pt x="3594538" y="173421"/>
                </a:cubicBezTo>
                <a:lnTo>
                  <a:pt x="3594538" y="173421"/>
                </a:lnTo>
                <a:lnTo>
                  <a:pt x="3594538" y="173421"/>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3" name="Connecteur droit 2"/>
          <p:cNvCxnSpPr/>
          <p:nvPr/>
        </p:nvCxnSpPr>
        <p:spPr>
          <a:xfrm flipH="1">
            <a:off x="1441643" y="2691415"/>
            <a:ext cx="324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Connecteur droit 18"/>
          <p:cNvCxnSpPr/>
          <p:nvPr/>
        </p:nvCxnSpPr>
        <p:spPr>
          <a:xfrm>
            <a:off x="3346408" y="3328672"/>
            <a:ext cx="612370" cy="49634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Connecteur droit 20"/>
          <p:cNvCxnSpPr/>
          <p:nvPr/>
        </p:nvCxnSpPr>
        <p:spPr>
          <a:xfrm flipH="1">
            <a:off x="1536659" y="3514185"/>
            <a:ext cx="361249" cy="4085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Connecteur droit 22"/>
          <p:cNvCxnSpPr/>
          <p:nvPr/>
        </p:nvCxnSpPr>
        <p:spPr>
          <a:xfrm>
            <a:off x="3075029" y="3707363"/>
            <a:ext cx="414576" cy="854239"/>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Connecteur droit 26"/>
          <p:cNvCxnSpPr/>
          <p:nvPr/>
        </p:nvCxnSpPr>
        <p:spPr>
          <a:xfrm flipH="1">
            <a:off x="2089331" y="3891616"/>
            <a:ext cx="282750" cy="706289"/>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Connecteur droit 31"/>
          <p:cNvCxnSpPr/>
          <p:nvPr/>
        </p:nvCxnSpPr>
        <p:spPr>
          <a:xfrm>
            <a:off x="3435008" y="2725425"/>
            <a:ext cx="288000" cy="0"/>
          </a:xfrm>
          <a:prstGeom prst="line">
            <a:avLst/>
          </a:prstGeom>
          <a:ln w="19050"/>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5448246" y="2985984"/>
            <a:ext cx="3657776" cy="784830"/>
          </a:xfrm>
          <a:prstGeom prst="rect">
            <a:avLst/>
          </a:prstGeom>
          <a:noFill/>
        </p:spPr>
        <p:txBody>
          <a:bodyPr wrap="square" rtlCol="0">
            <a:spAutoFit/>
          </a:bodyPr>
          <a:lstStyle/>
          <a:p>
            <a:pPr>
              <a:lnSpc>
                <a:spcPct val="150000"/>
              </a:lnSpc>
            </a:pPr>
            <a:r>
              <a:rPr lang="fr-FR" sz="1600" b="1" dirty="0" smtClean="0"/>
              <a:t>FC3</a:t>
            </a:r>
            <a:r>
              <a:rPr lang="fr-FR" dirty="0" smtClean="0"/>
              <a:t> </a:t>
            </a:r>
            <a:r>
              <a:rPr lang="fr-FR" dirty="0"/>
              <a:t>: S’adapter à </a:t>
            </a:r>
            <a:r>
              <a:rPr lang="fr-FR" dirty="0" smtClean="0"/>
              <a:t>l’énergie existante</a:t>
            </a:r>
            <a:endParaRPr lang="fr-FR" dirty="0"/>
          </a:p>
          <a:p>
            <a:endParaRPr lang="fr-FR" dirty="0"/>
          </a:p>
        </p:txBody>
      </p:sp>
      <p:sp>
        <p:nvSpPr>
          <p:cNvPr id="37" name="ZoneTexte 36"/>
          <p:cNvSpPr txBox="1"/>
          <p:nvPr/>
        </p:nvSpPr>
        <p:spPr>
          <a:xfrm>
            <a:off x="5448246" y="4917860"/>
            <a:ext cx="3582800" cy="784830"/>
          </a:xfrm>
          <a:prstGeom prst="rect">
            <a:avLst/>
          </a:prstGeom>
          <a:noFill/>
        </p:spPr>
        <p:txBody>
          <a:bodyPr wrap="square" rtlCol="0">
            <a:spAutoFit/>
          </a:bodyPr>
          <a:lstStyle/>
          <a:p>
            <a:pPr>
              <a:lnSpc>
                <a:spcPct val="150000"/>
              </a:lnSpc>
            </a:pPr>
            <a:r>
              <a:rPr lang="fr-FR" sz="1600" b="1" dirty="0" smtClean="0"/>
              <a:t>FC6</a:t>
            </a:r>
            <a:r>
              <a:rPr lang="fr-FR" dirty="0" smtClean="0"/>
              <a:t> </a:t>
            </a:r>
            <a:r>
              <a:rPr lang="fr-FR" dirty="0"/>
              <a:t>: Etre de mise en œuvre facile</a:t>
            </a:r>
          </a:p>
          <a:p>
            <a:endParaRPr lang="fr-FR" dirty="0"/>
          </a:p>
        </p:txBody>
      </p:sp>
      <p:sp>
        <p:nvSpPr>
          <p:cNvPr id="2" name="ZoneTexte 1"/>
          <p:cNvSpPr txBox="1"/>
          <p:nvPr/>
        </p:nvSpPr>
        <p:spPr>
          <a:xfrm>
            <a:off x="5395790" y="1213745"/>
            <a:ext cx="3415644" cy="646331"/>
          </a:xfrm>
          <a:prstGeom prst="rect">
            <a:avLst/>
          </a:prstGeom>
          <a:noFill/>
        </p:spPr>
        <p:txBody>
          <a:bodyPr wrap="square" rtlCol="0">
            <a:spAutoFit/>
          </a:bodyPr>
          <a:lstStyle/>
          <a:p>
            <a:r>
              <a:rPr lang="fr-FR" b="1" dirty="0">
                <a:solidFill>
                  <a:srgbClr val="FF0000"/>
                </a:solidFill>
              </a:rPr>
              <a:t>FP1</a:t>
            </a:r>
            <a:r>
              <a:rPr lang="fr-FR" dirty="0"/>
              <a:t> : Découper le tissu Média</a:t>
            </a:r>
          </a:p>
          <a:p>
            <a:endParaRPr lang="fr-FR" dirty="0"/>
          </a:p>
        </p:txBody>
      </p:sp>
      <p:sp>
        <p:nvSpPr>
          <p:cNvPr id="18" name="ZoneTexte 17"/>
          <p:cNvSpPr txBox="1"/>
          <p:nvPr/>
        </p:nvSpPr>
        <p:spPr>
          <a:xfrm>
            <a:off x="5395790" y="1666858"/>
            <a:ext cx="2821988" cy="923330"/>
          </a:xfrm>
          <a:prstGeom prst="rect">
            <a:avLst/>
          </a:prstGeom>
          <a:noFill/>
        </p:spPr>
        <p:txBody>
          <a:bodyPr wrap="square" rtlCol="0">
            <a:spAutoFit/>
          </a:bodyPr>
          <a:lstStyle/>
          <a:p>
            <a:r>
              <a:rPr lang="fr-FR" sz="1600" b="1" dirty="0"/>
              <a:t>FC1</a:t>
            </a:r>
            <a:r>
              <a:rPr lang="fr-FR" dirty="0"/>
              <a:t> : E</a:t>
            </a:r>
            <a:r>
              <a:rPr lang="fr-FR" dirty="0" smtClean="0"/>
              <a:t>tre </a:t>
            </a:r>
            <a:r>
              <a:rPr lang="fr-FR" dirty="0"/>
              <a:t>stable et avoir un encombrement réduit</a:t>
            </a:r>
          </a:p>
          <a:p>
            <a:endParaRPr lang="fr-FR" dirty="0"/>
          </a:p>
        </p:txBody>
      </p:sp>
      <p:sp>
        <p:nvSpPr>
          <p:cNvPr id="20" name="ZoneTexte 19"/>
          <p:cNvSpPr txBox="1"/>
          <p:nvPr/>
        </p:nvSpPr>
        <p:spPr>
          <a:xfrm>
            <a:off x="5408802" y="2337939"/>
            <a:ext cx="2857500" cy="646331"/>
          </a:xfrm>
          <a:prstGeom prst="rect">
            <a:avLst/>
          </a:prstGeom>
          <a:noFill/>
        </p:spPr>
        <p:txBody>
          <a:bodyPr wrap="square" rtlCol="0">
            <a:spAutoFit/>
          </a:bodyPr>
          <a:lstStyle/>
          <a:p>
            <a:r>
              <a:rPr lang="fr-FR" sz="1600" b="1" dirty="0"/>
              <a:t>FC2</a:t>
            </a:r>
            <a:r>
              <a:rPr lang="fr-FR" dirty="0"/>
              <a:t> : Ne pas présenter de danger a l’operateur</a:t>
            </a:r>
          </a:p>
        </p:txBody>
      </p:sp>
      <p:sp>
        <p:nvSpPr>
          <p:cNvPr id="22" name="ZoneTexte 21"/>
          <p:cNvSpPr txBox="1"/>
          <p:nvPr/>
        </p:nvSpPr>
        <p:spPr>
          <a:xfrm>
            <a:off x="5423979" y="3490933"/>
            <a:ext cx="2801230" cy="923330"/>
          </a:xfrm>
          <a:prstGeom prst="rect">
            <a:avLst/>
          </a:prstGeom>
          <a:noFill/>
        </p:spPr>
        <p:txBody>
          <a:bodyPr wrap="square" rtlCol="0">
            <a:spAutoFit/>
          </a:bodyPr>
          <a:lstStyle/>
          <a:p>
            <a:r>
              <a:rPr lang="fr-FR" sz="1600" b="1" dirty="0"/>
              <a:t>FC4</a:t>
            </a:r>
            <a:r>
              <a:rPr lang="fr-FR" dirty="0"/>
              <a:t> : Résister à l’ambiance extérieure</a:t>
            </a:r>
          </a:p>
          <a:p>
            <a:endParaRPr lang="fr-FR" dirty="0"/>
          </a:p>
        </p:txBody>
      </p:sp>
      <p:sp>
        <p:nvSpPr>
          <p:cNvPr id="24" name="ZoneTexte 23"/>
          <p:cNvSpPr txBox="1"/>
          <p:nvPr/>
        </p:nvSpPr>
        <p:spPr>
          <a:xfrm>
            <a:off x="5448246" y="4243166"/>
            <a:ext cx="3137252" cy="923330"/>
          </a:xfrm>
          <a:prstGeom prst="rect">
            <a:avLst/>
          </a:prstGeom>
          <a:noFill/>
        </p:spPr>
        <p:txBody>
          <a:bodyPr wrap="square" rtlCol="0">
            <a:spAutoFit/>
          </a:bodyPr>
          <a:lstStyle/>
          <a:p>
            <a:r>
              <a:rPr lang="fr-FR" sz="1600" b="1" dirty="0"/>
              <a:t>FC5 </a:t>
            </a:r>
            <a:r>
              <a:rPr lang="fr-FR" dirty="0"/>
              <a:t>: Réduire le cout / Respecter le budget </a:t>
            </a:r>
          </a:p>
          <a:p>
            <a:endParaRPr lang="fr-FR" dirty="0"/>
          </a:p>
        </p:txBody>
      </p:sp>
    </p:spTree>
    <p:extLst>
      <p:ext uri="{BB962C8B-B14F-4D97-AF65-F5344CB8AC3E}">
        <p14:creationId xmlns:p14="http://schemas.microsoft.com/office/powerpoint/2010/main" val="37596950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28"/>
                                        </p:tgtEl>
                                      </p:cBhvr>
                                    </p:animEffect>
                                    <p:animScale>
                                      <p:cBhvr>
                                        <p:cTn id="7" dur="50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30"/>
                                        </p:tgtEl>
                                      </p:cBhvr>
                                    </p:animEffect>
                                    <p:animScale>
                                      <p:cBhvr>
                                        <p:cTn id="10" dur="500" autoRev="1" fill="hold"/>
                                        <p:tgtEl>
                                          <p:spTgt spid="30"/>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11"/>
                                        </p:tgtEl>
                                      </p:cBhvr>
                                    </p:animEffect>
                                    <p:animScale>
                                      <p:cBhvr>
                                        <p:cTn id="13" dur="500" autoRev="1" fill="hold"/>
                                        <p:tgtEl>
                                          <p:spTgt spid="11"/>
                                        </p:tgtEl>
                                      </p:cBhvr>
                                      <p:by x="105000" y="105000"/>
                                    </p:animScale>
                                  </p:childTnLst>
                                </p:cTn>
                              </p:par>
                              <p:par>
                                <p:cTn id="14" presetID="15" presetClass="emph" presetSubtype="0" grpId="0" nodeType="withEffect">
                                  <p:stCondLst>
                                    <p:cond delay="0"/>
                                  </p:stCondLst>
                                  <p:iterate type="lt">
                                    <p:tmAbs val="25"/>
                                  </p:iterate>
                                  <p:childTnLst>
                                    <p:set>
                                      <p:cBhvr override="childStyle">
                                        <p:cTn id="15" dur="indefinite"/>
                                        <p:tgtEl>
                                          <p:spTgt spid="2"/>
                                        </p:tgtEl>
                                        <p:attrNameLst>
                                          <p:attrName>style.fontWeight</p:attrName>
                                        </p:attrNameLst>
                                      </p:cBhvr>
                                      <p:to>
                                        <p:strVal val="bold"/>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10"/>
                                        </p:tgtEl>
                                      </p:cBhvr>
                                    </p:animEffect>
                                    <p:animScale>
                                      <p:cBhvr>
                                        <p:cTn id="20" dur="250" autoRev="1" fill="hold"/>
                                        <p:tgtEl>
                                          <p:spTgt spid="10"/>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12"/>
                                        </p:tgtEl>
                                      </p:cBhvr>
                                    </p:animEffect>
                                    <p:animScale>
                                      <p:cBhvr>
                                        <p:cTn id="23" dur="250" autoRev="1" fill="hold"/>
                                        <p:tgtEl>
                                          <p:spTgt spid="12"/>
                                        </p:tgtEl>
                                      </p:cBhvr>
                                      <p:by x="105000" y="105000"/>
                                    </p:animScale>
                                  </p:childTnLst>
                                </p:cTn>
                              </p:par>
                              <p:par>
                                <p:cTn id="24" presetID="15" presetClass="emph" presetSubtype="0" grpId="0" nodeType="withEffect">
                                  <p:stCondLst>
                                    <p:cond delay="0"/>
                                  </p:stCondLst>
                                  <p:iterate type="lt">
                                    <p:tmAbs val="25"/>
                                  </p:iterate>
                                  <p:childTnLst>
                                    <p:set>
                                      <p:cBhvr override="childStyle">
                                        <p:cTn id="25" dur="indefinite"/>
                                        <p:tgtEl>
                                          <p:spTgt spid="18"/>
                                        </p:tgtEl>
                                        <p:attrNameLst>
                                          <p:attrName>style.fontWeight</p:attrName>
                                        </p:attrNameLst>
                                      </p:cBhvr>
                                      <p:to>
                                        <p:strVal val="bold"/>
                                      </p:to>
                                    </p:se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9"/>
                                        </p:tgtEl>
                                      </p:cBhvr>
                                    </p:animEffect>
                                    <p:animScale>
                                      <p:cBhvr>
                                        <p:cTn id="30" dur="250" autoRev="1" fill="hold"/>
                                        <p:tgtEl>
                                          <p:spTgt spid="9"/>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13"/>
                                        </p:tgtEl>
                                      </p:cBhvr>
                                    </p:animEffect>
                                    <p:animScale>
                                      <p:cBhvr>
                                        <p:cTn id="33" dur="250" autoRev="1" fill="hold"/>
                                        <p:tgtEl>
                                          <p:spTgt spid="13"/>
                                        </p:tgtEl>
                                      </p:cBhvr>
                                      <p:by x="105000" y="105000"/>
                                    </p:animScale>
                                  </p:childTnLst>
                                </p:cTn>
                              </p:par>
                              <p:par>
                                <p:cTn id="34" presetID="15" presetClass="emph" presetSubtype="0" grpId="0" nodeType="withEffect">
                                  <p:stCondLst>
                                    <p:cond delay="0"/>
                                  </p:stCondLst>
                                  <p:iterate type="lt">
                                    <p:tmAbs val="25"/>
                                  </p:iterate>
                                  <p:childTnLst>
                                    <p:set>
                                      <p:cBhvr override="childStyle">
                                        <p:cTn id="35" dur="indefinite"/>
                                        <p:tgtEl>
                                          <p:spTgt spid="20"/>
                                        </p:tgtEl>
                                        <p:attrNameLst>
                                          <p:attrName>style.fontWeight</p:attrName>
                                        </p:attrNameLst>
                                      </p:cBhvr>
                                      <p:to>
                                        <p:strVal val="bold"/>
                                      </p:to>
                                    </p:se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8"/>
                                        </p:tgtEl>
                                      </p:cBhvr>
                                    </p:animEffect>
                                    <p:animScale>
                                      <p:cBhvr>
                                        <p:cTn id="40" dur="250" autoRev="1" fill="hold"/>
                                        <p:tgtEl>
                                          <p:spTgt spid="8"/>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14"/>
                                        </p:tgtEl>
                                      </p:cBhvr>
                                    </p:animEffect>
                                    <p:animScale>
                                      <p:cBhvr>
                                        <p:cTn id="43" dur="250" autoRev="1" fill="hold"/>
                                        <p:tgtEl>
                                          <p:spTgt spid="14"/>
                                        </p:tgtEl>
                                      </p:cBhvr>
                                      <p:by x="105000" y="105000"/>
                                    </p:animScale>
                                  </p:childTnLst>
                                </p:cTn>
                              </p:par>
                              <p:par>
                                <p:cTn id="44" presetID="15" presetClass="emph" presetSubtype="0" grpId="0" nodeType="withEffect">
                                  <p:stCondLst>
                                    <p:cond delay="0"/>
                                  </p:stCondLst>
                                  <p:iterate type="lt">
                                    <p:tmAbs val="25"/>
                                  </p:iterate>
                                  <p:childTnLst>
                                    <p:set>
                                      <p:cBhvr override="childStyle">
                                        <p:cTn id="45" dur="indefinite"/>
                                        <p:tgtEl>
                                          <p:spTgt spid="36"/>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0" nodeType="clickEffect">
                                  <p:stCondLst>
                                    <p:cond delay="0"/>
                                  </p:stCondLst>
                                  <p:childTnLst>
                                    <p:animEffect transition="out" filter="fade">
                                      <p:cBhvr>
                                        <p:cTn id="49" dur="500" tmFilter="0, 0; .2, .5; .8, .5; 1, 0"/>
                                        <p:tgtEl>
                                          <p:spTgt spid="7"/>
                                        </p:tgtEl>
                                      </p:cBhvr>
                                    </p:animEffect>
                                    <p:animScale>
                                      <p:cBhvr>
                                        <p:cTn id="50" dur="250" autoRev="1" fill="hold"/>
                                        <p:tgtEl>
                                          <p:spTgt spid="7"/>
                                        </p:tgtEl>
                                      </p:cBhvr>
                                      <p:by x="105000" y="105000"/>
                                    </p:animScale>
                                  </p:childTnLst>
                                </p:cTn>
                              </p:par>
                              <p:par>
                                <p:cTn id="51" presetID="26" presetClass="emph" presetSubtype="0" fill="hold" grpId="0" nodeType="withEffect">
                                  <p:stCondLst>
                                    <p:cond delay="0"/>
                                  </p:stCondLst>
                                  <p:childTnLst>
                                    <p:animEffect transition="out" filter="fade">
                                      <p:cBhvr>
                                        <p:cTn id="52" dur="500" tmFilter="0, 0; .2, .5; .8, .5; 1, 0"/>
                                        <p:tgtEl>
                                          <p:spTgt spid="15"/>
                                        </p:tgtEl>
                                      </p:cBhvr>
                                    </p:animEffect>
                                    <p:animScale>
                                      <p:cBhvr>
                                        <p:cTn id="53" dur="250" autoRev="1" fill="hold"/>
                                        <p:tgtEl>
                                          <p:spTgt spid="15"/>
                                        </p:tgtEl>
                                      </p:cBhvr>
                                      <p:by x="105000" y="105000"/>
                                    </p:animScale>
                                  </p:childTnLst>
                                </p:cTn>
                              </p:par>
                              <p:par>
                                <p:cTn id="54" presetID="15" presetClass="emph" presetSubtype="0" grpId="0" nodeType="withEffect">
                                  <p:stCondLst>
                                    <p:cond delay="0"/>
                                  </p:stCondLst>
                                  <p:iterate type="lt">
                                    <p:tmAbs val="25"/>
                                  </p:iterate>
                                  <p:childTnLst>
                                    <p:set>
                                      <p:cBhvr override="childStyle">
                                        <p:cTn id="55" dur="indefinite"/>
                                        <p:tgtEl>
                                          <p:spTgt spid="22"/>
                                        </p:tgtEl>
                                        <p:attrNameLst>
                                          <p:attrName>style.fontWeight</p:attrName>
                                        </p:attrNameLst>
                                      </p:cBhvr>
                                      <p:to>
                                        <p:strVal val="bold"/>
                                      </p:to>
                                    </p:se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500" tmFilter="0, 0; .2, .5; .8, .5; 1, 0"/>
                                        <p:tgtEl>
                                          <p:spTgt spid="6"/>
                                        </p:tgtEl>
                                      </p:cBhvr>
                                    </p:animEffect>
                                    <p:animScale>
                                      <p:cBhvr>
                                        <p:cTn id="60" dur="250" autoRev="1" fill="hold"/>
                                        <p:tgtEl>
                                          <p:spTgt spid="6"/>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6"/>
                                        </p:tgtEl>
                                      </p:cBhvr>
                                    </p:animEffect>
                                    <p:animScale>
                                      <p:cBhvr>
                                        <p:cTn id="63" dur="250" autoRev="1" fill="hold"/>
                                        <p:tgtEl>
                                          <p:spTgt spid="16"/>
                                        </p:tgtEl>
                                      </p:cBhvr>
                                      <p:by x="105000" y="105000"/>
                                    </p:animScale>
                                  </p:childTnLst>
                                </p:cTn>
                              </p:par>
                              <p:par>
                                <p:cTn id="64" presetID="15" presetClass="emph" presetSubtype="0" grpId="0" nodeType="withEffect">
                                  <p:stCondLst>
                                    <p:cond delay="0"/>
                                  </p:stCondLst>
                                  <p:iterate type="lt">
                                    <p:tmAbs val="25"/>
                                  </p:iterate>
                                  <p:childTnLst>
                                    <p:set>
                                      <p:cBhvr override="childStyle">
                                        <p:cTn id="65" dur="indefinite"/>
                                        <p:tgtEl>
                                          <p:spTgt spid="24"/>
                                        </p:tgtEl>
                                        <p:attrNameLst>
                                          <p:attrName>style.fontWeight</p:attrName>
                                        </p:attrNameLst>
                                      </p:cBhvr>
                                      <p:to>
                                        <p:strVal val="bold"/>
                                      </p:to>
                                    </p:se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0" nodeType="clickEffect">
                                  <p:stCondLst>
                                    <p:cond delay="0"/>
                                  </p:stCondLst>
                                  <p:childTnLst>
                                    <p:animEffect transition="out" filter="fade">
                                      <p:cBhvr>
                                        <p:cTn id="69" dur="500" tmFilter="0, 0; .2, .5; .8, .5; 1, 0"/>
                                        <p:tgtEl>
                                          <p:spTgt spid="5"/>
                                        </p:tgtEl>
                                      </p:cBhvr>
                                    </p:animEffect>
                                    <p:animScale>
                                      <p:cBhvr>
                                        <p:cTn id="70" dur="250" autoRev="1" fill="hold"/>
                                        <p:tgtEl>
                                          <p:spTgt spid="5"/>
                                        </p:tgtEl>
                                      </p:cBhvr>
                                      <p:by x="105000" y="105000"/>
                                    </p:animScale>
                                  </p:childTnLst>
                                </p:cTn>
                              </p:par>
                              <p:par>
                                <p:cTn id="71" presetID="26" presetClass="emph" presetSubtype="0" fill="hold" grpId="0" nodeType="withEffect">
                                  <p:stCondLst>
                                    <p:cond delay="0"/>
                                  </p:stCondLst>
                                  <p:childTnLst>
                                    <p:animEffect transition="out" filter="fade">
                                      <p:cBhvr>
                                        <p:cTn id="72" dur="500" tmFilter="0, 0; .2, .5; .8, .5; 1, 0"/>
                                        <p:tgtEl>
                                          <p:spTgt spid="17"/>
                                        </p:tgtEl>
                                      </p:cBhvr>
                                    </p:animEffect>
                                    <p:animScale>
                                      <p:cBhvr>
                                        <p:cTn id="73" dur="250" autoRev="1" fill="hold"/>
                                        <p:tgtEl>
                                          <p:spTgt spid="17"/>
                                        </p:tgtEl>
                                      </p:cBhvr>
                                      <p:by x="105000" y="105000"/>
                                    </p:animScale>
                                  </p:childTnLst>
                                </p:cTn>
                              </p:par>
                              <p:par>
                                <p:cTn id="74" presetID="15" presetClass="emph" presetSubtype="0" grpId="0" nodeType="withEffect">
                                  <p:stCondLst>
                                    <p:cond delay="0"/>
                                  </p:stCondLst>
                                  <p:iterate type="lt">
                                    <p:tmAbs val="25"/>
                                  </p:iterate>
                                  <p:childTnLst>
                                    <p:set>
                                      <p:cBhvr override="childStyle">
                                        <p:cTn id="75" dur="indefinite"/>
                                        <p:tgtEl>
                                          <p:spTgt spid="3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8" grpId="0" animBg="1"/>
      <p:bldP spid="30" grpId="0" animBg="1"/>
      <p:bldP spid="36" grpId="0"/>
      <p:bldP spid="37" grpId="0"/>
      <p:bldP spid="2" grpId="0"/>
      <p:bldP spid="18" grpId="0"/>
      <p:bldP spid="20" grpId="0"/>
      <p:bldP spid="22"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2608102" y="930661"/>
            <a:ext cx="4012637" cy="646331"/>
          </a:xfrm>
          <a:prstGeom prst="rect">
            <a:avLst/>
          </a:prstGeom>
          <a:noFill/>
        </p:spPr>
        <p:txBody>
          <a:bodyPr wrap="none" rtlCol="0">
            <a:spAutoFit/>
          </a:bodyPr>
          <a:lstStyle/>
          <a:p>
            <a:r>
              <a:rPr lang="fr-FR" sz="3600" dirty="0" smtClean="0">
                <a:latin typeface="+mj-lt"/>
              </a:rPr>
              <a:t>Plan de présentation</a:t>
            </a:r>
            <a:endParaRPr lang="en-US" sz="3600" dirty="0">
              <a:latin typeface="+mj-lt"/>
            </a:endParaRPr>
          </a:p>
        </p:txBody>
      </p:sp>
      <p:cxnSp>
        <p:nvCxnSpPr>
          <p:cNvPr id="11" name="Straight Connector 10"/>
          <p:cNvCxnSpPr/>
          <p:nvPr/>
        </p:nvCxnSpPr>
        <p:spPr>
          <a:xfrm>
            <a:off x="4572000" y="1739636"/>
            <a:ext cx="0" cy="936881"/>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50540" y="2430261"/>
            <a:ext cx="2438553" cy="400110"/>
          </a:xfrm>
          <a:prstGeom prst="rect">
            <a:avLst/>
          </a:prstGeom>
          <a:noFill/>
        </p:spPr>
        <p:txBody>
          <a:bodyPr wrap="none" rtlCol="0">
            <a:spAutoFit/>
          </a:bodyPr>
          <a:lstStyle/>
          <a:p>
            <a:pPr algn="r"/>
            <a:r>
              <a:rPr lang="fr-FR" sz="2000" b="1" dirty="0" smtClean="0">
                <a:latin typeface="+mj-lt"/>
              </a:rPr>
              <a:t>Introduction générale </a:t>
            </a:r>
            <a:endParaRPr lang="id-ID" sz="2000" b="1" dirty="0">
              <a:latin typeface="+mj-lt"/>
            </a:endParaRPr>
          </a:p>
        </p:txBody>
      </p:sp>
      <p:sp>
        <p:nvSpPr>
          <p:cNvPr id="2" name="Isosceles Triangle 1"/>
          <p:cNvSpPr/>
          <p:nvPr/>
        </p:nvSpPr>
        <p:spPr>
          <a:xfrm rot="10800000">
            <a:off x="4473018" y="1675366"/>
            <a:ext cx="197963" cy="1168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Oval 3"/>
          <p:cNvSpPr/>
          <p:nvPr/>
        </p:nvSpPr>
        <p:spPr>
          <a:xfrm>
            <a:off x="4529579" y="2687375"/>
            <a:ext cx="84842" cy="84842"/>
          </a:xfrm>
          <a:prstGeom prst="ellipse">
            <a:avLst/>
          </a:prstGeom>
          <a:solidFill>
            <a:schemeClr val="tx1">
              <a:lumMod val="85000"/>
              <a:lumOff val="15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10" name="Straight Connector 9"/>
          <p:cNvCxnSpPr/>
          <p:nvPr/>
        </p:nvCxnSpPr>
        <p:spPr>
          <a:xfrm>
            <a:off x="4136012" y="2729796"/>
            <a:ext cx="393569"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64628" y="2291988"/>
            <a:ext cx="790773" cy="790773"/>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27" name="Straight Connector 26"/>
          <p:cNvCxnSpPr/>
          <p:nvPr/>
        </p:nvCxnSpPr>
        <p:spPr>
          <a:xfrm flipH="1">
            <a:off x="4570184" y="2772217"/>
            <a:ext cx="1814" cy="1116122"/>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527763" y="3500986"/>
            <a:ext cx="84842" cy="84842"/>
          </a:xfrm>
          <a:prstGeom prst="ellipse">
            <a:avLst/>
          </a:prstGeom>
          <a:solidFill>
            <a:schemeClr val="tx1">
              <a:lumMod val="85000"/>
              <a:lumOff val="15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29" name="Straight Connector 28"/>
          <p:cNvCxnSpPr/>
          <p:nvPr/>
        </p:nvCxnSpPr>
        <p:spPr>
          <a:xfrm>
            <a:off x="4612604" y="3543407"/>
            <a:ext cx="393569"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993844" y="3097567"/>
            <a:ext cx="790773" cy="790773"/>
          </a:xfrm>
          <a:prstGeom prst="rect">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32" name="Straight Connector 31"/>
          <p:cNvCxnSpPr>
            <a:endCxn id="47" idx="4"/>
          </p:cNvCxnSpPr>
          <p:nvPr/>
        </p:nvCxnSpPr>
        <p:spPr>
          <a:xfrm flipH="1">
            <a:off x="4570184" y="3444259"/>
            <a:ext cx="0" cy="950587"/>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902169" y="3385773"/>
            <a:ext cx="2980239" cy="400110"/>
          </a:xfrm>
          <a:prstGeom prst="rect">
            <a:avLst/>
          </a:prstGeom>
          <a:noFill/>
        </p:spPr>
        <p:txBody>
          <a:bodyPr wrap="none" rtlCol="0">
            <a:spAutoFit/>
          </a:bodyPr>
          <a:lstStyle/>
          <a:p>
            <a:r>
              <a:rPr lang="fr-FR" sz="2000" b="1" dirty="0" smtClean="0">
                <a:latin typeface="+mj-lt"/>
              </a:rPr>
              <a:t>Présentation de l’entreprise</a:t>
            </a:r>
            <a:endParaRPr lang="id-ID" sz="2000" b="1" dirty="0">
              <a:latin typeface="+mj-lt"/>
            </a:endParaRPr>
          </a:p>
        </p:txBody>
      </p:sp>
      <p:cxnSp>
        <p:nvCxnSpPr>
          <p:cNvPr id="31" name="Straight Connector 30"/>
          <p:cNvCxnSpPr/>
          <p:nvPr/>
        </p:nvCxnSpPr>
        <p:spPr>
          <a:xfrm flipH="1">
            <a:off x="4572000" y="0"/>
            <a:ext cx="3277" cy="902368"/>
          </a:xfrm>
          <a:prstGeom prst="line">
            <a:avLst/>
          </a:prstGeom>
          <a:ln w="25400">
            <a:solidFill>
              <a:schemeClr val="tx1">
                <a:lumMod val="85000"/>
                <a:lumOff val="1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364627" y="3071394"/>
            <a:ext cx="790773" cy="6515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4" name="Rectangle 33"/>
          <p:cNvSpPr/>
          <p:nvPr/>
        </p:nvSpPr>
        <p:spPr>
          <a:xfrm>
            <a:off x="4993843" y="3888339"/>
            <a:ext cx="790773" cy="65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 name="Rectangle 34"/>
          <p:cNvSpPr/>
          <p:nvPr/>
        </p:nvSpPr>
        <p:spPr>
          <a:xfrm>
            <a:off x="3377604" y="3951953"/>
            <a:ext cx="790773" cy="79077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36" name="Straight Connector 28"/>
          <p:cNvCxnSpPr/>
          <p:nvPr/>
        </p:nvCxnSpPr>
        <p:spPr>
          <a:xfrm>
            <a:off x="4168377" y="4354250"/>
            <a:ext cx="393569"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7" name="Oval 27"/>
          <p:cNvSpPr/>
          <p:nvPr/>
        </p:nvSpPr>
        <p:spPr>
          <a:xfrm>
            <a:off x="4527763" y="4310004"/>
            <a:ext cx="84842" cy="84842"/>
          </a:xfrm>
          <a:prstGeom prst="ellipse">
            <a:avLst/>
          </a:prstGeom>
          <a:solidFill>
            <a:schemeClr val="tx1">
              <a:lumMod val="85000"/>
              <a:lumOff val="15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ZoneTexte 2"/>
          <p:cNvSpPr txBox="1"/>
          <p:nvPr/>
        </p:nvSpPr>
        <p:spPr>
          <a:xfrm>
            <a:off x="812130" y="4177053"/>
            <a:ext cx="2673120" cy="400110"/>
          </a:xfrm>
          <a:prstGeom prst="rect">
            <a:avLst/>
          </a:prstGeom>
          <a:noFill/>
        </p:spPr>
        <p:txBody>
          <a:bodyPr wrap="square" rtlCol="0">
            <a:spAutoFit/>
          </a:bodyPr>
          <a:lstStyle/>
          <a:p>
            <a:r>
              <a:rPr lang="fr-FR" sz="2000" b="1" dirty="0" smtClean="0">
                <a:latin typeface="+mj-lt"/>
              </a:rPr>
              <a:t>Déroulement de Stage</a:t>
            </a:r>
            <a:endParaRPr lang="fr-FR" sz="2000" b="1" dirty="0">
              <a:latin typeface="+mj-lt"/>
            </a:endParaRPr>
          </a:p>
        </p:txBody>
      </p:sp>
      <p:sp>
        <p:nvSpPr>
          <p:cNvPr id="48" name="Oval 27"/>
          <p:cNvSpPr/>
          <p:nvPr/>
        </p:nvSpPr>
        <p:spPr>
          <a:xfrm>
            <a:off x="4542968" y="5078426"/>
            <a:ext cx="84842" cy="84842"/>
          </a:xfrm>
          <a:prstGeom prst="ellipse">
            <a:avLst/>
          </a:prstGeom>
          <a:solidFill>
            <a:schemeClr val="tx1">
              <a:lumMod val="85000"/>
              <a:lumOff val="15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9" name="Rectangle 48"/>
          <p:cNvSpPr/>
          <p:nvPr/>
        </p:nvSpPr>
        <p:spPr>
          <a:xfrm>
            <a:off x="4963753" y="4755015"/>
            <a:ext cx="790773" cy="790773"/>
          </a:xfrm>
          <a:prstGeom prst="rect">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50" name="Straight Connector 28"/>
          <p:cNvCxnSpPr/>
          <p:nvPr/>
        </p:nvCxnSpPr>
        <p:spPr>
          <a:xfrm>
            <a:off x="4570184" y="5102531"/>
            <a:ext cx="393569"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963752" y="5509823"/>
            <a:ext cx="790773" cy="651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2" name="Rectangle 51"/>
          <p:cNvSpPr/>
          <p:nvPr/>
        </p:nvSpPr>
        <p:spPr>
          <a:xfrm>
            <a:off x="3376596" y="4722439"/>
            <a:ext cx="790773" cy="651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3" name="ZoneTexte 52"/>
          <p:cNvSpPr txBox="1"/>
          <p:nvPr/>
        </p:nvSpPr>
        <p:spPr>
          <a:xfrm>
            <a:off x="5967368" y="5008072"/>
            <a:ext cx="2098492" cy="400110"/>
          </a:xfrm>
          <a:prstGeom prst="rect">
            <a:avLst/>
          </a:prstGeom>
          <a:noFill/>
        </p:spPr>
        <p:txBody>
          <a:bodyPr wrap="square" rtlCol="0">
            <a:spAutoFit/>
          </a:bodyPr>
          <a:lstStyle/>
          <a:p>
            <a:r>
              <a:rPr lang="fr-FR" sz="2000" b="1" dirty="0" smtClean="0">
                <a:latin typeface="+mj-lt"/>
              </a:rPr>
              <a:t>Thème développé</a:t>
            </a:r>
            <a:endParaRPr lang="fr-FR" sz="2000" b="1" dirty="0">
              <a:latin typeface="+mj-lt"/>
            </a:endParaRPr>
          </a:p>
        </p:txBody>
      </p:sp>
      <p:cxnSp>
        <p:nvCxnSpPr>
          <p:cNvPr id="33" name="Straight Connector 31"/>
          <p:cNvCxnSpPr/>
          <p:nvPr/>
        </p:nvCxnSpPr>
        <p:spPr>
          <a:xfrm>
            <a:off x="4561946" y="4381979"/>
            <a:ext cx="0" cy="768422"/>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344418" y="5408182"/>
            <a:ext cx="804980" cy="791580"/>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9" name="Oval 67"/>
          <p:cNvSpPr/>
          <p:nvPr/>
        </p:nvSpPr>
        <p:spPr>
          <a:xfrm>
            <a:off x="4519525" y="5812958"/>
            <a:ext cx="84842" cy="84842"/>
          </a:xfrm>
          <a:prstGeom prst="ellipse">
            <a:avLst/>
          </a:prstGeom>
          <a:solidFill>
            <a:schemeClr val="tx1">
              <a:lumMod val="95000"/>
              <a:lumOff val="5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cxnSp>
        <p:nvCxnSpPr>
          <p:cNvPr id="40" name="Straight Connector 68"/>
          <p:cNvCxnSpPr/>
          <p:nvPr/>
        </p:nvCxnSpPr>
        <p:spPr>
          <a:xfrm>
            <a:off x="4149399" y="5862375"/>
            <a:ext cx="393569"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Isosceles Triangle 1"/>
          <p:cNvSpPr/>
          <p:nvPr/>
        </p:nvSpPr>
        <p:spPr>
          <a:xfrm rot="10800000" flipH="1" flipV="1">
            <a:off x="4473018" y="6558535"/>
            <a:ext cx="197963" cy="1168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2" name="Rectangle 41"/>
          <p:cNvSpPr/>
          <p:nvPr/>
        </p:nvSpPr>
        <p:spPr>
          <a:xfrm flipV="1">
            <a:off x="3344417" y="6184898"/>
            <a:ext cx="804980" cy="651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3" name="ZoneTexte 42"/>
          <p:cNvSpPr txBox="1"/>
          <p:nvPr/>
        </p:nvSpPr>
        <p:spPr>
          <a:xfrm>
            <a:off x="1784487" y="5622594"/>
            <a:ext cx="2218509" cy="400110"/>
          </a:xfrm>
          <a:prstGeom prst="rect">
            <a:avLst/>
          </a:prstGeom>
          <a:noFill/>
        </p:spPr>
        <p:txBody>
          <a:bodyPr wrap="square" rtlCol="0">
            <a:spAutoFit/>
          </a:bodyPr>
          <a:lstStyle/>
          <a:p>
            <a:r>
              <a:rPr lang="fr-FR" sz="2000" b="1" dirty="0" smtClean="0">
                <a:latin typeface="+mj-lt"/>
              </a:rPr>
              <a:t>Conclusion</a:t>
            </a:r>
            <a:endParaRPr lang="fr-FR" sz="2000" b="1" dirty="0">
              <a:latin typeface="+mj-lt"/>
            </a:endParaRPr>
          </a:p>
        </p:txBody>
      </p:sp>
      <p:cxnSp>
        <p:nvCxnSpPr>
          <p:cNvPr id="44" name="Straight Connector 31"/>
          <p:cNvCxnSpPr/>
          <p:nvPr/>
        </p:nvCxnSpPr>
        <p:spPr>
          <a:xfrm flipH="1">
            <a:off x="4570184" y="5172959"/>
            <a:ext cx="0" cy="649690"/>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5" name="Straight Connector 31"/>
          <p:cNvCxnSpPr/>
          <p:nvPr/>
        </p:nvCxnSpPr>
        <p:spPr>
          <a:xfrm flipH="1">
            <a:off x="4555393" y="5919396"/>
            <a:ext cx="14791" cy="755997"/>
          </a:xfrm>
          <a:prstGeom prst="line">
            <a:avLst/>
          </a:prstGeom>
          <a:ln w="25400">
            <a:solidFill>
              <a:schemeClr val="tx1">
                <a:lumMod val="85000"/>
                <a:lumOff val="15000"/>
              </a:schemeClr>
            </a:solidFill>
            <a:prstDash val="solid"/>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394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 fill="hold"/>
                                        <p:tgtEl>
                                          <p:spTgt spid="8"/>
                                        </p:tgtEl>
                                        <p:attrNameLst>
                                          <p:attrName>ppt_w</p:attrName>
                                        </p:attrNameLst>
                                      </p:cBhvr>
                                      <p:tavLst>
                                        <p:tav tm="0">
                                          <p:val>
                                            <p:fltVal val="0"/>
                                          </p:val>
                                        </p:tav>
                                        <p:tav tm="100000">
                                          <p:val>
                                            <p:strVal val="#ppt_w"/>
                                          </p:val>
                                        </p:tav>
                                      </p:tavLst>
                                    </p:anim>
                                    <p:anim calcmode="lin" valueType="num">
                                      <p:cBhvr>
                                        <p:cTn id="12" dur="300" fill="hold"/>
                                        <p:tgtEl>
                                          <p:spTgt spid="8"/>
                                        </p:tgtEl>
                                        <p:attrNameLst>
                                          <p:attrName>ppt_h</p:attrName>
                                        </p:attrNameLst>
                                      </p:cBhvr>
                                      <p:tavLst>
                                        <p:tav tm="0">
                                          <p:val>
                                            <p:fltVal val="0"/>
                                          </p:val>
                                        </p:tav>
                                        <p:tav tm="100000">
                                          <p:val>
                                            <p:strVal val="#ppt_h"/>
                                          </p:val>
                                        </p:tav>
                                      </p:tavLst>
                                    </p:anim>
                                    <p:animEffect transition="in" filter="fade">
                                      <p:cBhvr>
                                        <p:cTn id="13" dur="300"/>
                                        <p:tgtEl>
                                          <p:spTgt spid="8"/>
                                        </p:tgtEl>
                                      </p:cBhvr>
                                    </p:animEffect>
                                  </p:childTnLst>
                                </p:cTn>
                              </p:par>
                            </p:childTnLst>
                          </p:cTn>
                        </p:par>
                        <p:par>
                          <p:cTn id="14" fill="hold">
                            <p:stCondLst>
                              <p:cond delay="8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00"/>
                                        <p:tgtEl>
                                          <p:spTgt spid="2"/>
                                        </p:tgtEl>
                                      </p:cBhvr>
                                    </p:animEffect>
                                    <p:anim calcmode="lin" valueType="num">
                                      <p:cBhvr>
                                        <p:cTn id="18" dur="300" fill="hold"/>
                                        <p:tgtEl>
                                          <p:spTgt spid="2"/>
                                        </p:tgtEl>
                                        <p:attrNameLst>
                                          <p:attrName>ppt_x</p:attrName>
                                        </p:attrNameLst>
                                      </p:cBhvr>
                                      <p:tavLst>
                                        <p:tav tm="0">
                                          <p:val>
                                            <p:strVal val="#ppt_x"/>
                                          </p:val>
                                        </p:tav>
                                        <p:tav tm="100000">
                                          <p:val>
                                            <p:strVal val="#ppt_x"/>
                                          </p:val>
                                        </p:tav>
                                      </p:tavLst>
                                    </p:anim>
                                    <p:anim calcmode="lin" valueType="num">
                                      <p:cBhvr>
                                        <p:cTn id="19" dur="3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1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300"/>
                                        <p:tgtEl>
                                          <p:spTgt spid="11"/>
                                        </p:tgtEl>
                                      </p:cBhvr>
                                    </p:animEffect>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300" fill="hold"/>
                                        <p:tgtEl>
                                          <p:spTgt spid="4"/>
                                        </p:tgtEl>
                                        <p:attrNameLst>
                                          <p:attrName>ppt_w</p:attrName>
                                        </p:attrNameLst>
                                      </p:cBhvr>
                                      <p:tavLst>
                                        <p:tav tm="0">
                                          <p:val>
                                            <p:fltVal val="0"/>
                                          </p:val>
                                        </p:tav>
                                        <p:tav tm="100000">
                                          <p:val>
                                            <p:strVal val="#ppt_w"/>
                                          </p:val>
                                        </p:tav>
                                      </p:tavLst>
                                    </p:anim>
                                    <p:anim calcmode="lin" valueType="num">
                                      <p:cBhvr>
                                        <p:cTn id="28" dur="300" fill="hold"/>
                                        <p:tgtEl>
                                          <p:spTgt spid="4"/>
                                        </p:tgtEl>
                                        <p:attrNameLst>
                                          <p:attrName>ppt_h</p:attrName>
                                        </p:attrNameLst>
                                      </p:cBhvr>
                                      <p:tavLst>
                                        <p:tav tm="0">
                                          <p:val>
                                            <p:fltVal val="0"/>
                                          </p:val>
                                        </p:tav>
                                        <p:tav tm="100000">
                                          <p:val>
                                            <p:strVal val="#ppt_h"/>
                                          </p:val>
                                        </p:tav>
                                      </p:tavLst>
                                    </p:anim>
                                    <p:animEffect transition="in" filter="fade">
                                      <p:cBhvr>
                                        <p:cTn id="29" dur="300"/>
                                        <p:tgtEl>
                                          <p:spTgt spid="4"/>
                                        </p:tgtEl>
                                      </p:cBhvr>
                                    </p:animEffect>
                                  </p:childTnLst>
                                </p:cTn>
                              </p:par>
                            </p:childTnLst>
                          </p:cTn>
                        </p:par>
                        <p:par>
                          <p:cTn id="30" fill="hold">
                            <p:stCondLst>
                              <p:cond delay="1700"/>
                            </p:stCondLst>
                            <p:childTnLst>
                              <p:par>
                                <p:cTn id="31" presetID="2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300"/>
                                        <p:tgtEl>
                                          <p:spTgt spid="10"/>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3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300"/>
                                        <p:tgtEl>
                                          <p:spTgt spid="5"/>
                                        </p:tgtEl>
                                      </p:cBhvr>
                                    </p:animEffect>
                                  </p:childTnLst>
                                </p:cTn>
                              </p:par>
                            </p:childTnLst>
                          </p:cTn>
                        </p:par>
                        <p:par>
                          <p:cTn id="41" fill="hold">
                            <p:stCondLst>
                              <p:cond delay="2300"/>
                            </p:stCondLst>
                            <p:childTnLst>
                              <p:par>
                                <p:cTn id="42" presetID="2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300"/>
                                        <p:tgtEl>
                                          <p:spTgt spid="15"/>
                                        </p:tgtEl>
                                      </p:cBhvr>
                                    </p:animEffect>
                                  </p:childTnLst>
                                </p:cTn>
                              </p:par>
                            </p:childTnLst>
                          </p:cTn>
                        </p:par>
                        <p:par>
                          <p:cTn id="45" fill="hold">
                            <p:stCondLst>
                              <p:cond delay="2600"/>
                            </p:stCondLst>
                            <p:childTnLst>
                              <p:par>
                                <p:cTn id="46" presetID="22" presetClass="entr" presetSubtype="1"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300"/>
                                        <p:tgtEl>
                                          <p:spTgt spid="27"/>
                                        </p:tgtEl>
                                      </p:cBhvr>
                                    </p:animEffect>
                                  </p:childTnLst>
                                </p:cTn>
                              </p:par>
                            </p:childTnLst>
                          </p:cTn>
                        </p:par>
                        <p:par>
                          <p:cTn id="49" fill="hold">
                            <p:stCondLst>
                              <p:cond delay="2900"/>
                            </p:stCondLst>
                            <p:childTnLst>
                              <p:par>
                                <p:cTn id="50" presetID="53" presetClass="entr" presetSubtype="16"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300" fill="hold"/>
                                        <p:tgtEl>
                                          <p:spTgt spid="28"/>
                                        </p:tgtEl>
                                        <p:attrNameLst>
                                          <p:attrName>ppt_w</p:attrName>
                                        </p:attrNameLst>
                                      </p:cBhvr>
                                      <p:tavLst>
                                        <p:tav tm="0">
                                          <p:val>
                                            <p:fltVal val="0"/>
                                          </p:val>
                                        </p:tav>
                                        <p:tav tm="100000">
                                          <p:val>
                                            <p:strVal val="#ppt_w"/>
                                          </p:val>
                                        </p:tav>
                                      </p:tavLst>
                                    </p:anim>
                                    <p:anim calcmode="lin" valueType="num">
                                      <p:cBhvr>
                                        <p:cTn id="53" dur="300" fill="hold"/>
                                        <p:tgtEl>
                                          <p:spTgt spid="28"/>
                                        </p:tgtEl>
                                        <p:attrNameLst>
                                          <p:attrName>ppt_h</p:attrName>
                                        </p:attrNameLst>
                                      </p:cBhvr>
                                      <p:tavLst>
                                        <p:tav tm="0">
                                          <p:val>
                                            <p:fltVal val="0"/>
                                          </p:val>
                                        </p:tav>
                                        <p:tav tm="100000">
                                          <p:val>
                                            <p:strVal val="#ppt_h"/>
                                          </p:val>
                                        </p:tav>
                                      </p:tavLst>
                                    </p:anim>
                                    <p:animEffect transition="in" filter="fade">
                                      <p:cBhvr>
                                        <p:cTn id="54" dur="300"/>
                                        <p:tgtEl>
                                          <p:spTgt spid="28"/>
                                        </p:tgtEl>
                                      </p:cBhvr>
                                    </p:animEffect>
                                  </p:childTnLst>
                                </p:cTn>
                              </p:par>
                            </p:childTnLst>
                          </p:cTn>
                        </p:par>
                        <p:par>
                          <p:cTn id="55" fill="hold">
                            <p:stCondLst>
                              <p:cond delay="3200"/>
                            </p:stCondLst>
                            <p:childTnLst>
                              <p:par>
                                <p:cTn id="56" presetID="22" presetClass="entr" presetSubtype="8"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left)">
                                      <p:cBhvr>
                                        <p:cTn id="58" dur="300"/>
                                        <p:tgtEl>
                                          <p:spTgt spid="29"/>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3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300"/>
                                        <p:tgtEl>
                                          <p:spTgt spid="34"/>
                                        </p:tgtEl>
                                      </p:cBhvr>
                                    </p:animEffect>
                                  </p:childTnLst>
                                </p:cTn>
                              </p:par>
                            </p:childTnLst>
                          </p:cTn>
                        </p:par>
                        <p:par>
                          <p:cTn id="66" fill="hold">
                            <p:stCondLst>
                              <p:cond delay="3800"/>
                            </p:stCondLst>
                            <p:childTnLst>
                              <p:par>
                                <p:cTn id="67" presetID="22" presetClass="entr" presetSubtype="8"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300"/>
                                        <p:tgtEl>
                                          <p:spTgt spid="37"/>
                                        </p:tgtEl>
                                      </p:cBhvr>
                                    </p:animEffect>
                                  </p:childTnLst>
                                </p:cTn>
                              </p:par>
                            </p:childTnLst>
                          </p:cTn>
                        </p:par>
                        <p:par>
                          <p:cTn id="70" fill="hold">
                            <p:stCondLst>
                              <p:cond delay="4100"/>
                            </p:stCondLst>
                            <p:childTnLst>
                              <p:par>
                                <p:cTn id="71" presetID="22" presetClass="entr" presetSubtype="1"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up)">
                                      <p:cBhvr>
                                        <p:cTn id="73" dur="300"/>
                                        <p:tgtEl>
                                          <p:spTgt spid="32"/>
                                        </p:tgtEl>
                                      </p:cBhvr>
                                    </p:animEffect>
                                  </p:childTnLst>
                                </p:cTn>
                              </p:par>
                            </p:childTnLst>
                          </p:cTn>
                        </p:par>
                        <p:par>
                          <p:cTn id="74" fill="hold">
                            <p:stCondLst>
                              <p:cond delay="4400"/>
                            </p:stCondLst>
                            <p:childTnLst>
                              <p:par>
                                <p:cTn id="75" presetID="10" presetClass="entr" presetSubtype="0" fill="hold" grpId="0"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300"/>
                                        <p:tgtEl>
                                          <p:spTgt spid="47"/>
                                        </p:tgtEl>
                                      </p:cBhvr>
                                    </p:animEffect>
                                  </p:childTnLst>
                                </p:cTn>
                              </p:par>
                            </p:childTnLst>
                          </p:cTn>
                        </p:par>
                        <p:par>
                          <p:cTn id="78" fill="hold">
                            <p:stCondLst>
                              <p:cond delay="4700"/>
                            </p:stCondLst>
                            <p:childTnLst>
                              <p:par>
                                <p:cTn id="79" presetID="10" presetClass="entr" presetSubtype="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300"/>
                                        <p:tgtEl>
                                          <p:spTgt spid="36"/>
                                        </p:tgtEl>
                                      </p:cBhvr>
                                    </p:animEffect>
                                  </p:childTnLst>
                                </p:cTn>
                              </p:par>
                            </p:childTnLst>
                          </p:cTn>
                        </p:par>
                        <p:par>
                          <p:cTn id="82" fill="hold">
                            <p:stCondLst>
                              <p:cond delay="5000"/>
                            </p:stCondLst>
                            <p:childTnLst>
                              <p:par>
                                <p:cTn id="83" presetID="10" presetClass="entr" presetSubtype="0"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3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300"/>
                                        <p:tgtEl>
                                          <p:spTgt spid="52"/>
                                        </p:tgtEl>
                                      </p:cBhvr>
                                    </p:animEffect>
                                  </p:childTnLst>
                                </p:cTn>
                              </p:par>
                            </p:childTnLst>
                          </p:cTn>
                        </p:par>
                        <p:par>
                          <p:cTn id="89" fill="hold">
                            <p:stCondLst>
                              <p:cond delay="5300"/>
                            </p:stCondLst>
                            <p:childTnLst>
                              <p:par>
                                <p:cTn id="90" presetID="22" presetClass="entr" presetSubtype="8" fill="hold" grpId="0" nodeType="afterEffect">
                                  <p:stCondLst>
                                    <p:cond delay="0"/>
                                  </p:stCondLst>
                                  <p:childTnLst>
                                    <p:set>
                                      <p:cBhvr>
                                        <p:cTn id="91" dur="1" fill="hold">
                                          <p:stCondLst>
                                            <p:cond delay="0"/>
                                          </p:stCondLst>
                                        </p:cTn>
                                        <p:tgtEl>
                                          <p:spTgt spid="3">
                                            <p:txEl>
                                              <p:pRg st="0" end="0"/>
                                            </p:txEl>
                                          </p:spTgt>
                                        </p:tgtEl>
                                        <p:attrNameLst>
                                          <p:attrName>style.visibility</p:attrName>
                                        </p:attrNameLst>
                                      </p:cBhvr>
                                      <p:to>
                                        <p:strVal val="visible"/>
                                      </p:to>
                                    </p:set>
                                    <p:animEffect transition="in" filter="wipe(left)">
                                      <p:cBhvr>
                                        <p:cTn id="92" dur="300"/>
                                        <p:tgtEl>
                                          <p:spTgt spid="3">
                                            <p:txEl>
                                              <p:pRg st="0" end="0"/>
                                            </p:txEl>
                                          </p:spTgt>
                                        </p:tgtEl>
                                      </p:cBhvr>
                                    </p:animEffect>
                                  </p:childTnLst>
                                </p:cTn>
                              </p:par>
                            </p:childTnLst>
                          </p:cTn>
                        </p:par>
                        <p:par>
                          <p:cTn id="93" fill="hold">
                            <p:stCondLst>
                              <p:cond delay="5600"/>
                            </p:stCondLst>
                            <p:childTnLst>
                              <p:par>
                                <p:cTn id="94" presetID="22" presetClass="entr" presetSubtype="1" fill="hold"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wipe(up)">
                                      <p:cBhvr>
                                        <p:cTn id="96" dur="300"/>
                                        <p:tgtEl>
                                          <p:spTgt spid="33"/>
                                        </p:tgtEl>
                                      </p:cBhvr>
                                    </p:animEffect>
                                  </p:childTnLst>
                                </p:cTn>
                              </p:par>
                            </p:childTnLst>
                          </p:cTn>
                        </p:par>
                        <p:par>
                          <p:cTn id="97" fill="hold">
                            <p:stCondLst>
                              <p:cond delay="5900"/>
                            </p:stCondLst>
                            <p:childTnLst>
                              <p:par>
                                <p:cTn id="98" presetID="10" presetClass="entr" presetSubtype="0" fill="hold" grpId="0" nodeType="after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300"/>
                                        <p:tgtEl>
                                          <p:spTgt spid="48"/>
                                        </p:tgtEl>
                                      </p:cBhvr>
                                    </p:animEffect>
                                  </p:childTnLst>
                                </p:cTn>
                              </p:par>
                            </p:childTnLst>
                          </p:cTn>
                        </p:par>
                        <p:par>
                          <p:cTn id="101" fill="hold">
                            <p:stCondLst>
                              <p:cond delay="6200"/>
                            </p:stCondLst>
                            <p:childTnLst>
                              <p:par>
                                <p:cTn id="102" presetID="10" presetClass="entr" presetSubtype="0" fill="hold" nodeType="after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300"/>
                                        <p:tgtEl>
                                          <p:spTgt spid="50"/>
                                        </p:tgtEl>
                                      </p:cBhvr>
                                    </p:animEffect>
                                  </p:childTnLst>
                                </p:cTn>
                              </p:par>
                            </p:childTnLst>
                          </p:cTn>
                        </p:par>
                        <p:par>
                          <p:cTn id="105" fill="hold">
                            <p:stCondLst>
                              <p:cond delay="6500"/>
                            </p:stCondLst>
                            <p:childTnLst>
                              <p:par>
                                <p:cTn id="106" presetID="10" presetClass="entr" presetSubtype="0" fill="hold" grpId="0" nodeType="after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300"/>
                                        <p:tgtEl>
                                          <p:spTgt spid="4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300"/>
                                        <p:tgtEl>
                                          <p:spTgt spid="51"/>
                                        </p:tgtEl>
                                      </p:cBhvr>
                                    </p:animEffect>
                                  </p:childTnLst>
                                </p:cTn>
                              </p:par>
                            </p:childTnLst>
                          </p:cTn>
                        </p:par>
                        <p:par>
                          <p:cTn id="112" fill="hold">
                            <p:stCondLst>
                              <p:cond delay="6800"/>
                            </p:stCondLst>
                            <p:childTnLst>
                              <p:par>
                                <p:cTn id="113" presetID="22" presetClass="entr" presetSubtype="8" fill="hold" grpId="0" nodeType="after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wipe(left)">
                                      <p:cBhvr>
                                        <p:cTn id="115" dur="300"/>
                                        <p:tgtEl>
                                          <p:spTgt spid="53"/>
                                        </p:tgtEl>
                                      </p:cBhvr>
                                    </p:animEffect>
                                  </p:childTnLst>
                                </p:cTn>
                              </p:par>
                            </p:childTnLst>
                          </p:cTn>
                        </p:par>
                        <p:par>
                          <p:cTn id="116" fill="hold">
                            <p:stCondLst>
                              <p:cond delay="7100"/>
                            </p:stCondLst>
                            <p:childTnLst>
                              <p:par>
                                <p:cTn id="117" presetID="22" presetClass="entr" presetSubtype="1" fill="hold" nodeType="after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wipe(up)">
                                      <p:cBhvr>
                                        <p:cTn id="119" dur="300"/>
                                        <p:tgtEl>
                                          <p:spTgt spid="44"/>
                                        </p:tgtEl>
                                      </p:cBhvr>
                                    </p:animEffect>
                                  </p:childTnLst>
                                </p:cTn>
                              </p:par>
                            </p:childTnLst>
                          </p:cTn>
                        </p:par>
                        <p:par>
                          <p:cTn id="120" fill="hold">
                            <p:stCondLst>
                              <p:cond delay="7400"/>
                            </p:stCondLst>
                            <p:childTnLst>
                              <p:par>
                                <p:cTn id="121" presetID="53" presetClass="entr" presetSubtype="16" fill="hold" grpId="0" nodeType="afterEffect">
                                  <p:stCondLst>
                                    <p:cond delay="0"/>
                                  </p:stCondLst>
                                  <p:childTnLst>
                                    <p:set>
                                      <p:cBhvr>
                                        <p:cTn id="122" dur="1" fill="hold">
                                          <p:stCondLst>
                                            <p:cond delay="0"/>
                                          </p:stCondLst>
                                        </p:cTn>
                                        <p:tgtEl>
                                          <p:spTgt spid="39"/>
                                        </p:tgtEl>
                                        <p:attrNameLst>
                                          <p:attrName>style.visibility</p:attrName>
                                        </p:attrNameLst>
                                      </p:cBhvr>
                                      <p:to>
                                        <p:strVal val="visible"/>
                                      </p:to>
                                    </p:set>
                                    <p:anim calcmode="lin" valueType="num">
                                      <p:cBhvr>
                                        <p:cTn id="123" dur="300" fill="hold"/>
                                        <p:tgtEl>
                                          <p:spTgt spid="39"/>
                                        </p:tgtEl>
                                        <p:attrNameLst>
                                          <p:attrName>ppt_w</p:attrName>
                                        </p:attrNameLst>
                                      </p:cBhvr>
                                      <p:tavLst>
                                        <p:tav tm="0">
                                          <p:val>
                                            <p:fltVal val="0"/>
                                          </p:val>
                                        </p:tav>
                                        <p:tav tm="100000">
                                          <p:val>
                                            <p:strVal val="#ppt_w"/>
                                          </p:val>
                                        </p:tav>
                                      </p:tavLst>
                                    </p:anim>
                                    <p:anim calcmode="lin" valueType="num">
                                      <p:cBhvr>
                                        <p:cTn id="124" dur="300" fill="hold"/>
                                        <p:tgtEl>
                                          <p:spTgt spid="39"/>
                                        </p:tgtEl>
                                        <p:attrNameLst>
                                          <p:attrName>ppt_h</p:attrName>
                                        </p:attrNameLst>
                                      </p:cBhvr>
                                      <p:tavLst>
                                        <p:tav tm="0">
                                          <p:val>
                                            <p:fltVal val="0"/>
                                          </p:val>
                                        </p:tav>
                                        <p:tav tm="100000">
                                          <p:val>
                                            <p:strVal val="#ppt_h"/>
                                          </p:val>
                                        </p:tav>
                                      </p:tavLst>
                                    </p:anim>
                                    <p:animEffect transition="in" filter="fade">
                                      <p:cBhvr>
                                        <p:cTn id="125" dur="300"/>
                                        <p:tgtEl>
                                          <p:spTgt spid="39"/>
                                        </p:tgtEl>
                                      </p:cBhvr>
                                    </p:animEffect>
                                  </p:childTnLst>
                                </p:cTn>
                              </p:par>
                            </p:childTnLst>
                          </p:cTn>
                        </p:par>
                        <p:par>
                          <p:cTn id="126" fill="hold">
                            <p:stCondLst>
                              <p:cond delay="7700"/>
                            </p:stCondLst>
                            <p:childTnLst>
                              <p:par>
                                <p:cTn id="127" presetID="10" presetClass="entr" presetSubtype="0" fill="hold" nodeType="after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300"/>
                                        <p:tgtEl>
                                          <p:spTgt spid="40"/>
                                        </p:tgtEl>
                                      </p:cBhvr>
                                    </p:animEffect>
                                  </p:childTnLst>
                                </p:cTn>
                              </p:par>
                            </p:childTnLst>
                          </p:cTn>
                        </p:par>
                        <p:par>
                          <p:cTn id="130" fill="hold">
                            <p:stCondLst>
                              <p:cond delay="8000"/>
                            </p:stCondLst>
                            <p:childTnLst>
                              <p:par>
                                <p:cTn id="131" presetID="10" presetClass="entr" presetSubtype="0" fill="hold" grpId="0" nodeType="after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300"/>
                                        <p:tgtEl>
                                          <p:spTgt spid="3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300"/>
                                        <p:tgtEl>
                                          <p:spTgt spid="42"/>
                                        </p:tgtEl>
                                      </p:cBhvr>
                                    </p:animEffect>
                                  </p:childTnLst>
                                </p:cTn>
                              </p:par>
                            </p:childTnLst>
                          </p:cTn>
                        </p:par>
                        <p:par>
                          <p:cTn id="137" fill="hold">
                            <p:stCondLst>
                              <p:cond delay="8300"/>
                            </p:stCondLst>
                            <p:childTnLst>
                              <p:par>
                                <p:cTn id="138" presetID="22" presetClass="entr" presetSubtype="8"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wipe(left)">
                                      <p:cBhvr>
                                        <p:cTn id="140" dur="300"/>
                                        <p:tgtEl>
                                          <p:spTgt spid="43"/>
                                        </p:tgtEl>
                                      </p:cBhvr>
                                    </p:animEffect>
                                  </p:childTnLst>
                                </p:cTn>
                              </p:par>
                            </p:childTnLst>
                          </p:cTn>
                        </p:par>
                        <p:par>
                          <p:cTn id="141" fill="hold">
                            <p:stCondLst>
                              <p:cond delay="8600"/>
                            </p:stCondLst>
                            <p:childTnLst>
                              <p:par>
                                <p:cTn id="142" presetID="22" presetClass="entr" presetSubtype="1" fill="hold" nodeType="afterEffect">
                                  <p:stCondLst>
                                    <p:cond delay="0"/>
                                  </p:stCondLst>
                                  <p:childTnLst>
                                    <p:set>
                                      <p:cBhvr>
                                        <p:cTn id="143" dur="1" fill="hold">
                                          <p:stCondLst>
                                            <p:cond delay="0"/>
                                          </p:stCondLst>
                                        </p:cTn>
                                        <p:tgtEl>
                                          <p:spTgt spid="45"/>
                                        </p:tgtEl>
                                        <p:attrNameLst>
                                          <p:attrName>style.visibility</p:attrName>
                                        </p:attrNameLst>
                                      </p:cBhvr>
                                      <p:to>
                                        <p:strVal val="visible"/>
                                      </p:to>
                                    </p:set>
                                    <p:animEffect transition="in" filter="wipe(up)">
                                      <p:cBhvr>
                                        <p:cTn id="144" dur="300"/>
                                        <p:tgtEl>
                                          <p:spTgt spid="4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1"/>
                                        </p:tgtEl>
                                        <p:attrNameLst>
                                          <p:attrName>style.visibility</p:attrName>
                                        </p:attrNameLst>
                                      </p:cBhvr>
                                      <p:to>
                                        <p:strVal val="visible"/>
                                      </p:to>
                                    </p:set>
                                    <p:animEffect transition="in" filter="fade">
                                      <p:cBhvr>
                                        <p:cTn id="147"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 grpId="0" animBg="1"/>
      <p:bldP spid="4" grpId="0" animBg="1"/>
      <p:bldP spid="14" grpId="0" animBg="1"/>
      <p:bldP spid="28" grpId="0" animBg="1"/>
      <p:bldP spid="30" grpId="0" animBg="1"/>
      <p:bldP spid="37" grpId="0"/>
      <p:bldP spid="5" grpId="0" animBg="1"/>
      <p:bldP spid="34" grpId="0" animBg="1"/>
      <p:bldP spid="35" grpId="0" animBg="1"/>
      <p:bldP spid="47" grpId="0" animBg="1"/>
      <p:bldP spid="3" grpId="0" build="p"/>
      <p:bldP spid="48" grpId="0" animBg="1"/>
      <p:bldP spid="49" grpId="0" animBg="1"/>
      <p:bldP spid="51" grpId="0" animBg="1"/>
      <p:bldP spid="52" grpId="0" animBg="1"/>
      <p:bldP spid="53" grpId="0"/>
      <p:bldP spid="38" grpId="0" animBg="1"/>
      <p:bldP spid="39" grpId="0" animBg="1"/>
      <p:bldP spid="41" grpId="0" animBg="1"/>
      <p:bldP spid="42"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p:cNvSpPr/>
          <p:nvPr/>
        </p:nvSpPr>
        <p:spPr>
          <a:xfrm>
            <a:off x="2145888" y="1019900"/>
            <a:ext cx="4694465" cy="4694465"/>
          </a:xfrm>
          <a:prstGeom prst="ellips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l 117"/>
          <p:cNvSpPr/>
          <p:nvPr/>
        </p:nvSpPr>
        <p:spPr>
          <a:xfrm>
            <a:off x="4403510" y="2574180"/>
            <a:ext cx="3217559" cy="3217559"/>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l 118"/>
          <p:cNvSpPr/>
          <p:nvPr/>
        </p:nvSpPr>
        <p:spPr>
          <a:xfrm>
            <a:off x="2014542" y="696329"/>
            <a:ext cx="1903428" cy="1903428"/>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l 119"/>
          <p:cNvSpPr/>
          <p:nvPr/>
        </p:nvSpPr>
        <p:spPr>
          <a:xfrm>
            <a:off x="5069563" y="3282194"/>
            <a:ext cx="2238731" cy="1918320"/>
          </a:xfrm>
          <a:prstGeom prst="ellipse">
            <a:avLst/>
          </a:prstGeom>
          <a:gradFill>
            <a:gsLst>
              <a:gs pos="33000">
                <a:srgbClr val="F2F2F2"/>
              </a:gs>
              <a:gs pos="100000">
                <a:srgbClr val="FBFBFB"/>
              </a:gs>
            </a:gsLst>
            <a:lin ang="5400000" scaled="1"/>
          </a:gradFill>
          <a:ln>
            <a:noFill/>
          </a:ln>
          <a:effectLst>
            <a:outerShdw blurRad="330200" dist="3429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a:off x="1510606" y="3076079"/>
            <a:ext cx="1910443" cy="1910443"/>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2274959" y="1001575"/>
            <a:ext cx="1426913" cy="1216911"/>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89899" y="973822"/>
            <a:ext cx="261257" cy="261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2127244" y="2161627"/>
            <a:ext cx="394688" cy="394688"/>
          </a:xfrm>
          <a:prstGeom prst="ellipse">
            <a:avLst/>
          </a:prstGeom>
          <a:noFill/>
          <a:ln w="698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6553447" y="2591148"/>
            <a:ext cx="445338" cy="445338"/>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5069563" y="5478038"/>
            <a:ext cx="215605" cy="215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2192300" y="2229595"/>
            <a:ext cx="261257" cy="2612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30" name="Freeform 5"/>
          <p:cNvSpPr>
            <a:spLocks/>
          </p:cNvSpPr>
          <p:nvPr/>
        </p:nvSpPr>
        <p:spPr bwMode="auto">
          <a:xfrm>
            <a:off x="2361642" y="1018456"/>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a:ln>
                  <a:noFill/>
                </a:ln>
                <a:solidFill>
                  <a:prstClr val="white"/>
                </a:solidFill>
                <a:effectLst/>
                <a:uLnTx/>
                <a:uFillTx/>
                <a:latin typeface="Calibri"/>
                <a:ea typeface="+mn-ea"/>
                <a:cs typeface="+mn-cs"/>
              </a:rPr>
              <a:t>01</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2" name="Freeform 5"/>
          <p:cNvSpPr>
            <a:spLocks/>
          </p:cNvSpPr>
          <p:nvPr/>
        </p:nvSpPr>
        <p:spPr bwMode="auto">
          <a:xfrm>
            <a:off x="7045510" y="3873554"/>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2</a:t>
            </a:r>
            <a:endParaRPr kumimoji="0" lang="id-ID" sz="1050" b="1"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Freeform 5"/>
          <p:cNvSpPr>
            <a:spLocks/>
          </p:cNvSpPr>
          <p:nvPr/>
        </p:nvSpPr>
        <p:spPr bwMode="auto">
          <a:xfrm>
            <a:off x="1401404" y="4095312"/>
            <a:ext cx="286516" cy="252323"/>
          </a:xfrm>
          <a:custGeom>
            <a:avLst/>
            <a:gdLst>
              <a:gd name="T0" fmla="*/ 221 w 442"/>
              <a:gd name="T1" fmla="*/ 311 h 421"/>
              <a:gd name="T2" fmla="*/ 442 w 442"/>
              <a:gd name="T3" fmla="*/ 421 h 421"/>
              <a:gd name="T4" fmla="*/ 442 w 442"/>
              <a:gd name="T5" fmla="*/ 0 h 421"/>
              <a:gd name="T6" fmla="*/ 0 w 442"/>
              <a:gd name="T7" fmla="*/ 0 h 421"/>
              <a:gd name="T8" fmla="*/ 0 w 442"/>
              <a:gd name="T9" fmla="*/ 421 h 421"/>
              <a:gd name="T10" fmla="*/ 221 w 442"/>
              <a:gd name="T11" fmla="*/ 311 h 421"/>
            </a:gdLst>
            <a:ahLst/>
            <a:cxnLst>
              <a:cxn ang="0">
                <a:pos x="T0" y="T1"/>
              </a:cxn>
              <a:cxn ang="0">
                <a:pos x="T2" y="T3"/>
              </a:cxn>
              <a:cxn ang="0">
                <a:pos x="T4" y="T5"/>
              </a:cxn>
              <a:cxn ang="0">
                <a:pos x="T6" y="T7"/>
              </a:cxn>
              <a:cxn ang="0">
                <a:pos x="T8" y="T9"/>
              </a:cxn>
              <a:cxn ang="0">
                <a:pos x="T10" y="T11"/>
              </a:cxn>
            </a:cxnLst>
            <a:rect l="0" t="0" r="r" b="b"/>
            <a:pathLst>
              <a:path w="442" h="421">
                <a:moveTo>
                  <a:pt x="221" y="311"/>
                </a:moveTo>
                <a:lnTo>
                  <a:pt x="442" y="421"/>
                </a:lnTo>
                <a:lnTo>
                  <a:pt x="442" y="0"/>
                </a:lnTo>
                <a:lnTo>
                  <a:pt x="0" y="0"/>
                </a:lnTo>
                <a:lnTo>
                  <a:pt x="0" y="421"/>
                </a:lnTo>
                <a:lnTo>
                  <a:pt x="221" y="311"/>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000" b="1" i="0" u="none" strike="noStrike" kern="1200" cap="none" spc="0" normalizeH="0" baseline="0" noProof="0" dirty="0" smtClean="0">
                <a:ln>
                  <a:noFill/>
                </a:ln>
                <a:solidFill>
                  <a:prstClr val="white"/>
                </a:solidFill>
                <a:effectLst/>
                <a:uLnTx/>
                <a:uFillTx/>
                <a:latin typeface="Calibri"/>
                <a:ea typeface="+mn-ea"/>
                <a:cs typeface="+mn-cs"/>
              </a:rPr>
              <a:t>0</a:t>
            </a:r>
            <a:r>
              <a:rPr kumimoji="0" lang="fr-FR" sz="1000" b="1" i="0" u="none" strike="noStrike" kern="1200" cap="none" spc="0" normalizeH="0" baseline="0" noProof="0" dirty="0" smtClean="0">
                <a:ln>
                  <a:noFill/>
                </a:ln>
                <a:solidFill>
                  <a:prstClr val="white"/>
                </a:solidFill>
                <a:effectLst/>
                <a:uLnTx/>
                <a:uFillTx/>
                <a:latin typeface="Calibri"/>
                <a:ea typeface="+mn-ea"/>
                <a:cs typeface="+mn-cs"/>
              </a:rPr>
              <a:t>3</a:t>
            </a:r>
            <a:endParaRPr kumimoji="0" lang="id-ID" sz="1013" b="1" i="0" u="none" strike="noStrike" kern="1200" cap="none" spc="0" normalizeH="0" baseline="0" noProof="0" dirty="0">
              <a:ln>
                <a:noFill/>
              </a:ln>
              <a:solidFill>
                <a:prstClr val="white"/>
              </a:solidFill>
              <a:effectLst/>
              <a:uLnTx/>
              <a:uFillTx/>
              <a:latin typeface="Calibri"/>
              <a:ea typeface="+mn-ea"/>
              <a:cs typeface="+mn-cs"/>
            </a:endParaRPr>
          </a:p>
        </p:txBody>
      </p:sp>
      <p:sp>
        <p:nvSpPr>
          <p:cNvPr id="134" name="TextBox 133"/>
          <p:cNvSpPr txBox="1"/>
          <p:nvPr/>
        </p:nvSpPr>
        <p:spPr>
          <a:xfrm>
            <a:off x="2302978" y="1306122"/>
            <a:ext cx="1317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Actigramme   A0</a:t>
            </a:r>
            <a:endParaRPr kumimoji="0" lang="id-ID" b="0" i="0" u="none" strike="noStrike" kern="1200" cap="none" spc="0" normalizeH="0" baseline="0" noProof="0" dirty="0">
              <a:ln>
                <a:noFill/>
              </a:ln>
              <a:effectLst/>
              <a:uLnTx/>
              <a:uFillTx/>
              <a:latin typeface="+mj-lt"/>
            </a:endParaRPr>
          </a:p>
        </p:txBody>
      </p:sp>
      <p:sp>
        <p:nvSpPr>
          <p:cNvPr id="158" name="TextBox 157"/>
          <p:cNvSpPr txBox="1"/>
          <p:nvPr/>
        </p:nvSpPr>
        <p:spPr>
          <a:xfrm>
            <a:off x="1552986" y="3682138"/>
            <a:ext cx="13680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 F.A.S.T</a:t>
            </a:r>
            <a:endParaRPr kumimoji="0" lang="id-ID" b="1" i="0" u="none" strike="noStrike" kern="1200" cap="none" spc="0" normalizeH="0" baseline="0" noProof="0" dirty="0">
              <a:ln>
                <a:noFill/>
              </a:ln>
              <a:effectLst/>
              <a:uLnTx/>
              <a:uFillTx/>
              <a:latin typeface="+mj-lt"/>
            </a:endParaRPr>
          </a:p>
        </p:txBody>
      </p:sp>
      <p:sp>
        <p:nvSpPr>
          <p:cNvPr id="160" name="Oval 159"/>
          <p:cNvSpPr/>
          <p:nvPr/>
        </p:nvSpPr>
        <p:spPr>
          <a:xfrm>
            <a:off x="2862517" y="1781993"/>
            <a:ext cx="3041755" cy="3041755"/>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61" name="TextBox 160"/>
          <p:cNvSpPr txBox="1"/>
          <p:nvPr/>
        </p:nvSpPr>
        <p:spPr>
          <a:xfrm>
            <a:off x="5680981" y="4013475"/>
            <a:ext cx="128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Diagramme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mj-lt"/>
              </a:rPr>
              <a:t>Pieuvre</a:t>
            </a:r>
            <a:endParaRPr kumimoji="0" lang="id-ID" b="1" i="0" u="none" strike="noStrike" kern="1200" cap="none" spc="0" normalizeH="0" baseline="0" noProof="0" dirty="0">
              <a:ln>
                <a:noFill/>
              </a:ln>
              <a:effectLst/>
              <a:uLnTx/>
              <a:uFillTx/>
              <a:latin typeface="+mj-lt"/>
            </a:endParaRPr>
          </a:p>
        </p:txBody>
      </p:sp>
      <p:sp>
        <p:nvSpPr>
          <p:cNvPr id="173" name="Rectangle 172"/>
          <p:cNvSpPr/>
          <p:nvPr/>
        </p:nvSpPr>
        <p:spPr>
          <a:xfrm>
            <a:off x="3643233" y="3049389"/>
            <a:ext cx="163551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Analyse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smtClean="0">
                <a:latin typeface="+mj-lt"/>
              </a:rPr>
              <a:t> fonctionnelle </a:t>
            </a:r>
            <a:endParaRPr kumimoji="0" lang="id-ID" sz="2000" b="1" i="0" u="none" strike="noStrike" kern="1200" cap="none" spc="0" normalizeH="0" baseline="0" noProof="0" dirty="0">
              <a:ln>
                <a:noFill/>
              </a:ln>
              <a:effectLst/>
              <a:uLnTx/>
              <a:uFillTx/>
              <a:latin typeface="+mj-lt"/>
            </a:endParaRPr>
          </a:p>
        </p:txBody>
      </p:sp>
      <p:grpSp>
        <p:nvGrpSpPr>
          <p:cNvPr id="26" name="Group 161"/>
          <p:cNvGrpSpPr/>
          <p:nvPr/>
        </p:nvGrpSpPr>
        <p:grpSpPr>
          <a:xfrm>
            <a:off x="4109307" y="2292431"/>
            <a:ext cx="833813" cy="702952"/>
            <a:chOff x="1631950" y="-66675"/>
            <a:chExt cx="1120775" cy="1120775"/>
          </a:xfrm>
          <a:solidFill>
            <a:schemeClr val="accent5"/>
          </a:solidFill>
        </p:grpSpPr>
        <p:sp>
          <p:nvSpPr>
            <p:cNvPr id="27" name="Oval 37"/>
            <p:cNvSpPr>
              <a:spLocks noChangeArrowheads="1"/>
            </p:cNvSpPr>
            <p:nvPr/>
          </p:nvSpPr>
          <p:spPr bwMode="auto">
            <a:xfrm>
              <a:off x="1905000" y="206375"/>
              <a:ext cx="576263" cy="574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38"/>
            <p:cNvSpPr>
              <a:spLocks/>
            </p:cNvSpPr>
            <p:nvPr/>
          </p:nvSpPr>
          <p:spPr bwMode="auto">
            <a:xfrm>
              <a:off x="2132013" y="-66675"/>
              <a:ext cx="120650" cy="182563"/>
            </a:xfrm>
            <a:custGeom>
              <a:avLst/>
              <a:gdLst>
                <a:gd name="T0" fmla="*/ 32 w 32"/>
                <a:gd name="T1" fmla="*/ 32 h 48"/>
                <a:gd name="T2" fmla="*/ 16 w 32"/>
                <a:gd name="T3" fmla="*/ 0 h 48"/>
                <a:gd name="T4" fmla="*/ 16 w 32"/>
                <a:gd name="T5" fmla="*/ 0 h 48"/>
                <a:gd name="T6" fmla="*/ 16 w 32"/>
                <a:gd name="T7" fmla="*/ 0 h 48"/>
                <a:gd name="T8" fmla="*/ 16 w 32"/>
                <a:gd name="T9" fmla="*/ 0 h 48"/>
                <a:gd name="T10" fmla="*/ 16 w 32"/>
                <a:gd name="T11" fmla="*/ 0 h 48"/>
                <a:gd name="T12" fmla="*/ 0 w 32"/>
                <a:gd name="T13" fmla="*/ 32 h 48"/>
                <a:gd name="T14" fmla="*/ 16 w 32"/>
                <a:gd name="T15" fmla="*/ 48 h 48"/>
                <a:gd name="T16" fmla="*/ 16 w 32"/>
                <a:gd name="T17" fmla="*/ 48 h 48"/>
                <a:gd name="T18" fmla="*/ 16 w 32"/>
                <a:gd name="T19" fmla="*/ 48 h 48"/>
                <a:gd name="T20" fmla="*/ 16 w 32"/>
                <a:gd name="T21" fmla="*/ 48 h 48"/>
                <a:gd name="T22" fmla="*/ 16 w 32"/>
                <a:gd name="T23" fmla="*/ 48 h 48"/>
                <a:gd name="T24" fmla="*/ 32 w 32"/>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32" y="32"/>
                  </a:move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0" y="15"/>
                    <a:pt x="0" y="32"/>
                  </a:cubicBezTo>
                  <a:cubicBezTo>
                    <a:pt x="0" y="43"/>
                    <a:pt x="9"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39"/>
            <p:cNvSpPr>
              <a:spLocks/>
            </p:cNvSpPr>
            <p:nvPr/>
          </p:nvSpPr>
          <p:spPr bwMode="auto">
            <a:xfrm>
              <a:off x="2132013" y="873125"/>
              <a:ext cx="120650" cy="180975"/>
            </a:xfrm>
            <a:custGeom>
              <a:avLst/>
              <a:gdLst>
                <a:gd name="T0" fmla="*/ 0 w 32"/>
                <a:gd name="T1" fmla="*/ 16 h 48"/>
                <a:gd name="T2" fmla="*/ 16 w 32"/>
                <a:gd name="T3" fmla="*/ 48 h 48"/>
                <a:gd name="T4" fmla="*/ 16 w 32"/>
                <a:gd name="T5" fmla="*/ 48 h 48"/>
                <a:gd name="T6" fmla="*/ 16 w 32"/>
                <a:gd name="T7" fmla="*/ 48 h 48"/>
                <a:gd name="T8" fmla="*/ 16 w 32"/>
                <a:gd name="T9" fmla="*/ 48 h 48"/>
                <a:gd name="T10" fmla="*/ 16 w 32"/>
                <a:gd name="T11" fmla="*/ 48 h 48"/>
                <a:gd name="T12" fmla="*/ 32 w 32"/>
                <a:gd name="T13" fmla="*/ 16 h 48"/>
                <a:gd name="T14" fmla="*/ 16 w 32"/>
                <a:gd name="T15" fmla="*/ 0 h 48"/>
                <a:gd name="T16" fmla="*/ 16 w 32"/>
                <a:gd name="T17" fmla="*/ 0 h 48"/>
                <a:gd name="T18" fmla="*/ 16 w 32"/>
                <a:gd name="T19" fmla="*/ 0 h 48"/>
                <a:gd name="T20" fmla="*/ 16 w 32"/>
                <a:gd name="T21" fmla="*/ 0 h 48"/>
                <a:gd name="T22" fmla="*/ 16 w 32"/>
                <a:gd name="T23" fmla="*/ 0 h 48"/>
                <a:gd name="T24" fmla="*/ 0 w 32"/>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0" y="16"/>
                  </a:moveTo>
                  <a:cubicBezTo>
                    <a:pt x="0" y="33"/>
                    <a:pt x="15" y="47"/>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8" y="47"/>
                    <a:pt x="32" y="33"/>
                    <a:pt x="32" y="16"/>
                  </a:cubicBezTo>
                  <a:cubicBezTo>
                    <a:pt x="32" y="4"/>
                    <a:pt x="23" y="0"/>
                    <a:pt x="16" y="0"/>
                  </a:cubicBezTo>
                  <a:cubicBezTo>
                    <a:pt x="16" y="0"/>
                    <a:pt x="16" y="0"/>
                    <a:pt x="16" y="0"/>
                  </a:cubicBezTo>
                  <a:cubicBezTo>
                    <a:pt x="16" y="0"/>
                    <a:pt x="16" y="0"/>
                    <a:pt x="16" y="0"/>
                  </a:cubicBezTo>
                  <a:cubicBezTo>
                    <a:pt x="16" y="0"/>
                    <a:pt x="16" y="0"/>
                    <a:pt x="16" y="0"/>
                  </a:cubicBezTo>
                  <a:cubicBezTo>
                    <a:pt x="16" y="0"/>
                    <a:pt x="16" y="0"/>
                    <a:pt x="16" y="0"/>
                  </a:cubicBezTo>
                  <a:cubicBezTo>
                    <a:pt x="9" y="0"/>
                    <a:pt x="0" y="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40"/>
            <p:cNvSpPr>
              <a:spLocks/>
            </p:cNvSpPr>
            <p:nvPr/>
          </p:nvSpPr>
          <p:spPr bwMode="auto">
            <a:xfrm>
              <a:off x="2571750" y="433388"/>
              <a:ext cx="180975" cy="120650"/>
            </a:xfrm>
            <a:custGeom>
              <a:avLst/>
              <a:gdLst>
                <a:gd name="T0" fmla="*/ 16 w 48"/>
                <a:gd name="T1" fmla="*/ 32 h 32"/>
                <a:gd name="T2" fmla="*/ 48 w 48"/>
                <a:gd name="T3" fmla="*/ 16 h 32"/>
                <a:gd name="T4" fmla="*/ 48 w 48"/>
                <a:gd name="T5" fmla="*/ 16 h 32"/>
                <a:gd name="T6" fmla="*/ 48 w 48"/>
                <a:gd name="T7" fmla="*/ 16 h 32"/>
                <a:gd name="T8" fmla="*/ 48 w 48"/>
                <a:gd name="T9" fmla="*/ 16 h 32"/>
                <a:gd name="T10" fmla="*/ 48 w 48"/>
                <a:gd name="T11" fmla="*/ 16 h 32"/>
                <a:gd name="T12" fmla="*/ 16 w 48"/>
                <a:gd name="T13" fmla="*/ 0 h 32"/>
                <a:gd name="T14" fmla="*/ 0 w 48"/>
                <a:gd name="T15" fmla="*/ 16 h 32"/>
                <a:gd name="T16" fmla="*/ 0 w 48"/>
                <a:gd name="T17" fmla="*/ 16 h 32"/>
                <a:gd name="T18" fmla="*/ 0 w 48"/>
                <a:gd name="T19" fmla="*/ 16 h 32"/>
                <a:gd name="T20" fmla="*/ 0 w 48"/>
                <a:gd name="T21" fmla="*/ 16 h 32"/>
                <a:gd name="T22" fmla="*/ 0 w 48"/>
                <a:gd name="T23" fmla="*/ 16 h 32"/>
                <a:gd name="T24" fmla="*/ 16 w 4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16" y="32"/>
                  </a:moveTo>
                  <a:cubicBezTo>
                    <a:pt x="33" y="32"/>
                    <a:pt x="48" y="17"/>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4"/>
                    <a:pt x="33" y="0"/>
                    <a:pt x="16" y="0"/>
                  </a:cubicBezTo>
                  <a:cubicBezTo>
                    <a:pt x="5" y="0"/>
                    <a:pt x="0" y="9"/>
                    <a:pt x="0" y="16"/>
                  </a:cubicBezTo>
                  <a:cubicBezTo>
                    <a:pt x="0" y="16"/>
                    <a:pt x="0" y="16"/>
                    <a:pt x="0" y="16"/>
                  </a:cubicBezTo>
                  <a:cubicBezTo>
                    <a:pt x="0" y="16"/>
                    <a:pt x="0" y="16"/>
                    <a:pt x="0" y="16"/>
                  </a:cubicBezTo>
                  <a:cubicBezTo>
                    <a:pt x="0" y="16"/>
                    <a:pt x="0" y="16"/>
                    <a:pt x="0" y="16"/>
                  </a:cubicBezTo>
                  <a:cubicBezTo>
                    <a:pt x="0" y="16"/>
                    <a:pt x="0" y="16"/>
                    <a:pt x="0" y="16"/>
                  </a:cubicBezTo>
                  <a:cubicBezTo>
                    <a:pt x="0" y="23"/>
                    <a:pt x="5"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41"/>
            <p:cNvSpPr>
              <a:spLocks/>
            </p:cNvSpPr>
            <p:nvPr/>
          </p:nvSpPr>
          <p:spPr bwMode="auto">
            <a:xfrm>
              <a:off x="1631950" y="433388"/>
              <a:ext cx="182563" cy="120650"/>
            </a:xfrm>
            <a:custGeom>
              <a:avLst/>
              <a:gdLst>
                <a:gd name="T0" fmla="*/ 32 w 48"/>
                <a:gd name="T1" fmla="*/ 0 h 32"/>
                <a:gd name="T2" fmla="*/ 0 w 48"/>
                <a:gd name="T3" fmla="*/ 16 h 32"/>
                <a:gd name="T4" fmla="*/ 0 w 48"/>
                <a:gd name="T5" fmla="*/ 16 h 32"/>
                <a:gd name="T6" fmla="*/ 0 w 48"/>
                <a:gd name="T7" fmla="*/ 16 h 32"/>
                <a:gd name="T8" fmla="*/ 0 w 48"/>
                <a:gd name="T9" fmla="*/ 16 h 32"/>
                <a:gd name="T10" fmla="*/ 0 w 48"/>
                <a:gd name="T11" fmla="*/ 16 h 32"/>
                <a:gd name="T12" fmla="*/ 32 w 48"/>
                <a:gd name="T13" fmla="*/ 32 h 32"/>
                <a:gd name="T14" fmla="*/ 48 w 48"/>
                <a:gd name="T15" fmla="*/ 16 h 32"/>
                <a:gd name="T16" fmla="*/ 48 w 48"/>
                <a:gd name="T17" fmla="*/ 16 h 32"/>
                <a:gd name="T18" fmla="*/ 48 w 48"/>
                <a:gd name="T19" fmla="*/ 16 h 32"/>
                <a:gd name="T20" fmla="*/ 48 w 48"/>
                <a:gd name="T21" fmla="*/ 16 h 32"/>
                <a:gd name="T22" fmla="*/ 48 w 48"/>
                <a:gd name="T23" fmla="*/ 16 h 32"/>
                <a:gd name="T24" fmla="*/ 32 w 48"/>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32" y="0"/>
                  </a:move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42"/>
            <p:cNvSpPr>
              <a:spLocks/>
            </p:cNvSpPr>
            <p:nvPr/>
          </p:nvSpPr>
          <p:spPr bwMode="auto">
            <a:xfrm>
              <a:off x="2432050" y="93663"/>
              <a:ext cx="161925" cy="161925"/>
            </a:xfrm>
            <a:custGeom>
              <a:avLst/>
              <a:gdLst>
                <a:gd name="T0" fmla="*/ 31 w 43"/>
                <a:gd name="T1" fmla="*/ 35 h 43"/>
                <a:gd name="T2" fmla="*/ 42 w 43"/>
                <a:gd name="T3" fmla="*/ 1 h 43"/>
                <a:gd name="T4" fmla="*/ 42 w 43"/>
                <a:gd name="T5" fmla="*/ 1 h 43"/>
                <a:gd name="T6" fmla="*/ 42 w 43"/>
                <a:gd name="T7" fmla="*/ 1 h 43"/>
                <a:gd name="T8" fmla="*/ 42 w 43"/>
                <a:gd name="T9" fmla="*/ 1 h 43"/>
                <a:gd name="T10" fmla="*/ 42 w 43"/>
                <a:gd name="T11" fmla="*/ 1 h 43"/>
                <a:gd name="T12" fmla="*/ 8 w 43"/>
                <a:gd name="T13" fmla="*/ 12 h 43"/>
                <a:gd name="T14" fmla="*/ 8 w 43"/>
                <a:gd name="T15" fmla="*/ 35 h 43"/>
                <a:gd name="T16" fmla="*/ 8 w 43"/>
                <a:gd name="T17" fmla="*/ 35 h 43"/>
                <a:gd name="T18" fmla="*/ 8 w 43"/>
                <a:gd name="T19" fmla="*/ 35 h 43"/>
                <a:gd name="T20" fmla="*/ 8 w 43"/>
                <a:gd name="T21" fmla="*/ 35 h 43"/>
                <a:gd name="T22" fmla="*/ 8 w 43"/>
                <a:gd name="T23" fmla="*/ 35 h 43"/>
                <a:gd name="T24" fmla="*/ 31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1" y="35"/>
                  </a:move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0" y="0"/>
                    <a:pt x="8" y="12"/>
                  </a:cubicBezTo>
                  <a:cubicBezTo>
                    <a:pt x="0" y="21"/>
                    <a:pt x="3" y="30"/>
                    <a:pt x="8" y="35"/>
                  </a:cubicBezTo>
                  <a:cubicBezTo>
                    <a:pt x="8" y="35"/>
                    <a:pt x="8" y="35"/>
                    <a:pt x="8" y="35"/>
                  </a:cubicBezTo>
                  <a:cubicBezTo>
                    <a:pt x="8" y="35"/>
                    <a:pt x="8" y="35"/>
                    <a:pt x="8" y="35"/>
                  </a:cubicBezTo>
                  <a:cubicBezTo>
                    <a:pt x="8" y="35"/>
                    <a:pt x="8" y="35"/>
                    <a:pt x="8" y="35"/>
                  </a:cubicBezTo>
                  <a:cubicBezTo>
                    <a:pt x="8" y="35"/>
                    <a:pt x="8" y="35"/>
                    <a:pt x="8" y="35"/>
                  </a:cubicBezTo>
                  <a:cubicBezTo>
                    <a:pt x="13" y="40"/>
                    <a:pt x="22" y="43"/>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43"/>
            <p:cNvSpPr>
              <a:spLocks/>
            </p:cNvSpPr>
            <p:nvPr/>
          </p:nvSpPr>
          <p:spPr bwMode="auto">
            <a:xfrm>
              <a:off x="1795463" y="728663"/>
              <a:ext cx="161925" cy="161925"/>
            </a:xfrm>
            <a:custGeom>
              <a:avLst/>
              <a:gdLst>
                <a:gd name="T0" fmla="*/ 12 w 43"/>
                <a:gd name="T1" fmla="*/ 8 h 43"/>
                <a:gd name="T2" fmla="*/ 1 w 43"/>
                <a:gd name="T3" fmla="*/ 42 h 43"/>
                <a:gd name="T4" fmla="*/ 1 w 43"/>
                <a:gd name="T5" fmla="*/ 42 h 43"/>
                <a:gd name="T6" fmla="*/ 1 w 43"/>
                <a:gd name="T7" fmla="*/ 42 h 43"/>
                <a:gd name="T8" fmla="*/ 1 w 43"/>
                <a:gd name="T9" fmla="*/ 42 h 43"/>
                <a:gd name="T10" fmla="*/ 1 w 43"/>
                <a:gd name="T11" fmla="*/ 42 h 43"/>
                <a:gd name="T12" fmla="*/ 35 w 43"/>
                <a:gd name="T13" fmla="*/ 31 h 43"/>
                <a:gd name="T14" fmla="*/ 35 w 43"/>
                <a:gd name="T15" fmla="*/ 8 h 43"/>
                <a:gd name="T16" fmla="*/ 35 w 43"/>
                <a:gd name="T17" fmla="*/ 8 h 43"/>
                <a:gd name="T18" fmla="*/ 35 w 43"/>
                <a:gd name="T19" fmla="*/ 8 h 43"/>
                <a:gd name="T20" fmla="*/ 35 w 43"/>
                <a:gd name="T21" fmla="*/ 8 h 43"/>
                <a:gd name="T22" fmla="*/ 35 w 43"/>
                <a:gd name="T23" fmla="*/ 8 h 43"/>
                <a:gd name="T24" fmla="*/ 12 w 43"/>
                <a:gd name="T25"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12" y="8"/>
                  </a:moveTo>
                  <a:cubicBezTo>
                    <a:pt x="0" y="20"/>
                    <a:pt x="0" y="41"/>
                    <a:pt x="1" y="42"/>
                  </a:cubicBezTo>
                  <a:cubicBezTo>
                    <a:pt x="1" y="42"/>
                    <a:pt x="1" y="42"/>
                    <a:pt x="1" y="42"/>
                  </a:cubicBezTo>
                  <a:cubicBezTo>
                    <a:pt x="1" y="42"/>
                    <a:pt x="1" y="42"/>
                    <a:pt x="1" y="42"/>
                  </a:cubicBezTo>
                  <a:cubicBezTo>
                    <a:pt x="1" y="42"/>
                    <a:pt x="1" y="42"/>
                    <a:pt x="1" y="42"/>
                  </a:cubicBezTo>
                  <a:cubicBezTo>
                    <a:pt x="1" y="42"/>
                    <a:pt x="1" y="42"/>
                    <a:pt x="1" y="42"/>
                  </a:cubicBezTo>
                  <a:cubicBezTo>
                    <a:pt x="2" y="43"/>
                    <a:pt x="23" y="43"/>
                    <a:pt x="35" y="31"/>
                  </a:cubicBezTo>
                  <a:cubicBezTo>
                    <a:pt x="43" y="23"/>
                    <a:pt x="40" y="13"/>
                    <a:pt x="35" y="8"/>
                  </a:cubicBezTo>
                  <a:cubicBezTo>
                    <a:pt x="35" y="8"/>
                    <a:pt x="35" y="8"/>
                    <a:pt x="35" y="8"/>
                  </a:cubicBezTo>
                  <a:cubicBezTo>
                    <a:pt x="35" y="8"/>
                    <a:pt x="35" y="8"/>
                    <a:pt x="35" y="8"/>
                  </a:cubicBezTo>
                  <a:cubicBezTo>
                    <a:pt x="35" y="8"/>
                    <a:pt x="35" y="8"/>
                    <a:pt x="35" y="8"/>
                  </a:cubicBezTo>
                  <a:cubicBezTo>
                    <a:pt x="35" y="8"/>
                    <a:pt x="35" y="8"/>
                    <a:pt x="35" y="8"/>
                  </a:cubicBezTo>
                  <a:cubicBezTo>
                    <a:pt x="30" y="4"/>
                    <a:pt x="20" y="0"/>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44"/>
            <p:cNvSpPr>
              <a:spLocks/>
            </p:cNvSpPr>
            <p:nvPr/>
          </p:nvSpPr>
          <p:spPr bwMode="auto">
            <a:xfrm>
              <a:off x="2432050" y="728663"/>
              <a:ext cx="161925" cy="161925"/>
            </a:xfrm>
            <a:custGeom>
              <a:avLst/>
              <a:gdLst>
                <a:gd name="T0" fmla="*/ 8 w 43"/>
                <a:gd name="T1" fmla="*/ 31 h 43"/>
                <a:gd name="T2" fmla="*/ 42 w 43"/>
                <a:gd name="T3" fmla="*/ 42 h 43"/>
                <a:gd name="T4" fmla="*/ 42 w 43"/>
                <a:gd name="T5" fmla="*/ 42 h 43"/>
                <a:gd name="T6" fmla="*/ 42 w 43"/>
                <a:gd name="T7" fmla="*/ 42 h 43"/>
                <a:gd name="T8" fmla="*/ 42 w 43"/>
                <a:gd name="T9" fmla="*/ 42 h 43"/>
                <a:gd name="T10" fmla="*/ 42 w 43"/>
                <a:gd name="T11" fmla="*/ 42 h 43"/>
                <a:gd name="T12" fmla="*/ 31 w 43"/>
                <a:gd name="T13" fmla="*/ 8 h 43"/>
                <a:gd name="T14" fmla="*/ 8 w 43"/>
                <a:gd name="T15" fmla="*/ 8 h 43"/>
                <a:gd name="T16" fmla="*/ 8 w 43"/>
                <a:gd name="T17" fmla="*/ 8 h 43"/>
                <a:gd name="T18" fmla="*/ 8 w 43"/>
                <a:gd name="T19" fmla="*/ 8 h 43"/>
                <a:gd name="T20" fmla="*/ 8 w 43"/>
                <a:gd name="T21" fmla="*/ 8 h 43"/>
                <a:gd name="T22" fmla="*/ 8 w 43"/>
                <a:gd name="T23" fmla="*/ 8 h 43"/>
                <a:gd name="T24" fmla="*/ 8 w 43"/>
                <a:gd name="T2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1"/>
                  </a:moveTo>
                  <a:cubicBezTo>
                    <a:pt x="20" y="43"/>
                    <a:pt x="41" y="43"/>
                    <a:pt x="42" y="42"/>
                  </a:cubicBezTo>
                  <a:cubicBezTo>
                    <a:pt x="42" y="42"/>
                    <a:pt x="42" y="42"/>
                    <a:pt x="42" y="42"/>
                  </a:cubicBezTo>
                  <a:cubicBezTo>
                    <a:pt x="42" y="42"/>
                    <a:pt x="42" y="42"/>
                    <a:pt x="42" y="42"/>
                  </a:cubicBezTo>
                  <a:cubicBezTo>
                    <a:pt x="42" y="42"/>
                    <a:pt x="42" y="42"/>
                    <a:pt x="42" y="42"/>
                  </a:cubicBezTo>
                  <a:cubicBezTo>
                    <a:pt x="42" y="42"/>
                    <a:pt x="42" y="42"/>
                    <a:pt x="42" y="42"/>
                  </a:cubicBezTo>
                  <a:cubicBezTo>
                    <a:pt x="43" y="41"/>
                    <a:pt x="43" y="20"/>
                    <a:pt x="31" y="8"/>
                  </a:cubicBezTo>
                  <a:cubicBezTo>
                    <a:pt x="22" y="0"/>
                    <a:pt x="13" y="4"/>
                    <a:pt x="8" y="8"/>
                  </a:cubicBezTo>
                  <a:cubicBezTo>
                    <a:pt x="8" y="8"/>
                    <a:pt x="8" y="8"/>
                    <a:pt x="8" y="8"/>
                  </a:cubicBezTo>
                  <a:cubicBezTo>
                    <a:pt x="8" y="8"/>
                    <a:pt x="8" y="8"/>
                    <a:pt x="8" y="8"/>
                  </a:cubicBezTo>
                  <a:cubicBezTo>
                    <a:pt x="8" y="8"/>
                    <a:pt x="8" y="8"/>
                    <a:pt x="8" y="8"/>
                  </a:cubicBezTo>
                  <a:cubicBezTo>
                    <a:pt x="8" y="8"/>
                    <a:pt x="8" y="8"/>
                    <a:pt x="8" y="8"/>
                  </a:cubicBezTo>
                  <a:cubicBezTo>
                    <a:pt x="3" y="13"/>
                    <a:pt x="0"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45"/>
            <p:cNvSpPr>
              <a:spLocks/>
            </p:cNvSpPr>
            <p:nvPr/>
          </p:nvSpPr>
          <p:spPr bwMode="auto">
            <a:xfrm>
              <a:off x="1795463" y="93663"/>
              <a:ext cx="161925" cy="161925"/>
            </a:xfrm>
            <a:custGeom>
              <a:avLst/>
              <a:gdLst>
                <a:gd name="T0" fmla="*/ 35 w 43"/>
                <a:gd name="T1" fmla="*/ 12 h 43"/>
                <a:gd name="T2" fmla="*/ 1 w 43"/>
                <a:gd name="T3" fmla="*/ 1 h 43"/>
                <a:gd name="T4" fmla="*/ 1 w 43"/>
                <a:gd name="T5" fmla="*/ 1 h 43"/>
                <a:gd name="T6" fmla="*/ 1 w 43"/>
                <a:gd name="T7" fmla="*/ 1 h 43"/>
                <a:gd name="T8" fmla="*/ 1 w 43"/>
                <a:gd name="T9" fmla="*/ 1 h 43"/>
                <a:gd name="T10" fmla="*/ 1 w 43"/>
                <a:gd name="T11" fmla="*/ 1 h 43"/>
                <a:gd name="T12" fmla="*/ 12 w 43"/>
                <a:gd name="T13" fmla="*/ 35 h 43"/>
                <a:gd name="T14" fmla="*/ 35 w 43"/>
                <a:gd name="T15" fmla="*/ 35 h 43"/>
                <a:gd name="T16" fmla="*/ 35 w 43"/>
                <a:gd name="T17" fmla="*/ 35 h 43"/>
                <a:gd name="T18" fmla="*/ 35 w 43"/>
                <a:gd name="T19" fmla="*/ 35 h 43"/>
                <a:gd name="T20" fmla="*/ 35 w 43"/>
                <a:gd name="T21" fmla="*/ 35 h 43"/>
                <a:gd name="T22" fmla="*/ 35 w 43"/>
                <a:gd name="T23" fmla="*/ 35 h 43"/>
                <a:gd name="T24" fmla="*/ 35 w 43"/>
                <a:gd name="T2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12"/>
                  </a:moveTo>
                  <a:cubicBezTo>
                    <a:pt x="23" y="0"/>
                    <a:pt x="2"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0" y="43"/>
                    <a:pt x="30" y="40"/>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Tree>
    <p:extLst>
      <p:ext uri="{BB962C8B-B14F-4D97-AF65-F5344CB8AC3E}">
        <p14:creationId xmlns:p14="http://schemas.microsoft.com/office/powerpoint/2010/main" val="15472127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158"/>
                                        </p:tgtEl>
                                      </p:cBhvr>
                                    </p:animEffect>
                                    <p:animScale>
                                      <p:cBhvr>
                                        <p:cTn id="7" dur="500" autoRev="1" fill="hold"/>
                                        <p:tgtEl>
                                          <p:spTgt spid="158"/>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21"/>
                                        </p:tgtEl>
                                      </p:cBhvr>
                                    </p:animEffect>
                                    <p:animScale>
                                      <p:cBhvr>
                                        <p:cTn id="10" dur="500" autoRev="1" fill="hold"/>
                                        <p:tgtEl>
                                          <p:spTgt spid="121"/>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1000" tmFilter="0, 0; .2, .5; .8, .5; 1, 0"/>
                                        <p:tgtEl>
                                          <p:spTgt spid="133"/>
                                        </p:tgtEl>
                                      </p:cBhvr>
                                    </p:animEffect>
                                    <p:animScale>
                                      <p:cBhvr>
                                        <p:cTn id="15" dur="500" autoRev="1" fill="hold"/>
                                        <p:tgtEl>
                                          <p:spTgt spid="1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33" grpId="0" animBg="1"/>
      <p:bldP spid="1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FlexibleLine"/>
          <p:cNvSpPr/>
          <p:nvPr/>
        </p:nvSpPr>
        <p:spPr>
          <a:xfrm>
            <a:off x="805793" y="3034815"/>
            <a:ext cx="719576" cy="2304000"/>
          </a:xfrm>
          <a:custGeom>
            <a:avLst/>
            <a:gdLst/>
            <a:ahLst/>
            <a:cxnLst/>
            <a:rect l="0" t="0" r="0" b="0"/>
            <a:pathLst>
              <a:path w="790400" h="2188800" fill="none">
                <a:moveTo>
                  <a:pt x="0" y="0"/>
                </a:moveTo>
                <a:lnTo>
                  <a:pt x="790400" y="-2188800"/>
                </a:lnTo>
              </a:path>
            </a:pathLst>
          </a:custGeom>
          <a:noFill/>
          <a:ln w="7600" cap="flat">
            <a:solidFill>
              <a:schemeClr val="bg1">
                <a:lumMod val="50000"/>
              </a:schemeClr>
            </a:solidFill>
            <a:prstDash val="dash"/>
            <a:bevel/>
          </a:ln>
        </p:spPr>
      </p:sp>
      <p:sp>
        <p:nvSpPr>
          <p:cNvPr id="281" name="FlexibleLine"/>
          <p:cNvSpPr/>
          <p:nvPr/>
        </p:nvSpPr>
        <p:spPr>
          <a:xfrm>
            <a:off x="882436" y="3045618"/>
            <a:ext cx="719576" cy="1259257"/>
          </a:xfrm>
          <a:custGeom>
            <a:avLst/>
            <a:gdLst/>
            <a:ahLst/>
            <a:cxnLst/>
            <a:rect l="0" t="0" r="0" b="0"/>
            <a:pathLst>
              <a:path w="790400" h="1383200" fill="none">
                <a:moveTo>
                  <a:pt x="0" y="0"/>
                </a:moveTo>
                <a:lnTo>
                  <a:pt x="790400" y="-1383200"/>
                </a:lnTo>
              </a:path>
            </a:pathLst>
          </a:custGeom>
          <a:noFill/>
          <a:ln w="7600" cap="flat">
            <a:solidFill>
              <a:schemeClr val="bg1">
                <a:lumMod val="50000"/>
              </a:schemeClr>
            </a:solidFill>
            <a:prstDash val="dash"/>
            <a:bevel/>
          </a:ln>
        </p:spPr>
      </p:sp>
      <p:sp>
        <p:nvSpPr>
          <p:cNvPr id="282" name="FlexibleLine"/>
          <p:cNvSpPr/>
          <p:nvPr/>
        </p:nvSpPr>
        <p:spPr>
          <a:xfrm>
            <a:off x="1012908" y="3385679"/>
            <a:ext cx="719576" cy="525843"/>
          </a:xfrm>
          <a:custGeom>
            <a:avLst/>
            <a:gdLst/>
            <a:ahLst/>
            <a:cxnLst/>
            <a:rect l="0" t="0" r="0" b="0"/>
            <a:pathLst>
              <a:path w="790400" h="577600" fill="none">
                <a:moveTo>
                  <a:pt x="0" y="0"/>
                </a:moveTo>
                <a:lnTo>
                  <a:pt x="790400" y="-577600"/>
                </a:lnTo>
              </a:path>
            </a:pathLst>
          </a:custGeom>
          <a:noFill/>
          <a:ln w="7600" cap="flat">
            <a:solidFill>
              <a:schemeClr val="bg1">
                <a:lumMod val="50000"/>
              </a:schemeClr>
            </a:solidFill>
            <a:prstDash val="dash"/>
            <a:bevel/>
          </a:ln>
        </p:spPr>
      </p:sp>
      <p:sp>
        <p:nvSpPr>
          <p:cNvPr id="283" name="FlexibleLine"/>
          <p:cNvSpPr/>
          <p:nvPr/>
        </p:nvSpPr>
        <p:spPr>
          <a:xfrm>
            <a:off x="993981" y="3608044"/>
            <a:ext cx="618435" cy="969177"/>
          </a:xfrm>
          <a:custGeom>
            <a:avLst/>
            <a:gdLst/>
            <a:ahLst/>
            <a:cxnLst/>
            <a:rect l="0" t="0" r="0" b="0"/>
            <a:pathLst>
              <a:path w="790400" h="228000" fill="none">
                <a:moveTo>
                  <a:pt x="0" y="0"/>
                </a:moveTo>
                <a:lnTo>
                  <a:pt x="790400" y="228000"/>
                </a:lnTo>
              </a:path>
            </a:pathLst>
          </a:custGeom>
          <a:noFill/>
          <a:ln w="7600" cap="flat">
            <a:solidFill>
              <a:schemeClr val="bg1">
                <a:lumMod val="50000"/>
              </a:schemeClr>
            </a:solidFill>
            <a:prstDash val="dash"/>
            <a:bevel/>
          </a:ln>
        </p:spPr>
      </p:sp>
      <p:sp>
        <p:nvSpPr>
          <p:cNvPr id="284" name="FlexibleLine"/>
          <p:cNvSpPr/>
          <p:nvPr/>
        </p:nvSpPr>
        <p:spPr>
          <a:xfrm>
            <a:off x="805792" y="3742182"/>
            <a:ext cx="801576" cy="2783957"/>
          </a:xfrm>
          <a:custGeom>
            <a:avLst/>
            <a:gdLst/>
            <a:ahLst/>
            <a:cxnLst/>
            <a:rect l="0" t="0" r="0" b="0"/>
            <a:pathLst>
              <a:path w="790400" h="1151400" fill="none">
                <a:moveTo>
                  <a:pt x="0" y="0"/>
                </a:moveTo>
                <a:lnTo>
                  <a:pt x="790400" y="1151400"/>
                </a:lnTo>
              </a:path>
            </a:pathLst>
          </a:custGeom>
          <a:noFill/>
          <a:ln w="7600" cap="flat">
            <a:solidFill>
              <a:schemeClr val="bg1">
                <a:lumMod val="50000"/>
              </a:schemeClr>
            </a:solidFill>
            <a:prstDash val="dash"/>
            <a:bevel/>
          </a:ln>
        </p:spPr>
      </p:sp>
      <p:grpSp>
        <p:nvGrpSpPr>
          <p:cNvPr id="5" name="Group 4"/>
          <p:cNvGrpSpPr/>
          <p:nvPr/>
        </p:nvGrpSpPr>
        <p:grpSpPr>
          <a:xfrm>
            <a:off x="5760108" y="1178554"/>
            <a:ext cx="296842" cy="297517"/>
            <a:chOff x="4086457" y="660641"/>
            <a:chExt cx="184506" cy="396689"/>
          </a:xfrm>
        </p:grpSpPr>
        <p:sp>
          <p:nvSpPr>
            <p:cNvPr id="286" name="FlexibleLine"/>
            <p:cNvSpPr/>
            <p:nvPr/>
          </p:nvSpPr>
          <p:spPr>
            <a:xfrm>
              <a:off x="4086457" y="660643"/>
              <a:ext cx="184506" cy="193734"/>
            </a:xfrm>
            <a:custGeom>
              <a:avLst/>
              <a:gdLst/>
              <a:ahLst/>
              <a:cxnLst/>
              <a:rect l="0" t="0" r="0" b="0"/>
              <a:pathLst>
                <a:path w="152000" h="159602" fill="none">
                  <a:moveTo>
                    <a:pt x="0" y="0"/>
                  </a:moveTo>
                  <a:lnTo>
                    <a:pt x="60800" y="0"/>
                  </a:lnTo>
                  <a:lnTo>
                    <a:pt x="60800" y="-114002"/>
                  </a:lnTo>
                  <a:cubicBezTo>
                    <a:pt x="60800" y="-141362"/>
                    <a:pt x="79040" y="-159602"/>
                    <a:pt x="106400" y="-159602"/>
                  </a:cubicBezTo>
                  <a:lnTo>
                    <a:pt x="152000" y="-159602"/>
                  </a:lnTo>
                </a:path>
              </a:pathLst>
            </a:custGeom>
            <a:noFill/>
            <a:ln w="7600" cap="flat">
              <a:solidFill>
                <a:srgbClr val="545454"/>
              </a:solidFill>
              <a:bevel/>
            </a:ln>
          </p:spPr>
        </p:sp>
        <p:sp>
          <p:nvSpPr>
            <p:cNvPr id="287" name="FlexibleLine"/>
            <p:cNvSpPr/>
            <p:nvPr/>
          </p:nvSpPr>
          <p:spPr>
            <a:xfrm>
              <a:off x="4086457" y="660641"/>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sp>
          <p:nvSpPr>
            <p:cNvPr id="288" name="FlexibleLine"/>
            <p:cNvSpPr/>
            <p:nvPr/>
          </p:nvSpPr>
          <p:spPr>
            <a:xfrm>
              <a:off x="4086457" y="660641"/>
              <a:ext cx="184506" cy="396689"/>
            </a:xfrm>
            <a:custGeom>
              <a:avLst/>
              <a:gdLst/>
              <a:ahLst/>
              <a:cxnLst/>
              <a:rect l="0" t="0" r="0" b="0"/>
              <a:pathLst>
                <a:path w="152000" h="326800" fill="none">
                  <a:moveTo>
                    <a:pt x="0" y="0"/>
                  </a:moveTo>
                  <a:lnTo>
                    <a:pt x="60800" y="0"/>
                  </a:lnTo>
                  <a:lnTo>
                    <a:pt x="60800" y="281200"/>
                  </a:lnTo>
                  <a:cubicBezTo>
                    <a:pt x="60800" y="308560"/>
                    <a:pt x="79040" y="326800"/>
                    <a:pt x="106400" y="326800"/>
                  </a:cubicBezTo>
                  <a:lnTo>
                    <a:pt x="152000" y="326800"/>
                  </a:lnTo>
                </a:path>
              </a:pathLst>
            </a:custGeom>
            <a:noFill/>
            <a:ln w="7600" cap="flat">
              <a:solidFill>
                <a:srgbClr val="545454"/>
              </a:solidFill>
              <a:bevel/>
            </a:ln>
          </p:spPr>
        </p:sp>
      </p:grpSp>
      <p:grpSp>
        <p:nvGrpSpPr>
          <p:cNvPr id="6" name="Group 5"/>
          <p:cNvGrpSpPr/>
          <p:nvPr/>
        </p:nvGrpSpPr>
        <p:grpSpPr>
          <a:xfrm>
            <a:off x="3108637" y="532367"/>
            <a:ext cx="343966" cy="288000"/>
            <a:chOff x="4815258" y="1638525"/>
            <a:chExt cx="184506" cy="193732"/>
          </a:xfrm>
        </p:grpSpPr>
        <p:sp>
          <p:nvSpPr>
            <p:cNvPr id="289"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90"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grpSp>
        <p:nvGrpSpPr>
          <p:cNvPr id="8" name="Group 7"/>
          <p:cNvGrpSpPr/>
          <p:nvPr/>
        </p:nvGrpSpPr>
        <p:grpSpPr>
          <a:xfrm>
            <a:off x="7146738" y="5518051"/>
            <a:ext cx="243898" cy="297517"/>
            <a:chOff x="4206387" y="3594293"/>
            <a:chExt cx="184506" cy="396689"/>
          </a:xfrm>
        </p:grpSpPr>
        <p:sp>
          <p:nvSpPr>
            <p:cNvPr id="294" name="FlexibleLine"/>
            <p:cNvSpPr/>
            <p:nvPr/>
          </p:nvSpPr>
          <p:spPr>
            <a:xfrm>
              <a:off x="4206387" y="3594293"/>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350" name="FlexibleLine"/>
            <p:cNvSpPr/>
            <p:nvPr/>
          </p:nvSpPr>
          <p:spPr>
            <a:xfrm>
              <a:off x="4206387" y="3594293"/>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sp>
          <p:nvSpPr>
            <p:cNvPr id="375" name="FlexibleLine"/>
            <p:cNvSpPr/>
            <p:nvPr/>
          </p:nvSpPr>
          <p:spPr>
            <a:xfrm>
              <a:off x="4206387" y="3594293"/>
              <a:ext cx="184506" cy="396689"/>
            </a:xfrm>
            <a:custGeom>
              <a:avLst/>
              <a:gdLst/>
              <a:ahLst/>
              <a:cxnLst/>
              <a:rect l="0" t="0" r="0" b="0"/>
              <a:pathLst>
                <a:path w="152000" h="326800" fill="none">
                  <a:moveTo>
                    <a:pt x="0" y="0"/>
                  </a:moveTo>
                  <a:lnTo>
                    <a:pt x="60800" y="0"/>
                  </a:lnTo>
                  <a:lnTo>
                    <a:pt x="60800" y="281200"/>
                  </a:lnTo>
                  <a:cubicBezTo>
                    <a:pt x="60800" y="308560"/>
                    <a:pt x="79040" y="326800"/>
                    <a:pt x="106400" y="326800"/>
                  </a:cubicBezTo>
                  <a:lnTo>
                    <a:pt x="152000" y="326800"/>
                  </a:lnTo>
                </a:path>
              </a:pathLst>
            </a:custGeom>
            <a:noFill/>
            <a:ln w="7600" cap="flat">
              <a:solidFill>
                <a:srgbClr val="545454"/>
              </a:solidFill>
              <a:bevel/>
            </a:ln>
          </p:spPr>
        </p:sp>
      </p:grpSp>
      <p:grpSp>
        <p:nvGrpSpPr>
          <p:cNvPr id="9" name="Group 8"/>
          <p:cNvGrpSpPr/>
          <p:nvPr/>
        </p:nvGrpSpPr>
        <p:grpSpPr>
          <a:xfrm>
            <a:off x="6214542" y="1947098"/>
            <a:ext cx="461401" cy="413952"/>
            <a:chOff x="3228502" y="4715170"/>
            <a:chExt cx="184506" cy="539681"/>
          </a:xfrm>
        </p:grpSpPr>
        <p:sp>
          <p:nvSpPr>
            <p:cNvPr id="376" name="FlexibleLine"/>
            <p:cNvSpPr/>
            <p:nvPr/>
          </p:nvSpPr>
          <p:spPr>
            <a:xfrm>
              <a:off x="3228502" y="4715170"/>
              <a:ext cx="184506" cy="336724"/>
            </a:xfrm>
            <a:custGeom>
              <a:avLst/>
              <a:gdLst/>
              <a:ahLst/>
              <a:cxnLst/>
              <a:rect l="0" t="0" r="0" b="0"/>
              <a:pathLst>
                <a:path w="152000" h="277400" fill="none">
                  <a:moveTo>
                    <a:pt x="0" y="0"/>
                  </a:moveTo>
                  <a:lnTo>
                    <a:pt x="60800" y="0"/>
                  </a:lnTo>
                  <a:lnTo>
                    <a:pt x="60800" y="-231800"/>
                  </a:lnTo>
                  <a:cubicBezTo>
                    <a:pt x="60800" y="-259160"/>
                    <a:pt x="79040" y="-277400"/>
                    <a:pt x="106400" y="-277400"/>
                  </a:cubicBezTo>
                  <a:lnTo>
                    <a:pt x="152000" y="-277400"/>
                  </a:lnTo>
                </a:path>
              </a:pathLst>
            </a:custGeom>
            <a:noFill/>
            <a:ln w="7600" cap="flat">
              <a:solidFill>
                <a:srgbClr val="545454"/>
              </a:solidFill>
              <a:bevel/>
            </a:ln>
          </p:spPr>
        </p:sp>
        <p:sp>
          <p:nvSpPr>
            <p:cNvPr id="377" name="FlexibleLine"/>
            <p:cNvSpPr/>
            <p:nvPr/>
          </p:nvSpPr>
          <p:spPr>
            <a:xfrm>
              <a:off x="3228502" y="4715170"/>
              <a:ext cx="184506" cy="41514"/>
            </a:xfrm>
            <a:custGeom>
              <a:avLst/>
              <a:gdLst/>
              <a:ahLst/>
              <a:cxnLst/>
              <a:rect l="0" t="0" r="0" b="0"/>
              <a:pathLst>
                <a:path w="152000" h="34200" fill="none">
                  <a:moveTo>
                    <a:pt x="0" y="0"/>
                  </a:moveTo>
                  <a:lnTo>
                    <a:pt x="60800" y="0"/>
                  </a:lnTo>
                  <a:lnTo>
                    <a:pt x="60800" y="-3800"/>
                  </a:lnTo>
                  <a:cubicBezTo>
                    <a:pt x="60800" y="-22040"/>
                    <a:pt x="72960" y="-34200"/>
                    <a:pt x="91200" y="-34200"/>
                  </a:cubicBezTo>
                  <a:lnTo>
                    <a:pt x="152000" y="-34200"/>
                  </a:lnTo>
                </a:path>
              </a:pathLst>
            </a:custGeom>
            <a:noFill/>
            <a:ln w="7600" cap="flat">
              <a:solidFill>
                <a:srgbClr val="545454"/>
              </a:solidFill>
              <a:bevel/>
            </a:ln>
          </p:spPr>
        </p:sp>
        <p:sp>
          <p:nvSpPr>
            <p:cNvPr id="378" name="FlexibleLine"/>
            <p:cNvSpPr/>
            <p:nvPr/>
          </p:nvSpPr>
          <p:spPr>
            <a:xfrm>
              <a:off x="3228502" y="4715170"/>
              <a:ext cx="184506" cy="253696"/>
            </a:xfrm>
            <a:custGeom>
              <a:avLst/>
              <a:gdLst/>
              <a:ahLst/>
              <a:cxnLst/>
              <a:rect l="0" t="0" r="0" b="0"/>
              <a:pathLst>
                <a:path w="152000" h="209000" fill="none">
                  <a:moveTo>
                    <a:pt x="0" y="0"/>
                  </a:moveTo>
                  <a:lnTo>
                    <a:pt x="60800" y="0"/>
                  </a:lnTo>
                  <a:lnTo>
                    <a:pt x="60800" y="163400"/>
                  </a:lnTo>
                  <a:cubicBezTo>
                    <a:pt x="60800" y="190760"/>
                    <a:pt x="79040" y="209000"/>
                    <a:pt x="106400" y="209000"/>
                  </a:cubicBezTo>
                  <a:lnTo>
                    <a:pt x="152000" y="209000"/>
                  </a:lnTo>
                </a:path>
              </a:pathLst>
            </a:custGeom>
            <a:noFill/>
            <a:ln w="7600" cap="flat">
              <a:solidFill>
                <a:srgbClr val="545454"/>
              </a:solidFill>
              <a:bevel/>
            </a:ln>
          </p:spPr>
        </p:sp>
        <p:sp>
          <p:nvSpPr>
            <p:cNvPr id="384" name="FlexibleLine"/>
            <p:cNvSpPr/>
            <p:nvPr/>
          </p:nvSpPr>
          <p:spPr>
            <a:xfrm>
              <a:off x="3228502" y="4715170"/>
              <a:ext cx="184506" cy="539681"/>
            </a:xfrm>
            <a:custGeom>
              <a:avLst/>
              <a:gdLst/>
              <a:ahLst/>
              <a:cxnLst/>
              <a:rect l="0" t="0" r="0" b="0"/>
              <a:pathLst>
                <a:path w="152000" h="444600" fill="none">
                  <a:moveTo>
                    <a:pt x="0" y="0"/>
                  </a:moveTo>
                  <a:lnTo>
                    <a:pt x="60800" y="0"/>
                  </a:lnTo>
                  <a:lnTo>
                    <a:pt x="60800" y="399000"/>
                  </a:lnTo>
                  <a:cubicBezTo>
                    <a:pt x="60800" y="426360"/>
                    <a:pt x="79040" y="444600"/>
                    <a:pt x="106400" y="444600"/>
                  </a:cubicBezTo>
                  <a:lnTo>
                    <a:pt x="152000" y="444600"/>
                  </a:lnTo>
                </a:path>
              </a:pathLst>
            </a:custGeom>
            <a:noFill/>
            <a:ln w="7600" cap="flat">
              <a:solidFill>
                <a:srgbClr val="545454"/>
              </a:solidFill>
              <a:bevel/>
            </a:ln>
          </p:spPr>
        </p:sp>
      </p:grpSp>
      <p:grpSp>
        <p:nvGrpSpPr>
          <p:cNvPr id="17" name="Group 16"/>
          <p:cNvGrpSpPr/>
          <p:nvPr/>
        </p:nvGrpSpPr>
        <p:grpSpPr>
          <a:xfrm>
            <a:off x="67739" y="3028439"/>
            <a:ext cx="1128979" cy="651248"/>
            <a:chOff x="414779" y="2911619"/>
            <a:chExt cx="1180841" cy="868331"/>
          </a:xfrm>
        </p:grpSpPr>
        <p:sp>
          <p:nvSpPr>
            <p:cNvPr id="518" name="Freeform 517"/>
            <p:cNvSpPr/>
            <p:nvPr/>
          </p:nvSpPr>
          <p:spPr>
            <a:xfrm>
              <a:off x="414779" y="2968122"/>
              <a:ext cx="1180841" cy="811828"/>
            </a:xfrm>
            <a:custGeom>
              <a:avLst/>
              <a:gdLst/>
              <a:ahLst/>
              <a:cxnLst/>
              <a:rect l="0" t="0" r="0" b="0"/>
              <a:pathLst>
                <a:path w="972800" h="668800">
                  <a:moveTo>
                    <a:pt x="76000" y="0"/>
                  </a:moveTo>
                  <a:lnTo>
                    <a:pt x="896800" y="0"/>
                  </a:lnTo>
                  <a:cubicBezTo>
                    <a:pt x="938775" y="0"/>
                    <a:pt x="972800" y="34025"/>
                    <a:pt x="972800" y="76000"/>
                  </a:cubicBezTo>
                  <a:lnTo>
                    <a:pt x="972800" y="592800"/>
                  </a:lnTo>
                  <a:cubicBezTo>
                    <a:pt x="972800" y="634775"/>
                    <a:pt x="938775" y="668800"/>
                    <a:pt x="896800" y="668800"/>
                  </a:cubicBezTo>
                  <a:lnTo>
                    <a:pt x="76000" y="668800"/>
                  </a:lnTo>
                  <a:cubicBezTo>
                    <a:pt x="34025" y="668800"/>
                    <a:pt x="0" y="634775"/>
                    <a:pt x="0" y="592800"/>
                  </a:cubicBezTo>
                  <a:lnTo>
                    <a:pt x="0" y="76000"/>
                  </a:lnTo>
                  <a:cubicBezTo>
                    <a:pt x="0" y="34025"/>
                    <a:pt x="34025" y="0"/>
                    <a:pt x="76000" y="0"/>
                  </a:cubicBezTo>
                  <a:close/>
                </a:path>
              </a:pathLst>
            </a:custGeom>
            <a:solidFill>
              <a:schemeClr val="accent4">
                <a:lumMod val="75000"/>
              </a:schemeClr>
            </a:solidFill>
            <a:ln w="7600" cap="flat">
              <a:noFill/>
              <a:bevel/>
            </a:ln>
            <a:effectLst/>
          </p:spPr>
        </p:sp>
        <p:sp>
          <p:nvSpPr>
            <p:cNvPr id="511" name="Freeform 510"/>
            <p:cNvSpPr/>
            <p:nvPr/>
          </p:nvSpPr>
          <p:spPr>
            <a:xfrm>
              <a:off x="414779" y="2911619"/>
              <a:ext cx="1180841" cy="811828"/>
            </a:xfrm>
            <a:custGeom>
              <a:avLst/>
              <a:gdLst/>
              <a:ahLst/>
              <a:cxnLst/>
              <a:rect l="0" t="0" r="0" b="0"/>
              <a:pathLst>
                <a:path w="972800" h="668800">
                  <a:moveTo>
                    <a:pt x="76000" y="0"/>
                  </a:moveTo>
                  <a:lnTo>
                    <a:pt x="896800" y="0"/>
                  </a:lnTo>
                  <a:cubicBezTo>
                    <a:pt x="938775" y="0"/>
                    <a:pt x="972800" y="34025"/>
                    <a:pt x="972800" y="76000"/>
                  </a:cubicBezTo>
                  <a:lnTo>
                    <a:pt x="972800" y="592800"/>
                  </a:lnTo>
                  <a:cubicBezTo>
                    <a:pt x="972800" y="634775"/>
                    <a:pt x="938775" y="668800"/>
                    <a:pt x="896800" y="668800"/>
                  </a:cubicBezTo>
                  <a:lnTo>
                    <a:pt x="76000" y="668800"/>
                  </a:lnTo>
                  <a:cubicBezTo>
                    <a:pt x="34025" y="668800"/>
                    <a:pt x="0" y="634775"/>
                    <a:pt x="0" y="592800"/>
                  </a:cubicBezTo>
                  <a:lnTo>
                    <a:pt x="0" y="76000"/>
                  </a:lnTo>
                  <a:cubicBezTo>
                    <a:pt x="0" y="34025"/>
                    <a:pt x="34025" y="0"/>
                    <a:pt x="76000" y="0"/>
                  </a:cubicBezTo>
                  <a:close/>
                </a:path>
              </a:pathLst>
            </a:custGeom>
            <a:solidFill>
              <a:schemeClr val="accent4"/>
            </a:solidFill>
            <a:ln w="7600" cap="flat">
              <a:noFill/>
              <a:bevel/>
            </a:ln>
            <a:effectLst/>
          </p:spPr>
        </p:sp>
        <p:sp>
          <p:nvSpPr>
            <p:cNvPr id="512" name="Text 4330"/>
            <p:cNvSpPr txBox="1"/>
            <p:nvPr/>
          </p:nvSpPr>
          <p:spPr>
            <a:xfrm>
              <a:off x="477658" y="3022323"/>
              <a:ext cx="1042461" cy="590420"/>
            </a:xfrm>
            <a:prstGeom prst="rect">
              <a:avLst/>
            </a:prstGeom>
            <a:noFill/>
          </p:spPr>
          <p:txBody>
            <a:bodyPr wrap="square" lIns="27000" tIns="13500" rIns="27000" bIns="13500" rtlCol="0" anchor="ctr"/>
            <a:lstStyle/>
            <a:p>
              <a:pPr algn="ctr"/>
              <a:r>
                <a:rPr lang="fr-FR" sz="1400" b="1" dirty="0" smtClean="0">
                  <a:solidFill>
                    <a:srgbClr val="FFFFFF"/>
                  </a:solidFill>
                  <a:latin typeface="+mj-lt"/>
                </a:rPr>
                <a:t>Découper le tissu Média</a:t>
              </a:r>
              <a:endParaRPr sz="1400" b="1" dirty="0">
                <a:solidFill>
                  <a:srgbClr val="FFFFFF"/>
                </a:solidFill>
                <a:latin typeface="+mj-lt"/>
              </a:endParaRPr>
            </a:p>
          </p:txBody>
        </p:sp>
      </p:grpSp>
      <p:grpSp>
        <p:nvGrpSpPr>
          <p:cNvPr id="19" name="Group 18"/>
          <p:cNvGrpSpPr/>
          <p:nvPr/>
        </p:nvGrpSpPr>
        <p:grpSpPr>
          <a:xfrm>
            <a:off x="1533888" y="322165"/>
            <a:ext cx="1669337" cy="304420"/>
            <a:chOff x="1964633" y="466909"/>
            <a:chExt cx="2121824" cy="425865"/>
          </a:xfrm>
        </p:grpSpPr>
        <p:sp>
          <p:nvSpPr>
            <p:cNvPr id="519" name="Freeform 518"/>
            <p:cNvSpPr/>
            <p:nvPr/>
          </p:nvSpPr>
          <p:spPr>
            <a:xfrm>
              <a:off x="1964633" y="505310"/>
              <a:ext cx="2121824" cy="387464"/>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lumMod val="75000"/>
              </a:schemeClr>
            </a:solidFill>
            <a:ln w="7600" cap="flat">
              <a:noFill/>
              <a:bevel/>
            </a:ln>
            <a:effectLst/>
          </p:spPr>
        </p:sp>
        <p:sp>
          <p:nvSpPr>
            <p:cNvPr id="503" name="Freeform 502"/>
            <p:cNvSpPr/>
            <p:nvPr/>
          </p:nvSpPr>
          <p:spPr>
            <a:xfrm>
              <a:off x="1964633" y="466909"/>
              <a:ext cx="2121824" cy="387464"/>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solidFill>
            <a:ln w="7600" cap="flat">
              <a:noFill/>
              <a:bevel/>
            </a:ln>
            <a:effectLst/>
          </p:spPr>
        </p:sp>
        <p:sp>
          <p:nvSpPr>
            <p:cNvPr id="505" name="Text 4332"/>
            <p:cNvSpPr txBox="1"/>
            <p:nvPr/>
          </p:nvSpPr>
          <p:spPr>
            <a:xfrm>
              <a:off x="2179332" y="549936"/>
              <a:ext cx="1780487" cy="221408"/>
            </a:xfrm>
            <a:prstGeom prst="rect">
              <a:avLst/>
            </a:prstGeom>
            <a:noFill/>
          </p:spPr>
          <p:txBody>
            <a:bodyPr wrap="square" lIns="27000" tIns="13500" rIns="27000" bIns="13500" rtlCol="0" anchor="ctr"/>
            <a:lstStyle/>
            <a:p>
              <a:r>
                <a:rPr lang="fr-FR" sz="1200" b="1" dirty="0" smtClean="0">
                  <a:solidFill>
                    <a:srgbClr val="FFFFFF"/>
                  </a:solidFill>
                  <a:latin typeface="+mj-lt"/>
                </a:rPr>
                <a:t>Supporter la bobine </a:t>
              </a:r>
              <a:endParaRPr sz="1200" b="1" dirty="0">
                <a:solidFill>
                  <a:srgbClr val="FFFFFF"/>
                </a:solidFill>
                <a:latin typeface="+mj-lt"/>
              </a:endParaRPr>
            </a:p>
          </p:txBody>
        </p:sp>
      </p:grpSp>
      <p:grpSp>
        <p:nvGrpSpPr>
          <p:cNvPr id="21" name="Group 20"/>
          <p:cNvGrpSpPr/>
          <p:nvPr/>
        </p:nvGrpSpPr>
        <p:grpSpPr>
          <a:xfrm>
            <a:off x="1404080" y="1466618"/>
            <a:ext cx="1619499" cy="263087"/>
            <a:chOff x="1964633" y="1444793"/>
            <a:chExt cx="2852040" cy="424365"/>
          </a:xfrm>
        </p:grpSpPr>
        <p:sp>
          <p:nvSpPr>
            <p:cNvPr id="520" name="Freeform 519"/>
            <p:cNvSpPr/>
            <p:nvPr/>
          </p:nvSpPr>
          <p:spPr>
            <a:xfrm>
              <a:off x="1964633" y="1481694"/>
              <a:ext cx="2850625"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lumMod val="75000"/>
              </a:schemeClr>
            </a:solidFill>
            <a:ln w="7600" cap="flat">
              <a:noFill/>
              <a:bevel/>
            </a:ln>
            <a:effectLst/>
          </p:spPr>
        </p:sp>
        <p:sp>
          <p:nvSpPr>
            <p:cNvPr id="495" name="Freeform 494"/>
            <p:cNvSpPr/>
            <p:nvPr/>
          </p:nvSpPr>
          <p:spPr>
            <a:xfrm>
              <a:off x="1964633" y="1444793"/>
              <a:ext cx="2850625"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solidFill>
            <a:ln w="7600" cap="flat">
              <a:noFill/>
              <a:bevel/>
            </a:ln>
            <a:effectLst/>
          </p:spPr>
        </p:sp>
        <p:sp>
          <p:nvSpPr>
            <p:cNvPr id="497" name="Text 4334"/>
            <p:cNvSpPr txBox="1"/>
            <p:nvPr/>
          </p:nvSpPr>
          <p:spPr>
            <a:xfrm>
              <a:off x="2307385" y="1479825"/>
              <a:ext cx="2509288" cy="221408"/>
            </a:xfrm>
            <a:prstGeom prst="rect">
              <a:avLst/>
            </a:prstGeom>
            <a:noFill/>
          </p:spPr>
          <p:txBody>
            <a:bodyPr wrap="square" lIns="27000" tIns="13500" rIns="27000" bIns="13500" rtlCol="0" anchor="ctr"/>
            <a:lstStyle/>
            <a:p>
              <a:r>
                <a:rPr lang="fr-FR" sz="1200" b="1" dirty="0" smtClean="0">
                  <a:solidFill>
                    <a:srgbClr val="FFFFFF"/>
                  </a:solidFill>
                  <a:latin typeface="+mj-lt"/>
                </a:rPr>
                <a:t>Entrainer la bobine</a:t>
              </a:r>
              <a:endParaRPr sz="1200" b="1" dirty="0">
                <a:solidFill>
                  <a:srgbClr val="FFFFFF"/>
                </a:solidFill>
                <a:latin typeface="+mj-lt"/>
              </a:endParaRPr>
            </a:p>
          </p:txBody>
        </p:sp>
      </p:grpSp>
      <p:grpSp>
        <p:nvGrpSpPr>
          <p:cNvPr id="18" name="Group 17"/>
          <p:cNvGrpSpPr/>
          <p:nvPr/>
        </p:nvGrpSpPr>
        <p:grpSpPr>
          <a:xfrm>
            <a:off x="1718335" y="2713651"/>
            <a:ext cx="1500525" cy="261179"/>
            <a:chOff x="2225216" y="2450112"/>
            <a:chExt cx="1039632" cy="407985"/>
          </a:xfrm>
        </p:grpSpPr>
        <p:sp>
          <p:nvSpPr>
            <p:cNvPr id="521" name="Freeform 520"/>
            <p:cNvSpPr/>
            <p:nvPr/>
          </p:nvSpPr>
          <p:spPr>
            <a:xfrm>
              <a:off x="2245073" y="2470633"/>
              <a:ext cx="1001880"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lumMod val="75000"/>
              </a:schemeClr>
            </a:solidFill>
            <a:ln w="7600" cap="flat">
              <a:noFill/>
              <a:bevel/>
            </a:ln>
            <a:effectLst/>
          </p:spPr>
        </p:sp>
        <p:sp>
          <p:nvSpPr>
            <p:cNvPr id="487" name="Freeform 486"/>
            <p:cNvSpPr/>
            <p:nvPr/>
          </p:nvSpPr>
          <p:spPr>
            <a:xfrm>
              <a:off x="2225216" y="2450112"/>
              <a:ext cx="1039632"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solidFill>
            <a:ln w="7600" cap="flat">
              <a:noFill/>
              <a:bevel/>
            </a:ln>
            <a:effectLst/>
          </p:spPr>
        </p:sp>
        <p:sp>
          <p:nvSpPr>
            <p:cNvPr id="489" name="Text 4336"/>
            <p:cNvSpPr txBox="1"/>
            <p:nvPr/>
          </p:nvSpPr>
          <p:spPr>
            <a:xfrm>
              <a:off x="2268987" y="2531458"/>
              <a:ext cx="940983" cy="221407"/>
            </a:xfrm>
            <a:prstGeom prst="rect">
              <a:avLst/>
            </a:prstGeom>
            <a:noFill/>
          </p:spPr>
          <p:txBody>
            <a:bodyPr wrap="square" lIns="27000" tIns="13500" rIns="27000" bIns="13500" rtlCol="0" anchor="ctr"/>
            <a:lstStyle/>
            <a:p>
              <a:r>
                <a:rPr lang="fr-FR" sz="1200" b="1" dirty="0" smtClean="0">
                  <a:solidFill>
                    <a:srgbClr val="FFFFFF"/>
                  </a:solidFill>
                  <a:latin typeface="+mj-lt"/>
                </a:rPr>
                <a:t>Matelasser le tissu </a:t>
              </a:r>
              <a:endParaRPr sz="1200" b="1" dirty="0">
                <a:solidFill>
                  <a:srgbClr val="FFFFFF"/>
                </a:solidFill>
                <a:latin typeface="+mj-lt"/>
              </a:endParaRPr>
            </a:p>
          </p:txBody>
        </p:sp>
      </p:grpSp>
      <p:grpSp>
        <p:nvGrpSpPr>
          <p:cNvPr id="22" name="Group 21"/>
          <p:cNvGrpSpPr/>
          <p:nvPr/>
        </p:nvGrpSpPr>
        <p:grpSpPr>
          <a:xfrm>
            <a:off x="1577262" y="4399293"/>
            <a:ext cx="1703358" cy="306997"/>
            <a:chOff x="1964633" y="3400561"/>
            <a:chExt cx="2271144" cy="425608"/>
          </a:xfrm>
        </p:grpSpPr>
        <p:sp>
          <p:nvSpPr>
            <p:cNvPr id="523" name="Freeform 522"/>
            <p:cNvSpPr/>
            <p:nvPr/>
          </p:nvSpPr>
          <p:spPr>
            <a:xfrm>
              <a:off x="1964633" y="3438705"/>
              <a:ext cx="2241753"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479" name="Freeform 478"/>
            <p:cNvSpPr/>
            <p:nvPr/>
          </p:nvSpPr>
          <p:spPr>
            <a:xfrm>
              <a:off x="1964633" y="3400561"/>
              <a:ext cx="2241753"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solidFill>
            <a:ln w="7600" cap="flat">
              <a:noFill/>
              <a:bevel/>
            </a:ln>
            <a:effectLst/>
          </p:spPr>
        </p:sp>
        <p:sp>
          <p:nvSpPr>
            <p:cNvPr id="481" name="Text 4338"/>
            <p:cNvSpPr txBox="1"/>
            <p:nvPr/>
          </p:nvSpPr>
          <p:spPr>
            <a:xfrm>
              <a:off x="2335361" y="3483589"/>
              <a:ext cx="1900416" cy="221408"/>
            </a:xfrm>
            <a:prstGeom prst="rect">
              <a:avLst/>
            </a:prstGeom>
            <a:noFill/>
          </p:spPr>
          <p:txBody>
            <a:bodyPr wrap="square" lIns="27000" tIns="13500" rIns="27000" bIns="13500" rtlCol="0" anchor="ctr"/>
            <a:lstStyle/>
            <a:p>
              <a:r>
                <a:rPr lang="fr-FR" sz="1050" b="1" dirty="0" smtClean="0">
                  <a:solidFill>
                    <a:srgbClr val="FFFFFF"/>
                  </a:solidFill>
                  <a:latin typeface="+mj-lt"/>
                </a:rPr>
                <a:t>Découper le tissu</a:t>
              </a:r>
              <a:endParaRPr sz="1050" b="1" dirty="0">
                <a:solidFill>
                  <a:srgbClr val="FFFFFF"/>
                </a:solidFill>
                <a:latin typeface="+mj-lt"/>
              </a:endParaRPr>
            </a:p>
          </p:txBody>
        </p:sp>
      </p:grpSp>
      <p:grpSp>
        <p:nvGrpSpPr>
          <p:cNvPr id="23" name="Group 22"/>
          <p:cNvGrpSpPr/>
          <p:nvPr/>
        </p:nvGrpSpPr>
        <p:grpSpPr>
          <a:xfrm>
            <a:off x="1620083" y="6467984"/>
            <a:ext cx="1788221" cy="302127"/>
            <a:chOff x="1964633" y="4521438"/>
            <a:chExt cx="1263869" cy="425607"/>
          </a:xfrm>
        </p:grpSpPr>
        <p:sp>
          <p:nvSpPr>
            <p:cNvPr id="524" name="Freeform 523"/>
            <p:cNvSpPr/>
            <p:nvPr/>
          </p:nvSpPr>
          <p:spPr>
            <a:xfrm>
              <a:off x="1964633" y="4559581"/>
              <a:ext cx="1263869" cy="387464"/>
            </a:xfrm>
            <a:custGeom>
              <a:avLst/>
              <a:gdLst/>
              <a:ahLst/>
              <a:cxnLst/>
              <a:rect l="0" t="0" r="0" b="0"/>
              <a:pathLst>
                <a:path w="1041200" h="319200">
                  <a:moveTo>
                    <a:pt x="57456" y="0"/>
                  </a:moveTo>
                  <a:lnTo>
                    <a:pt x="983744" y="0"/>
                  </a:lnTo>
                  <a:cubicBezTo>
                    <a:pt x="1015474" y="0"/>
                    <a:pt x="1041200" y="25723"/>
                    <a:pt x="1041200" y="57456"/>
                  </a:cubicBezTo>
                  <a:lnTo>
                    <a:pt x="1041200" y="261744"/>
                  </a:lnTo>
                  <a:cubicBezTo>
                    <a:pt x="1041200" y="293477"/>
                    <a:pt x="1015474" y="319200"/>
                    <a:pt x="9837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5">
                <a:lumMod val="75000"/>
              </a:schemeClr>
            </a:solidFill>
            <a:ln w="7600" cap="flat">
              <a:noFill/>
              <a:bevel/>
            </a:ln>
            <a:effectLst/>
          </p:spPr>
        </p:sp>
        <p:sp>
          <p:nvSpPr>
            <p:cNvPr id="471" name="Freeform 470"/>
            <p:cNvSpPr/>
            <p:nvPr/>
          </p:nvSpPr>
          <p:spPr>
            <a:xfrm>
              <a:off x="1964633" y="4521438"/>
              <a:ext cx="1263869" cy="387464"/>
            </a:xfrm>
            <a:custGeom>
              <a:avLst/>
              <a:gdLst/>
              <a:ahLst/>
              <a:cxnLst/>
              <a:rect l="0" t="0" r="0" b="0"/>
              <a:pathLst>
                <a:path w="1041200" h="319200">
                  <a:moveTo>
                    <a:pt x="57456" y="0"/>
                  </a:moveTo>
                  <a:lnTo>
                    <a:pt x="983744" y="0"/>
                  </a:lnTo>
                  <a:cubicBezTo>
                    <a:pt x="1015474" y="0"/>
                    <a:pt x="1041200" y="25723"/>
                    <a:pt x="1041200" y="57456"/>
                  </a:cubicBezTo>
                  <a:lnTo>
                    <a:pt x="1041200" y="261744"/>
                  </a:lnTo>
                  <a:cubicBezTo>
                    <a:pt x="1041200" y="293477"/>
                    <a:pt x="1015474" y="319200"/>
                    <a:pt x="9837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5"/>
            </a:solidFill>
            <a:ln w="7600" cap="flat">
              <a:noFill/>
              <a:bevel/>
            </a:ln>
            <a:effectLst/>
          </p:spPr>
        </p:sp>
        <p:sp>
          <p:nvSpPr>
            <p:cNvPr id="473" name="Text 4340"/>
            <p:cNvSpPr txBox="1"/>
            <p:nvPr/>
          </p:nvSpPr>
          <p:spPr>
            <a:xfrm>
              <a:off x="2123068" y="4630755"/>
              <a:ext cx="922532" cy="221408"/>
            </a:xfrm>
            <a:prstGeom prst="rect">
              <a:avLst/>
            </a:prstGeom>
            <a:noFill/>
          </p:spPr>
          <p:txBody>
            <a:bodyPr wrap="square" lIns="27000" tIns="13500" rIns="27000" bIns="13500" rtlCol="0" anchor="ctr"/>
            <a:lstStyle/>
            <a:p>
              <a:r>
                <a:rPr lang="fr-FR" sz="1200" b="1" dirty="0" smtClean="0">
                  <a:solidFill>
                    <a:srgbClr val="FFFFFF"/>
                  </a:solidFill>
                  <a:latin typeface="+mj-lt"/>
                </a:rPr>
                <a:t>Sécuriser le système</a:t>
              </a:r>
              <a:endParaRPr sz="1200" b="1" dirty="0">
                <a:solidFill>
                  <a:srgbClr val="FFFFFF"/>
                </a:solidFill>
                <a:latin typeface="+mj-lt"/>
              </a:endParaRPr>
            </a:p>
          </p:txBody>
        </p:sp>
      </p:grpSp>
      <p:sp>
        <p:nvSpPr>
          <p:cNvPr id="459" name="Freeform 458"/>
          <p:cNvSpPr/>
          <p:nvPr/>
        </p:nvSpPr>
        <p:spPr>
          <a:xfrm>
            <a:off x="5181724" y="70113"/>
            <a:ext cx="582347" cy="152218"/>
          </a:xfrm>
          <a:custGeom>
            <a:avLst/>
            <a:gdLst/>
            <a:ahLst/>
            <a:cxnLst/>
            <a:rect l="0" t="0" r="0" b="0"/>
            <a:pathLst>
              <a:path w="858800" h="167200" fill="none">
                <a:moveTo>
                  <a:pt x="0" y="167200"/>
                </a:moveTo>
                <a:lnTo>
                  <a:pt x="858800" y="167200"/>
                </a:lnTo>
              </a:path>
            </a:pathLst>
          </a:custGeom>
          <a:gradFill>
            <a:gsLst>
              <a:gs pos="0">
                <a:srgbClr val="349BFF"/>
              </a:gs>
              <a:gs pos="50000">
                <a:srgbClr val="61B1FF"/>
              </a:gs>
              <a:gs pos="100000">
                <a:srgbClr val="1E90FF"/>
              </a:gs>
            </a:gsLst>
            <a:lin ang="5400000" scaled="0"/>
          </a:gradFill>
          <a:ln w="22800" cap="flat">
            <a:solidFill>
              <a:srgbClr val="006FBD"/>
            </a:solidFill>
            <a:bevel/>
            <a:tailEnd type="oval"/>
          </a:ln>
          <a:effectLst/>
        </p:spPr>
      </p:sp>
      <p:sp>
        <p:nvSpPr>
          <p:cNvPr id="457" name="Freeform 456"/>
          <p:cNvSpPr/>
          <p:nvPr/>
        </p:nvSpPr>
        <p:spPr>
          <a:xfrm>
            <a:off x="5702427" y="603877"/>
            <a:ext cx="576000" cy="204810"/>
          </a:xfrm>
          <a:custGeom>
            <a:avLst/>
            <a:gdLst/>
            <a:ahLst/>
            <a:cxnLst/>
            <a:rect l="0" t="0" r="0" b="0"/>
            <a:pathLst>
              <a:path w="950000" h="167200" fill="none">
                <a:moveTo>
                  <a:pt x="0" y="167200"/>
                </a:moveTo>
                <a:lnTo>
                  <a:pt x="950000" y="167200"/>
                </a:lnTo>
              </a:path>
            </a:pathLst>
          </a:custGeom>
          <a:gradFill>
            <a:gsLst>
              <a:gs pos="0">
                <a:srgbClr val="349BFF"/>
              </a:gs>
              <a:gs pos="50000">
                <a:srgbClr val="61B1FF"/>
              </a:gs>
              <a:gs pos="100000">
                <a:srgbClr val="1E90FF"/>
              </a:gs>
            </a:gsLst>
            <a:lin ang="5400000" scaled="0"/>
          </a:gradFill>
          <a:ln w="22800" cap="flat">
            <a:solidFill>
              <a:srgbClr val="006FBD"/>
            </a:solidFill>
            <a:bevel/>
            <a:tailEnd type="oval"/>
          </a:ln>
          <a:effectLst/>
        </p:spPr>
      </p:sp>
      <p:sp>
        <p:nvSpPr>
          <p:cNvPr id="455" name="Freeform 454"/>
          <p:cNvSpPr/>
          <p:nvPr/>
        </p:nvSpPr>
        <p:spPr>
          <a:xfrm>
            <a:off x="6052107" y="889301"/>
            <a:ext cx="816441" cy="152218"/>
          </a:xfrm>
          <a:custGeom>
            <a:avLst/>
            <a:gdLst/>
            <a:ahLst/>
            <a:cxnLst/>
            <a:rect l="0" t="0" r="0" b="0"/>
            <a:pathLst>
              <a:path w="896800" h="167200" fill="none">
                <a:moveTo>
                  <a:pt x="0" y="167200"/>
                </a:moveTo>
                <a:lnTo>
                  <a:pt x="8968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453" name="Freeform 452"/>
          <p:cNvSpPr/>
          <p:nvPr/>
        </p:nvSpPr>
        <p:spPr>
          <a:xfrm>
            <a:off x="6052107" y="1104612"/>
            <a:ext cx="816441" cy="152218"/>
          </a:xfrm>
          <a:custGeom>
            <a:avLst/>
            <a:gdLst/>
            <a:ahLst/>
            <a:cxnLst/>
            <a:rect l="0" t="0" r="0" b="0"/>
            <a:pathLst>
              <a:path w="820800" h="167200" fill="none">
                <a:moveTo>
                  <a:pt x="0" y="167200"/>
                </a:moveTo>
                <a:lnTo>
                  <a:pt x="8208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451" name="Freeform 450"/>
          <p:cNvSpPr/>
          <p:nvPr/>
        </p:nvSpPr>
        <p:spPr>
          <a:xfrm>
            <a:off x="6055105" y="1323853"/>
            <a:ext cx="500098" cy="152218"/>
          </a:xfrm>
          <a:custGeom>
            <a:avLst/>
            <a:gdLst/>
            <a:ahLst/>
            <a:cxnLst/>
            <a:rect l="0" t="0" r="0" b="0"/>
            <a:pathLst>
              <a:path w="471200" h="167200" fill="none">
                <a:moveTo>
                  <a:pt x="0" y="167200"/>
                </a:moveTo>
                <a:lnTo>
                  <a:pt x="4712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449" name="Freeform 448"/>
          <p:cNvSpPr/>
          <p:nvPr/>
        </p:nvSpPr>
        <p:spPr>
          <a:xfrm>
            <a:off x="5944018" y="2419415"/>
            <a:ext cx="468000" cy="152218"/>
          </a:xfrm>
          <a:custGeom>
            <a:avLst/>
            <a:gdLst/>
            <a:ahLst/>
            <a:cxnLst/>
            <a:rect l="0" t="0" r="0" b="0"/>
            <a:pathLst>
              <a:path w="524400" h="167200" fill="none">
                <a:moveTo>
                  <a:pt x="0" y="167200"/>
                </a:moveTo>
                <a:lnTo>
                  <a:pt x="5244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447" name="Freeform 446"/>
          <p:cNvSpPr/>
          <p:nvPr/>
        </p:nvSpPr>
        <p:spPr>
          <a:xfrm>
            <a:off x="6218586" y="3146159"/>
            <a:ext cx="694790" cy="152218"/>
          </a:xfrm>
          <a:custGeom>
            <a:avLst/>
            <a:gdLst/>
            <a:ahLst/>
            <a:cxnLst/>
            <a:rect l="0" t="0" r="0" b="0"/>
            <a:pathLst>
              <a:path w="706800" h="167200" fill="none">
                <a:moveTo>
                  <a:pt x="0" y="167200"/>
                </a:moveTo>
                <a:lnTo>
                  <a:pt x="7068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443" name="Freeform 442"/>
          <p:cNvSpPr/>
          <p:nvPr/>
        </p:nvSpPr>
        <p:spPr>
          <a:xfrm>
            <a:off x="5385908" y="3869954"/>
            <a:ext cx="900000" cy="152218"/>
          </a:xfrm>
          <a:custGeom>
            <a:avLst/>
            <a:gdLst/>
            <a:ahLst/>
            <a:cxnLst/>
            <a:rect l="0" t="0" r="0" b="0"/>
            <a:pathLst>
              <a:path w="1178000" h="167200" fill="none">
                <a:moveTo>
                  <a:pt x="0" y="167200"/>
                </a:moveTo>
                <a:lnTo>
                  <a:pt x="1178000" y="167200"/>
                </a:lnTo>
              </a:path>
            </a:pathLst>
          </a:custGeom>
          <a:gradFill>
            <a:gsLst>
              <a:gs pos="0">
                <a:srgbClr val="349BFF"/>
              </a:gs>
              <a:gs pos="50000">
                <a:srgbClr val="61B1FF"/>
              </a:gs>
              <a:gs pos="100000">
                <a:srgbClr val="1E90FF"/>
              </a:gs>
            </a:gsLst>
            <a:lin ang="5400000" scaled="0"/>
          </a:gradFill>
          <a:ln w="22800" cap="flat">
            <a:solidFill>
              <a:schemeClr val="accent4"/>
            </a:solidFill>
            <a:bevel/>
            <a:tailEnd type="oval"/>
          </a:ln>
          <a:effectLst/>
        </p:spPr>
      </p:sp>
      <p:sp>
        <p:nvSpPr>
          <p:cNvPr id="435" name="Freeform 434"/>
          <p:cNvSpPr/>
          <p:nvPr/>
        </p:nvSpPr>
        <p:spPr>
          <a:xfrm>
            <a:off x="5063942" y="6425356"/>
            <a:ext cx="1044000" cy="152218"/>
          </a:xfrm>
          <a:custGeom>
            <a:avLst/>
            <a:gdLst/>
            <a:ahLst/>
            <a:cxnLst/>
            <a:rect l="0" t="0" r="0" b="0"/>
            <a:pathLst>
              <a:path w="448400" h="167200" fill="none">
                <a:moveTo>
                  <a:pt x="0" y="167200"/>
                </a:moveTo>
                <a:lnTo>
                  <a:pt x="448400" y="167200"/>
                </a:lnTo>
              </a:path>
            </a:pathLst>
          </a:custGeom>
          <a:gradFill>
            <a:gsLst>
              <a:gs pos="0">
                <a:srgbClr val="349BFF"/>
              </a:gs>
              <a:gs pos="50000">
                <a:srgbClr val="61B1FF"/>
              </a:gs>
              <a:gs pos="100000">
                <a:srgbClr val="1E90FF"/>
              </a:gs>
            </a:gsLst>
            <a:lin ang="5400000" scaled="0"/>
          </a:gradFill>
          <a:ln w="22800" cap="flat">
            <a:solidFill>
              <a:schemeClr val="accent5"/>
            </a:solidFill>
            <a:bevel/>
            <a:tailEnd type="oval"/>
          </a:ln>
          <a:effectLst/>
        </p:spPr>
      </p:sp>
      <p:sp>
        <p:nvSpPr>
          <p:cNvPr id="82" name="Freeform 458"/>
          <p:cNvSpPr/>
          <p:nvPr/>
        </p:nvSpPr>
        <p:spPr>
          <a:xfrm>
            <a:off x="5712321" y="433137"/>
            <a:ext cx="648000" cy="152218"/>
          </a:xfrm>
          <a:custGeom>
            <a:avLst/>
            <a:gdLst/>
            <a:ahLst/>
            <a:cxnLst/>
            <a:rect l="0" t="0" r="0" b="0"/>
            <a:pathLst>
              <a:path w="858800" h="167200" fill="none">
                <a:moveTo>
                  <a:pt x="0" y="167200"/>
                </a:moveTo>
                <a:lnTo>
                  <a:pt x="858800" y="167200"/>
                </a:lnTo>
              </a:path>
            </a:pathLst>
          </a:custGeom>
          <a:gradFill>
            <a:gsLst>
              <a:gs pos="0">
                <a:srgbClr val="349BFF"/>
              </a:gs>
              <a:gs pos="50000">
                <a:srgbClr val="61B1FF"/>
              </a:gs>
              <a:gs pos="100000">
                <a:srgbClr val="1E90FF"/>
              </a:gs>
            </a:gsLst>
            <a:lin ang="5400000" scaled="0"/>
          </a:gradFill>
          <a:ln w="22800" cap="flat">
            <a:solidFill>
              <a:srgbClr val="006FBD"/>
            </a:solidFill>
            <a:bevel/>
            <a:tailEnd type="oval"/>
          </a:ln>
          <a:effectLst/>
        </p:spPr>
      </p:sp>
      <p:grpSp>
        <p:nvGrpSpPr>
          <p:cNvPr id="83" name="Group 18"/>
          <p:cNvGrpSpPr/>
          <p:nvPr/>
        </p:nvGrpSpPr>
        <p:grpSpPr>
          <a:xfrm>
            <a:off x="3391010" y="130110"/>
            <a:ext cx="1591368" cy="261078"/>
            <a:chOff x="1964633" y="466909"/>
            <a:chExt cx="2121824" cy="425865"/>
          </a:xfrm>
        </p:grpSpPr>
        <p:sp>
          <p:nvSpPr>
            <p:cNvPr id="84" name="Freeform 518"/>
            <p:cNvSpPr/>
            <p:nvPr/>
          </p:nvSpPr>
          <p:spPr>
            <a:xfrm>
              <a:off x="1964633" y="505310"/>
              <a:ext cx="2121824" cy="387464"/>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lumMod val="75000"/>
              </a:schemeClr>
            </a:solidFill>
            <a:ln w="7600" cap="flat">
              <a:noFill/>
              <a:bevel/>
            </a:ln>
            <a:effectLst/>
          </p:spPr>
        </p:sp>
        <p:sp>
          <p:nvSpPr>
            <p:cNvPr id="85" name="Freeform 502"/>
            <p:cNvSpPr/>
            <p:nvPr/>
          </p:nvSpPr>
          <p:spPr>
            <a:xfrm>
              <a:off x="1964633" y="466909"/>
              <a:ext cx="2121824" cy="387464"/>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solidFill>
            <a:ln w="7600" cap="flat">
              <a:noFill/>
              <a:bevel/>
            </a:ln>
            <a:effectLst/>
          </p:spPr>
        </p:sp>
        <p:sp>
          <p:nvSpPr>
            <p:cNvPr id="86" name="Text 4332"/>
            <p:cNvSpPr txBox="1"/>
            <p:nvPr/>
          </p:nvSpPr>
          <p:spPr>
            <a:xfrm>
              <a:off x="2179332" y="549936"/>
              <a:ext cx="1780487" cy="221408"/>
            </a:xfrm>
            <a:prstGeom prst="rect">
              <a:avLst/>
            </a:prstGeom>
            <a:noFill/>
          </p:spPr>
          <p:txBody>
            <a:bodyPr wrap="square" lIns="27000" tIns="13500" rIns="27000" bIns="13500" rtlCol="0" anchor="ctr"/>
            <a:lstStyle/>
            <a:p>
              <a:r>
                <a:rPr lang="fr-FR" sz="1200" b="1" dirty="0" smtClean="0">
                  <a:solidFill>
                    <a:srgbClr val="FFFFFF"/>
                  </a:solidFill>
                  <a:latin typeface="+mj-lt"/>
                </a:rPr>
                <a:t>Prévoir un dérouleur</a:t>
              </a:r>
              <a:endParaRPr sz="1200" b="1" dirty="0">
                <a:solidFill>
                  <a:srgbClr val="FFFFFF"/>
                </a:solidFill>
                <a:latin typeface="+mj-lt"/>
              </a:endParaRPr>
            </a:p>
          </p:txBody>
        </p:sp>
      </p:grpSp>
      <p:sp>
        <p:nvSpPr>
          <p:cNvPr id="2" name="ZoneTexte 1"/>
          <p:cNvSpPr txBox="1"/>
          <p:nvPr/>
        </p:nvSpPr>
        <p:spPr>
          <a:xfrm>
            <a:off x="5804713" y="103543"/>
            <a:ext cx="1020781" cy="261610"/>
          </a:xfrm>
          <a:prstGeom prst="rect">
            <a:avLst/>
          </a:prstGeom>
          <a:noFill/>
        </p:spPr>
        <p:txBody>
          <a:bodyPr wrap="square" rtlCol="0">
            <a:spAutoFit/>
          </a:bodyPr>
          <a:lstStyle/>
          <a:p>
            <a:r>
              <a:rPr lang="fr-FR" sz="1100" dirty="0" smtClean="0"/>
              <a:t>Dérouleur</a:t>
            </a:r>
            <a:endParaRPr lang="fr-FR" sz="1100" dirty="0"/>
          </a:p>
        </p:txBody>
      </p:sp>
      <p:grpSp>
        <p:nvGrpSpPr>
          <p:cNvPr id="88" name="Group 18"/>
          <p:cNvGrpSpPr/>
          <p:nvPr/>
        </p:nvGrpSpPr>
        <p:grpSpPr>
          <a:xfrm>
            <a:off x="3394805" y="553214"/>
            <a:ext cx="2128180" cy="292509"/>
            <a:chOff x="1964633" y="416725"/>
            <a:chExt cx="1804283" cy="470146"/>
          </a:xfrm>
        </p:grpSpPr>
        <p:sp>
          <p:nvSpPr>
            <p:cNvPr id="89" name="Freeform 518"/>
            <p:cNvSpPr/>
            <p:nvPr/>
          </p:nvSpPr>
          <p:spPr>
            <a:xfrm>
              <a:off x="1964633" y="505310"/>
              <a:ext cx="1804283" cy="381561"/>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lumMod val="75000"/>
              </a:schemeClr>
            </a:solidFill>
            <a:ln w="7600" cap="flat">
              <a:noFill/>
              <a:bevel/>
            </a:ln>
            <a:effectLst/>
          </p:spPr>
        </p:sp>
        <p:sp>
          <p:nvSpPr>
            <p:cNvPr id="90" name="Freeform 502"/>
            <p:cNvSpPr/>
            <p:nvPr/>
          </p:nvSpPr>
          <p:spPr>
            <a:xfrm>
              <a:off x="1964633" y="416725"/>
              <a:ext cx="1804283" cy="392336"/>
            </a:xfrm>
            <a:custGeom>
              <a:avLst/>
              <a:gdLst/>
              <a:ahLst/>
              <a:cxnLst/>
              <a:rect l="0" t="0" r="0" b="0"/>
              <a:pathLst>
                <a:path w="1748000" h="319200">
                  <a:moveTo>
                    <a:pt x="57456" y="0"/>
                  </a:moveTo>
                  <a:lnTo>
                    <a:pt x="1690544" y="0"/>
                  </a:lnTo>
                  <a:cubicBezTo>
                    <a:pt x="1722274" y="0"/>
                    <a:pt x="1748000" y="25723"/>
                    <a:pt x="1748000" y="57456"/>
                  </a:cubicBezTo>
                  <a:lnTo>
                    <a:pt x="1748000" y="261744"/>
                  </a:lnTo>
                  <a:cubicBezTo>
                    <a:pt x="1748000" y="293477"/>
                    <a:pt x="1722274" y="319200"/>
                    <a:pt x="16905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1"/>
            </a:solidFill>
            <a:ln w="7600" cap="flat">
              <a:noFill/>
              <a:bevel/>
            </a:ln>
            <a:effectLst/>
          </p:spPr>
        </p:sp>
        <p:sp>
          <p:nvSpPr>
            <p:cNvPr id="91" name="Text 4332"/>
            <p:cNvSpPr txBox="1"/>
            <p:nvPr/>
          </p:nvSpPr>
          <p:spPr>
            <a:xfrm>
              <a:off x="2024593" y="617464"/>
              <a:ext cx="1697789" cy="83949"/>
            </a:xfrm>
            <a:prstGeom prst="rect">
              <a:avLst/>
            </a:prstGeom>
            <a:noFill/>
          </p:spPr>
          <p:txBody>
            <a:bodyPr wrap="square" lIns="27000" tIns="13500" rIns="27000" bIns="13500" rtlCol="0" anchor="ctr"/>
            <a:lstStyle/>
            <a:p>
              <a:r>
                <a:rPr lang="fr-FR" sz="1200" b="1" dirty="0" smtClean="0">
                  <a:solidFill>
                    <a:srgbClr val="FFFFFF"/>
                  </a:solidFill>
                  <a:latin typeface="+mj-lt"/>
                </a:rPr>
                <a:t>Guider le dérouleur en rotation </a:t>
              </a:r>
              <a:endParaRPr sz="1200" b="1" dirty="0">
                <a:solidFill>
                  <a:srgbClr val="FFFFFF"/>
                </a:solidFill>
                <a:latin typeface="+mj-lt"/>
              </a:endParaRPr>
            </a:p>
          </p:txBody>
        </p:sp>
      </p:grpSp>
      <p:grpSp>
        <p:nvGrpSpPr>
          <p:cNvPr id="92" name="Group 5"/>
          <p:cNvGrpSpPr/>
          <p:nvPr/>
        </p:nvGrpSpPr>
        <p:grpSpPr>
          <a:xfrm>
            <a:off x="5506901" y="720759"/>
            <a:ext cx="222045" cy="144000"/>
            <a:chOff x="4815258" y="1638525"/>
            <a:chExt cx="184506" cy="193732"/>
          </a:xfrm>
        </p:grpSpPr>
        <p:sp>
          <p:nvSpPr>
            <p:cNvPr id="93"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94"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sp>
        <p:nvSpPr>
          <p:cNvPr id="3" name="ZoneTexte 2"/>
          <p:cNvSpPr txBox="1"/>
          <p:nvPr/>
        </p:nvSpPr>
        <p:spPr>
          <a:xfrm>
            <a:off x="6299839" y="665257"/>
            <a:ext cx="897389" cy="261610"/>
          </a:xfrm>
          <a:prstGeom prst="rect">
            <a:avLst/>
          </a:prstGeom>
          <a:noFill/>
        </p:spPr>
        <p:txBody>
          <a:bodyPr wrap="square" rtlCol="0">
            <a:spAutoFit/>
          </a:bodyPr>
          <a:lstStyle/>
          <a:p>
            <a:r>
              <a:rPr lang="fr-FR" sz="1100" dirty="0" smtClean="0"/>
              <a:t>Coussinet</a:t>
            </a:r>
            <a:endParaRPr lang="fr-FR" sz="1100" dirty="0"/>
          </a:p>
        </p:txBody>
      </p:sp>
      <p:sp>
        <p:nvSpPr>
          <p:cNvPr id="4" name="ZoneTexte 3"/>
          <p:cNvSpPr txBox="1"/>
          <p:nvPr/>
        </p:nvSpPr>
        <p:spPr>
          <a:xfrm>
            <a:off x="6446184" y="410732"/>
            <a:ext cx="888634" cy="261610"/>
          </a:xfrm>
          <a:prstGeom prst="rect">
            <a:avLst/>
          </a:prstGeom>
          <a:noFill/>
        </p:spPr>
        <p:txBody>
          <a:bodyPr wrap="square" rtlCol="0">
            <a:spAutoFit/>
          </a:bodyPr>
          <a:lstStyle/>
          <a:p>
            <a:r>
              <a:rPr lang="fr-FR" sz="1100" dirty="0" smtClean="0"/>
              <a:t>Roulement</a:t>
            </a:r>
            <a:endParaRPr lang="fr-FR" sz="1100" dirty="0"/>
          </a:p>
        </p:txBody>
      </p:sp>
      <p:sp>
        <p:nvSpPr>
          <p:cNvPr id="11" name="Ellipse 10"/>
          <p:cNvSpPr/>
          <p:nvPr/>
        </p:nvSpPr>
        <p:spPr>
          <a:xfrm>
            <a:off x="6423752" y="402176"/>
            <a:ext cx="856219" cy="320722"/>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8" name="Group 5"/>
          <p:cNvGrpSpPr/>
          <p:nvPr/>
        </p:nvGrpSpPr>
        <p:grpSpPr>
          <a:xfrm>
            <a:off x="3014889" y="1656864"/>
            <a:ext cx="343973" cy="477661"/>
            <a:chOff x="4815258" y="1638525"/>
            <a:chExt cx="184510" cy="193732"/>
          </a:xfrm>
        </p:grpSpPr>
        <p:sp>
          <p:nvSpPr>
            <p:cNvPr id="99" name="FlexibleLine"/>
            <p:cNvSpPr/>
            <p:nvPr/>
          </p:nvSpPr>
          <p:spPr>
            <a:xfrm>
              <a:off x="4815262"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100"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grpSp>
        <p:nvGrpSpPr>
          <p:cNvPr id="101" name="Group 20"/>
          <p:cNvGrpSpPr/>
          <p:nvPr/>
        </p:nvGrpSpPr>
        <p:grpSpPr>
          <a:xfrm>
            <a:off x="3335697" y="1053210"/>
            <a:ext cx="2429998" cy="240630"/>
            <a:chOff x="1964633" y="1444793"/>
            <a:chExt cx="2682616" cy="424365"/>
          </a:xfrm>
        </p:grpSpPr>
        <p:sp>
          <p:nvSpPr>
            <p:cNvPr id="102" name="Freeform 519"/>
            <p:cNvSpPr/>
            <p:nvPr/>
          </p:nvSpPr>
          <p:spPr>
            <a:xfrm>
              <a:off x="1964633" y="1481694"/>
              <a:ext cx="2682616"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lumMod val="75000"/>
              </a:schemeClr>
            </a:solidFill>
            <a:ln w="7600" cap="flat">
              <a:noFill/>
              <a:bevel/>
            </a:ln>
            <a:effectLst/>
          </p:spPr>
        </p:sp>
        <p:sp>
          <p:nvSpPr>
            <p:cNvPr id="103" name="Freeform 494"/>
            <p:cNvSpPr/>
            <p:nvPr/>
          </p:nvSpPr>
          <p:spPr>
            <a:xfrm>
              <a:off x="1964633" y="1444793"/>
              <a:ext cx="2682616"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solidFill>
            <a:ln w="7600" cap="flat">
              <a:noFill/>
              <a:bevel/>
            </a:ln>
            <a:effectLst/>
          </p:spPr>
        </p:sp>
        <p:sp>
          <p:nvSpPr>
            <p:cNvPr id="104" name="Text 4334"/>
            <p:cNvSpPr txBox="1"/>
            <p:nvPr/>
          </p:nvSpPr>
          <p:spPr>
            <a:xfrm>
              <a:off x="2072704" y="1515845"/>
              <a:ext cx="2509288" cy="221408"/>
            </a:xfrm>
            <a:prstGeom prst="rect">
              <a:avLst/>
            </a:prstGeom>
            <a:noFill/>
          </p:spPr>
          <p:txBody>
            <a:bodyPr wrap="square" lIns="27000" tIns="13500" rIns="27000" bIns="13500" rtlCol="0" anchor="ctr"/>
            <a:lstStyle/>
            <a:p>
              <a:r>
                <a:rPr lang="fr-FR" sz="1200" b="1" dirty="0" smtClean="0">
                  <a:solidFill>
                    <a:srgbClr val="FFFFFF"/>
                  </a:solidFill>
                  <a:latin typeface="+mj-lt"/>
                </a:rPr>
                <a:t>Fournir un mouvement de rotation</a:t>
              </a:r>
              <a:endParaRPr sz="1200" b="1" dirty="0">
                <a:solidFill>
                  <a:srgbClr val="FFFFFF"/>
                </a:solidFill>
                <a:latin typeface="+mj-lt"/>
              </a:endParaRPr>
            </a:p>
          </p:txBody>
        </p:sp>
      </p:grpSp>
      <p:grpSp>
        <p:nvGrpSpPr>
          <p:cNvPr id="105" name="Group 20"/>
          <p:cNvGrpSpPr/>
          <p:nvPr/>
        </p:nvGrpSpPr>
        <p:grpSpPr>
          <a:xfrm>
            <a:off x="3273092" y="1798668"/>
            <a:ext cx="3012816" cy="244984"/>
            <a:chOff x="1937438" y="1447511"/>
            <a:chExt cx="2709811" cy="421647"/>
          </a:xfrm>
        </p:grpSpPr>
        <p:sp>
          <p:nvSpPr>
            <p:cNvPr id="106" name="Freeform 519"/>
            <p:cNvSpPr/>
            <p:nvPr/>
          </p:nvSpPr>
          <p:spPr>
            <a:xfrm>
              <a:off x="1964633" y="1481694"/>
              <a:ext cx="2682616"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lumMod val="75000"/>
              </a:schemeClr>
            </a:solidFill>
            <a:ln w="7600" cap="flat">
              <a:noFill/>
              <a:bevel/>
            </a:ln>
            <a:effectLst/>
          </p:spPr>
        </p:sp>
        <p:sp>
          <p:nvSpPr>
            <p:cNvPr id="107" name="Freeform 494"/>
            <p:cNvSpPr/>
            <p:nvPr/>
          </p:nvSpPr>
          <p:spPr>
            <a:xfrm>
              <a:off x="1937438" y="1447511"/>
              <a:ext cx="2682616" cy="387464"/>
            </a:xfrm>
            <a:custGeom>
              <a:avLst/>
              <a:gdLst/>
              <a:ahLst/>
              <a:cxnLst/>
              <a:rect l="0" t="0" r="0" b="0"/>
              <a:pathLst>
                <a:path w="2348400" h="319200">
                  <a:moveTo>
                    <a:pt x="57456" y="0"/>
                  </a:moveTo>
                  <a:lnTo>
                    <a:pt x="2290944" y="0"/>
                  </a:lnTo>
                  <a:cubicBezTo>
                    <a:pt x="2322674" y="0"/>
                    <a:pt x="2348400" y="25723"/>
                    <a:pt x="2348400" y="57456"/>
                  </a:cubicBezTo>
                  <a:lnTo>
                    <a:pt x="2348400" y="261744"/>
                  </a:lnTo>
                  <a:cubicBezTo>
                    <a:pt x="2348400" y="293477"/>
                    <a:pt x="2322674" y="319200"/>
                    <a:pt x="2290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2"/>
            </a:solidFill>
            <a:ln w="7600" cap="flat">
              <a:noFill/>
              <a:bevel/>
            </a:ln>
            <a:effectLst/>
          </p:spPr>
        </p:sp>
        <p:sp>
          <p:nvSpPr>
            <p:cNvPr id="108" name="Text 4334"/>
            <p:cNvSpPr txBox="1"/>
            <p:nvPr/>
          </p:nvSpPr>
          <p:spPr>
            <a:xfrm>
              <a:off x="2072704" y="1515845"/>
              <a:ext cx="2509288" cy="221408"/>
            </a:xfrm>
            <a:prstGeom prst="rect">
              <a:avLst/>
            </a:prstGeom>
            <a:noFill/>
          </p:spPr>
          <p:txBody>
            <a:bodyPr wrap="square" lIns="27000" tIns="13500" rIns="27000" bIns="13500" rtlCol="0" anchor="ctr"/>
            <a:lstStyle/>
            <a:p>
              <a:r>
                <a:rPr lang="fr-FR" sz="1200" b="1" dirty="0" smtClean="0">
                  <a:solidFill>
                    <a:srgbClr val="FFFFFF"/>
                  </a:solidFill>
                  <a:latin typeface="+mj-lt"/>
                </a:rPr>
                <a:t>Transformer le mouvement au dérouleur </a:t>
              </a:r>
              <a:endParaRPr sz="1200" b="1" dirty="0">
                <a:solidFill>
                  <a:srgbClr val="FFFFFF"/>
                </a:solidFill>
                <a:latin typeface="+mj-lt"/>
              </a:endParaRPr>
            </a:p>
          </p:txBody>
        </p:sp>
      </p:grpSp>
      <p:grpSp>
        <p:nvGrpSpPr>
          <p:cNvPr id="109" name="Group 17"/>
          <p:cNvGrpSpPr/>
          <p:nvPr/>
        </p:nvGrpSpPr>
        <p:grpSpPr>
          <a:xfrm>
            <a:off x="3420142" y="2458421"/>
            <a:ext cx="2203076" cy="280549"/>
            <a:chOff x="1964633" y="2489529"/>
            <a:chExt cx="1206535" cy="438244"/>
          </a:xfrm>
        </p:grpSpPr>
        <p:sp>
          <p:nvSpPr>
            <p:cNvPr id="110" name="Freeform 520"/>
            <p:cNvSpPr/>
            <p:nvPr/>
          </p:nvSpPr>
          <p:spPr>
            <a:xfrm>
              <a:off x="1964633" y="2540310"/>
              <a:ext cx="1206535" cy="387463"/>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lumMod val="75000"/>
              </a:schemeClr>
            </a:solidFill>
            <a:ln w="7600" cap="flat">
              <a:noFill/>
              <a:bevel/>
            </a:ln>
            <a:effectLst/>
          </p:spPr>
        </p:sp>
        <p:sp>
          <p:nvSpPr>
            <p:cNvPr id="111" name="Freeform 486"/>
            <p:cNvSpPr/>
            <p:nvPr/>
          </p:nvSpPr>
          <p:spPr>
            <a:xfrm>
              <a:off x="1967312" y="2489529"/>
              <a:ext cx="1196293"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solidFill>
            <a:ln w="7600" cap="flat">
              <a:noFill/>
              <a:bevel/>
            </a:ln>
            <a:effectLst/>
          </p:spPr>
        </p:sp>
        <p:sp>
          <p:nvSpPr>
            <p:cNvPr id="112" name="Text 4336"/>
            <p:cNvSpPr txBox="1"/>
            <p:nvPr/>
          </p:nvSpPr>
          <p:spPr>
            <a:xfrm>
              <a:off x="2051282" y="2502359"/>
              <a:ext cx="1033237" cy="287594"/>
            </a:xfrm>
            <a:prstGeom prst="rect">
              <a:avLst/>
            </a:prstGeom>
            <a:noFill/>
          </p:spPr>
          <p:txBody>
            <a:bodyPr wrap="square" lIns="27000" tIns="13500" rIns="27000" bIns="13500" rtlCol="0" anchor="ctr"/>
            <a:lstStyle/>
            <a:p>
              <a:r>
                <a:rPr lang="fr-FR" sz="1200" b="1" dirty="0" smtClean="0">
                  <a:solidFill>
                    <a:srgbClr val="FFFFFF"/>
                  </a:solidFill>
                  <a:latin typeface="+mj-lt"/>
                </a:rPr>
                <a:t>Prévoir un rouleau tendeur </a:t>
              </a:r>
              <a:endParaRPr sz="1200" b="1" dirty="0">
                <a:solidFill>
                  <a:srgbClr val="FFFFFF"/>
                </a:solidFill>
                <a:latin typeface="+mj-lt"/>
              </a:endParaRPr>
            </a:p>
          </p:txBody>
        </p:sp>
      </p:grpSp>
      <p:grpSp>
        <p:nvGrpSpPr>
          <p:cNvPr id="113" name="Group 17"/>
          <p:cNvGrpSpPr/>
          <p:nvPr/>
        </p:nvGrpSpPr>
        <p:grpSpPr>
          <a:xfrm>
            <a:off x="3431518" y="2925338"/>
            <a:ext cx="2203076" cy="259554"/>
            <a:chOff x="1964633" y="2452650"/>
            <a:chExt cx="1206535" cy="405447"/>
          </a:xfrm>
        </p:grpSpPr>
        <p:sp>
          <p:nvSpPr>
            <p:cNvPr id="114" name="Freeform 520"/>
            <p:cNvSpPr/>
            <p:nvPr/>
          </p:nvSpPr>
          <p:spPr>
            <a:xfrm>
              <a:off x="1964633" y="2470633"/>
              <a:ext cx="1206535"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lumMod val="75000"/>
              </a:schemeClr>
            </a:solidFill>
            <a:ln w="7600" cap="flat">
              <a:noFill/>
              <a:bevel/>
            </a:ln>
            <a:effectLst/>
          </p:spPr>
        </p:sp>
        <p:sp>
          <p:nvSpPr>
            <p:cNvPr id="115" name="Freeform 486"/>
            <p:cNvSpPr/>
            <p:nvPr/>
          </p:nvSpPr>
          <p:spPr>
            <a:xfrm>
              <a:off x="1969754" y="2452650"/>
              <a:ext cx="1196293"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solidFill>
            <a:ln w="7600" cap="flat">
              <a:noFill/>
              <a:bevel/>
            </a:ln>
            <a:effectLst/>
          </p:spPr>
        </p:sp>
        <p:sp>
          <p:nvSpPr>
            <p:cNvPr id="116" name="Text 4336"/>
            <p:cNvSpPr txBox="1"/>
            <p:nvPr/>
          </p:nvSpPr>
          <p:spPr>
            <a:xfrm>
              <a:off x="2059970" y="2476346"/>
              <a:ext cx="1033237" cy="287593"/>
            </a:xfrm>
            <a:prstGeom prst="rect">
              <a:avLst/>
            </a:prstGeom>
            <a:noFill/>
          </p:spPr>
          <p:txBody>
            <a:bodyPr wrap="square" lIns="27000" tIns="13500" rIns="27000" bIns="13500" rtlCol="0" anchor="ctr"/>
            <a:lstStyle/>
            <a:p>
              <a:r>
                <a:rPr lang="fr-FR" sz="1200" b="1" dirty="0" smtClean="0">
                  <a:solidFill>
                    <a:srgbClr val="FFFFFF"/>
                  </a:solidFill>
                  <a:latin typeface="+mj-lt"/>
                </a:rPr>
                <a:t>Guider le rouleau en rotation</a:t>
              </a:r>
              <a:endParaRPr sz="1200" b="1" dirty="0">
                <a:solidFill>
                  <a:srgbClr val="FFFFFF"/>
                </a:solidFill>
                <a:latin typeface="+mj-lt"/>
              </a:endParaRPr>
            </a:p>
          </p:txBody>
        </p:sp>
      </p:grpSp>
      <p:grpSp>
        <p:nvGrpSpPr>
          <p:cNvPr id="117" name="Group 17"/>
          <p:cNvGrpSpPr/>
          <p:nvPr/>
        </p:nvGrpSpPr>
        <p:grpSpPr>
          <a:xfrm>
            <a:off x="3423724" y="3334713"/>
            <a:ext cx="2518630" cy="258832"/>
            <a:chOff x="1964633" y="2470633"/>
            <a:chExt cx="1206535" cy="404319"/>
          </a:xfrm>
        </p:grpSpPr>
        <p:sp>
          <p:nvSpPr>
            <p:cNvPr id="118" name="Freeform 520"/>
            <p:cNvSpPr/>
            <p:nvPr/>
          </p:nvSpPr>
          <p:spPr>
            <a:xfrm>
              <a:off x="1964633" y="2470633"/>
              <a:ext cx="1206535"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lumMod val="75000"/>
              </a:schemeClr>
            </a:solidFill>
            <a:ln w="7600" cap="flat">
              <a:noFill/>
              <a:bevel/>
            </a:ln>
            <a:effectLst/>
          </p:spPr>
        </p:sp>
        <p:sp>
          <p:nvSpPr>
            <p:cNvPr id="119" name="Freeform 486"/>
            <p:cNvSpPr/>
            <p:nvPr/>
          </p:nvSpPr>
          <p:spPr>
            <a:xfrm>
              <a:off x="1969754" y="2487488"/>
              <a:ext cx="1196293" cy="387464"/>
            </a:xfrm>
            <a:custGeom>
              <a:avLst/>
              <a:gdLst/>
              <a:ahLst/>
              <a:cxnLst/>
              <a:rect l="0" t="0" r="0" b="0"/>
              <a:pathLst>
                <a:path w="1056400" h="319200">
                  <a:moveTo>
                    <a:pt x="57456" y="0"/>
                  </a:moveTo>
                  <a:lnTo>
                    <a:pt x="998944" y="0"/>
                  </a:lnTo>
                  <a:cubicBezTo>
                    <a:pt x="1030674" y="0"/>
                    <a:pt x="1056400" y="25723"/>
                    <a:pt x="1056400" y="57456"/>
                  </a:cubicBezTo>
                  <a:lnTo>
                    <a:pt x="1056400" y="261744"/>
                  </a:lnTo>
                  <a:cubicBezTo>
                    <a:pt x="1056400" y="293477"/>
                    <a:pt x="1030674" y="319200"/>
                    <a:pt x="9989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3"/>
            </a:solidFill>
            <a:ln w="7600" cap="flat">
              <a:noFill/>
              <a:bevel/>
            </a:ln>
            <a:effectLst/>
          </p:spPr>
        </p:sp>
        <p:sp>
          <p:nvSpPr>
            <p:cNvPr id="120" name="Text 4336"/>
            <p:cNvSpPr txBox="1"/>
            <p:nvPr/>
          </p:nvSpPr>
          <p:spPr>
            <a:xfrm>
              <a:off x="2059970" y="2476346"/>
              <a:ext cx="1033237" cy="287593"/>
            </a:xfrm>
            <a:prstGeom prst="rect">
              <a:avLst/>
            </a:prstGeom>
            <a:noFill/>
          </p:spPr>
          <p:txBody>
            <a:bodyPr wrap="square" lIns="27000" tIns="13500" rIns="27000" bIns="13500" rtlCol="0" anchor="ctr"/>
            <a:lstStyle/>
            <a:p>
              <a:r>
                <a:rPr lang="fr-FR" sz="1200" b="1" dirty="0" smtClean="0">
                  <a:solidFill>
                    <a:srgbClr val="FFFFFF"/>
                  </a:solidFill>
                  <a:latin typeface="+mj-lt"/>
                </a:rPr>
                <a:t>Fournir un mouvement de rotation</a:t>
              </a:r>
              <a:endParaRPr sz="1200" b="1" dirty="0">
                <a:solidFill>
                  <a:srgbClr val="FFFFFF"/>
                </a:solidFill>
                <a:latin typeface="+mj-lt"/>
              </a:endParaRPr>
            </a:p>
          </p:txBody>
        </p:sp>
      </p:grpSp>
      <p:grpSp>
        <p:nvGrpSpPr>
          <p:cNvPr id="121" name="Group 21"/>
          <p:cNvGrpSpPr/>
          <p:nvPr/>
        </p:nvGrpSpPr>
        <p:grpSpPr>
          <a:xfrm>
            <a:off x="3558480" y="3966280"/>
            <a:ext cx="1406533" cy="278887"/>
            <a:chOff x="1964632" y="3438705"/>
            <a:chExt cx="2241754" cy="401492"/>
          </a:xfrm>
        </p:grpSpPr>
        <p:sp>
          <p:nvSpPr>
            <p:cNvPr id="122" name="Freeform 522"/>
            <p:cNvSpPr/>
            <p:nvPr/>
          </p:nvSpPr>
          <p:spPr>
            <a:xfrm>
              <a:off x="1964633" y="3438705"/>
              <a:ext cx="2241753"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123" name="Freeform 478"/>
            <p:cNvSpPr/>
            <p:nvPr/>
          </p:nvSpPr>
          <p:spPr>
            <a:xfrm>
              <a:off x="1964632" y="3452733"/>
              <a:ext cx="2241753"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solidFill>
            <a:ln w="7600" cap="flat">
              <a:noFill/>
              <a:bevel/>
            </a:ln>
            <a:effectLst/>
          </p:spPr>
        </p:sp>
        <p:sp>
          <p:nvSpPr>
            <p:cNvPr id="124" name="Text 4338"/>
            <p:cNvSpPr txBox="1"/>
            <p:nvPr/>
          </p:nvSpPr>
          <p:spPr>
            <a:xfrm>
              <a:off x="2129211" y="3511334"/>
              <a:ext cx="1900416" cy="221408"/>
            </a:xfrm>
            <a:prstGeom prst="rect">
              <a:avLst/>
            </a:prstGeom>
            <a:noFill/>
          </p:spPr>
          <p:txBody>
            <a:bodyPr wrap="square" lIns="27000" tIns="13500" rIns="27000" bIns="13500" rtlCol="0" anchor="ctr"/>
            <a:lstStyle/>
            <a:p>
              <a:r>
                <a:rPr lang="fr-FR" sz="1200" b="1" dirty="0" smtClean="0">
                  <a:solidFill>
                    <a:srgbClr val="FFFFFF"/>
                  </a:solidFill>
                  <a:latin typeface="+mj-lt"/>
                </a:rPr>
                <a:t>Supporter le tissu</a:t>
              </a:r>
              <a:endParaRPr sz="1200" b="1" dirty="0">
                <a:solidFill>
                  <a:srgbClr val="FFFFFF"/>
                </a:solidFill>
                <a:latin typeface="+mj-lt"/>
              </a:endParaRPr>
            </a:p>
          </p:txBody>
        </p:sp>
      </p:grpSp>
      <p:grpSp>
        <p:nvGrpSpPr>
          <p:cNvPr id="125" name="Group 21"/>
          <p:cNvGrpSpPr/>
          <p:nvPr/>
        </p:nvGrpSpPr>
        <p:grpSpPr>
          <a:xfrm>
            <a:off x="3558759" y="4485702"/>
            <a:ext cx="1422445" cy="601938"/>
            <a:chOff x="1964633" y="3431576"/>
            <a:chExt cx="1853138" cy="338447"/>
          </a:xfrm>
        </p:grpSpPr>
        <p:sp>
          <p:nvSpPr>
            <p:cNvPr id="126" name="Freeform 522"/>
            <p:cNvSpPr/>
            <p:nvPr/>
          </p:nvSpPr>
          <p:spPr>
            <a:xfrm>
              <a:off x="1964633" y="3438705"/>
              <a:ext cx="1853138" cy="331318"/>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127" name="Freeform 478"/>
            <p:cNvSpPr/>
            <p:nvPr/>
          </p:nvSpPr>
          <p:spPr>
            <a:xfrm>
              <a:off x="1977150" y="3433264"/>
              <a:ext cx="1819527" cy="336759"/>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solidFill>
            <a:ln w="7600" cap="flat">
              <a:noFill/>
              <a:bevel/>
            </a:ln>
            <a:effectLst/>
          </p:spPr>
        </p:sp>
        <p:sp>
          <p:nvSpPr>
            <p:cNvPr id="128" name="Text 4338"/>
            <p:cNvSpPr txBox="1"/>
            <p:nvPr/>
          </p:nvSpPr>
          <p:spPr>
            <a:xfrm>
              <a:off x="2148009" y="3431576"/>
              <a:ext cx="1502337" cy="315760"/>
            </a:xfrm>
            <a:prstGeom prst="rect">
              <a:avLst/>
            </a:prstGeom>
            <a:noFill/>
          </p:spPr>
          <p:txBody>
            <a:bodyPr wrap="square" lIns="27000" tIns="13500" rIns="27000" bIns="13500" rtlCol="0" anchor="ctr"/>
            <a:lstStyle/>
            <a:p>
              <a:pPr algn="ctr"/>
              <a:r>
                <a:rPr lang="fr-FR" sz="1200" b="1" dirty="0" smtClean="0">
                  <a:solidFill>
                    <a:srgbClr val="FFFFFF"/>
                  </a:solidFill>
                  <a:latin typeface="+mj-lt"/>
                </a:rPr>
                <a:t>Effectuer un effort de coupe sur la nappe tissu </a:t>
              </a:r>
              <a:endParaRPr sz="1200" b="1" dirty="0">
                <a:solidFill>
                  <a:srgbClr val="FFFFFF"/>
                </a:solidFill>
                <a:latin typeface="+mj-lt"/>
              </a:endParaRPr>
            </a:p>
          </p:txBody>
        </p:sp>
      </p:grpSp>
      <p:sp>
        <p:nvSpPr>
          <p:cNvPr id="132" name="Text 4340"/>
          <p:cNvSpPr txBox="1"/>
          <p:nvPr/>
        </p:nvSpPr>
        <p:spPr>
          <a:xfrm>
            <a:off x="5472898" y="6067556"/>
            <a:ext cx="1553888" cy="160712"/>
          </a:xfrm>
          <a:prstGeom prst="rect">
            <a:avLst/>
          </a:prstGeom>
          <a:noFill/>
        </p:spPr>
        <p:txBody>
          <a:bodyPr wrap="square" lIns="27000" tIns="13500" rIns="27000" bIns="13500" rtlCol="0" anchor="ctr"/>
          <a:lstStyle/>
          <a:p>
            <a:r>
              <a:rPr lang="fr-FR" sz="1200" b="1" dirty="0" smtClean="0">
                <a:solidFill>
                  <a:srgbClr val="FFFFFF"/>
                </a:solidFill>
                <a:latin typeface="+mj-lt"/>
              </a:rPr>
              <a:t>Capteur de fin de course</a:t>
            </a:r>
            <a:endParaRPr sz="1200" b="1" dirty="0">
              <a:solidFill>
                <a:srgbClr val="FFFFFF"/>
              </a:solidFill>
              <a:latin typeface="+mj-lt"/>
            </a:endParaRPr>
          </a:p>
        </p:txBody>
      </p:sp>
      <p:sp>
        <p:nvSpPr>
          <p:cNvPr id="134" name="FlexibleLine"/>
          <p:cNvSpPr/>
          <p:nvPr/>
        </p:nvSpPr>
        <p:spPr>
          <a:xfrm>
            <a:off x="3355104" y="6688639"/>
            <a:ext cx="1749376" cy="110205"/>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12" name="ZoneTexte 11"/>
          <p:cNvSpPr txBox="1"/>
          <p:nvPr/>
        </p:nvSpPr>
        <p:spPr>
          <a:xfrm>
            <a:off x="6080174" y="6471061"/>
            <a:ext cx="1895621" cy="261610"/>
          </a:xfrm>
          <a:prstGeom prst="rect">
            <a:avLst/>
          </a:prstGeom>
          <a:noFill/>
        </p:spPr>
        <p:txBody>
          <a:bodyPr wrap="square" rtlCol="0">
            <a:spAutoFit/>
          </a:bodyPr>
          <a:lstStyle/>
          <a:p>
            <a:r>
              <a:rPr lang="fr-FR" sz="1100" dirty="0" smtClean="0"/>
              <a:t>Capteur de fin de course </a:t>
            </a:r>
            <a:endParaRPr lang="fr-FR" sz="1100" dirty="0"/>
          </a:p>
        </p:txBody>
      </p:sp>
      <p:sp>
        <p:nvSpPr>
          <p:cNvPr id="13" name="ZoneTexte 12"/>
          <p:cNvSpPr txBox="1"/>
          <p:nvPr/>
        </p:nvSpPr>
        <p:spPr>
          <a:xfrm>
            <a:off x="6874258" y="891307"/>
            <a:ext cx="1245359" cy="261610"/>
          </a:xfrm>
          <a:prstGeom prst="rect">
            <a:avLst/>
          </a:prstGeom>
          <a:noFill/>
        </p:spPr>
        <p:txBody>
          <a:bodyPr wrap="square" rtlCol="0">
            <a:spAutoFit/>
          </a:bodyPr>
          <a:lstStyle/>
          <a:p>
            <a:r>
              <a:rPr lang="fr-FR" sz="1100" dirty="0" smtClean="0"/>
              <a:t>Moteur pas à pas</a:t>
            </a:r>
            <a:endParaRPr lang="fr-FR" sz="1100" dirty="0"/>
          </a:p>
        </p:txBody>
      </p:sp>
      <p:sp>
        <p:nvSpPr>
          <p:cNvPr id="138" name="ZoneTexte 137"/>
          <p:cNvSpPr txBox="1"/>
          <p:nvPr/>
        </p:nvSpPr>
        <p:spPr>
          <a:xfrm>
            <a:off x="6843715" y="1115770"/>
            <a:ext cx="1245359" cy="261610"/>
          </a:xfrm>
          <a:prstGeom prst="rect">
            <a:avLst/>
          </a:prstGeom>
          <a:noFill/>
        </p:spPr>
        <p:txBody>
          <a:bodyPr wrap="square" rtlCol="0">
            <a:spAutoFit/>
          </a:bodyPr>
          <a:lstStyle/>
          <a:p>
            <a:r>
              <a:rPr lang="fr-FR" sz="1100" dirty="0" smtClean="0"/>
              <a:t>Moteur à cc</a:t>
            </a:r>
            <a:endParaRPr lang="fr-FR" sz="1100" dirty="0"/>
          </a:p>
        </p:txBody>
      </p:sp>
      <p:sp>
        <p:nvSpPr>
          <p:cNvPr id="139" name="ZoneTexte 138"/>
          <p:cNvSpPr txBox="1"/>
          <p:nvPr/>
        </p:nvSpPr>
        <p:spPr>
          <a:xfrm>
            <a:off x="6605998" y="1328826"/>
            <a:ext cx="1245359" cy="261610"/>
          </a:xfrm>
          <a:prstGeom prst="rect">
            <a:avLst/>
          </a:prstGeom>
          <a:noFill/>
        </p:spPr>
        <p:txBody>
          <a:bodyPr wrap="square" rtlCol="0">
            <a:spAutoFit/>
          </a:bodyPr>
          <a:lstStyle/>
          <a:p>
            <a:r>
              <a:rPr lang="fr-FR" sz="1100" dirty="0" smtClean="0"/>
              <a:t>Servomoteur</a:t>
            </a:r>
            <a:endParaRPr lang="fr-FR" sz="1100" dirty="0"/>
          </a:p>
        </p:txBody>
      </p:sp>
      <p:sp>
        <p:nvSpPr>
          <p:cNvPr id="14" name="Ellipse 13"/>
          <p:cNvSpPr/>
          <p:nvPr/>
        </p:nvSpPr>
        <p:spPr>
          <a:xfrm>
            <a:off x="6902013" y="802480"/>
            <a:ext cx="1092927" cy="364271"/>
          </a:xfrm>
          <a:prstGeom prst="ellipse">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6468075" y="3950777"/>
            <a:ext cx="1311016" cy="261610"/>
          </a:xfrm>
          <a:prstGeom prst="rect">
            <a:avLst/>
          </a:prstGeom>
          <a:noFill/>
        </p:spPr>
        <p:txBody>
          <a:bodyPr wrap="square" rtlCol="0">
            <a:spAutoFit/>
          </a:bodyPr>
          <a:lstStyle/>
          <a:p>
            <a:r>
              <a:rPr lang="fr-FR" sz="1100" dirty="0" smtClean="0"/>
              <a:t>Table de coupe</a:t>
            </a:r>
            <a:endParaRPr lang="fr-FR" sz="1100" dirty="0"/>
          </a:p>
        </p:txBody>
      </p:sp>
      <p:grpSp>
        <p:nvGrpSpPr>
          <p:cNvPr id="143" name="Group 21"/>
          <p:cNvGrpSpPr/>
          <p:nvPr/>
        </p:nvGrpSpPr>
        <p:grpSpPr>
          <a:xfrm>
            <a:off x="5318724" y="4250468"/>
            <a:ext cx="1119188" cy="277826"/>
            <a:chOff x="2064663" y="3418950"/>
            <a:chExt cx="1752534" cy="387464"/>
          </a:xfrm>
        </p:grpSpPr>
        <p:sp>
          <p:nvSpPr>
            <p:cNvPr id="144" name="Freeform 522"/>
            <p:cNvSpPr/>
            <p:nvPr/>
          </p:nvSpPr>
          <p:spPr>
            <a:xfrm>
              <a:off x="2064663" y="3418950"/>
              <a:ext cx="1752534"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146" name="Text 4338"/>
            <p:cNvSpPr txBox="1"/>
            <p:nvPr/>
          </p:nvSpPr>
          <p:spPr>
            <a:xfrm>
              <a:off x="2197107" y="3498163"/>
              <a:ext cx="1618599" cy="221408"/>
            </a:xfrm>
            <a:prstGeom prst="rect">
              <a:avLst/>
            </a:prstGeom>
            <a:noFill/>
          </p:spPr>
          <p:txBody>
            <a:bodyPr wrap="square" lIns="27000" tIns="13500" rIns="27000" bIns="13500" rtlCol="0" anchor="ctr"/>
            <a:lstStyle/>
            <a:p>
              <a:pPr algn="ctr"/>
              <a:r>
                <a:rPr lang="fr-FR" sz="1100" b="1" dirty="0" smtClean="0">
                  <a:solidFill>
                    <a:srgbClr val="FFFFFF"/>
                  </a:solidFill>
                  <a:latin typeface="+mj-lt"/>
                </a:rPr>
                <a:t>Prévoir une lame</a:t>
              </a:r>
              <a:endParaRPr sz="1100" b="1" dirty="0">
                <a:solidFill>
                  <a:srgbClr val="FFFFFF"/>
                </a:solidFill>
                <a:latin typeface="+mj-lt"/>
              </a:endParaRPr>
            </a:p>
          </p:txBody>
        </p:sp>
      </p:grpSp>
      <p:grpSp>
        <p:nvGrpSpPr>
          <p:cNvPr id="150" name="Group 21"/>
          <p:cNvGrpSpPr/>
          <p:nvPr/>
        </p:nvGrpSpPr>
        <p:grpSpPr>
          <a:xfrm>
            <a:off x="5291898" y="4820150"/>
            <a:ext cx="2067848" cy="257713"/>
            <a:chOff x="2004406" y="3383795"/>
            <a:chExt cx="1625998" cy="351000"/>
          </a:xfrm>
        </p:grpSpPr>
        <p:sp>
          <p:nvSpPr>
            <p:cNvPr id="151" name="Freeform 522"/>
            <p:cNvSpPr/>
            <p:nvPr/>
          </p:nvSpPr>
          <p:spPr>
            <a:xfrm>
              <a:off x="2004406" y="3383795"/>
              <a:ext cx="1625998" cy="351000"/>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152" name="Text 4338"/>
            <p:cNvSpPr txBox="1"/>
            <p:nvPr/>
          </p:nvSpPr>
          <p:spPr>
            <a:xfrm>
              <a:off x="2010053" y="3460620"/>
              <a:ext cx="1618600" cy="221408"/>
            </a:xfrm>
            <a:prstGeom prst="rect">
              <a:avLst/>
            </a:prstGeom>
            <a:noFill/>
          </p:spPr>
          <p:txBody>
            <a:bodyPr wrap="square" lIns="27000" tIns="13500" rIns="27000" bIns="13500" rtlCol="0" anchor="ctr"/>
            <a:lstStyle/>
            <a:p>
              <a:pPr algn="ctr"/>
              <a:r>
                <a:rPr lang="fr-FR" sz="1100" b="1" dirty="0" smtClean="0">
                  <a:solidFill>
                    <a:srgbClr val="FFFFFF"/>
                  </a:solidFill>
                  <a:latin typeface="+mj-lt"/>
                </a:rPr>
                <a:t>Fournir un mouvement de rotation </a:t>
              </a:r>
              <a:endParaRPr sz="1100" b="1" dirty="0">
                <a:solidFill>
                  <a:srgbClr val="FFFFFF"/>
                </a:solidFill>
                <a:latin typeface="+mj-lt"/>
              </a:endParaRPr>
            </a:p>
          </p:txBody>
        </p:sp>
      </p:grpSp>
      <p:grpSp>
        <p:nvGrpSpPr>
          <p:cNvPr id="153" name="Group 21"/>
          <p:cNvGrpSpPr/>
          <p:nvPr/>
        </p:nvGrpSpPr>
        <p:grpSpPr>
          <a:xfrm>
            <a:off x="5251563" y="6096152"/>
            <a:ext cx="2081534" cy="273912"/>
            <a:chOff x="2044377" y="3418950"/>
            <a:chExt cx="1646284" cy="387464"/>
          </a:xfrm>
        </p:grpSpPr>
        <p:sp>
          <p:nvSpPr>
            <p:cNvPr id="154" name="Freeform 522"/>
            <p:cNvSpPr/>
            <p:nvPr/>
          </p:nvSpPr>
          <p:spPr>
            <a:xfrm>
              <a:off x="2064663" y="3418950"/>
              <a:ext cx="1625998"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155" name="Text 4338"/>
            <p:cNvSpPr txBox="1"/>
            <p:nvPr/>
          </p:nvSpPr>
          <p:spPr>
            <a:xfrm>
              <a:off x="2044377" y="3510409"/>
              <a:ext cx="1618600" cy="221408"/>
            </a:xfrm>
            <a:prstGeom prst="rect">
              <a:avLst/>
            </a:prstGeom>
            <a:noFill/>
          </p:spPr>
          <p:txBody>
            <a:bodyPr wrap="square" lIns="27000" tIns="13500" rIns="27000" bIns="13500" rtlCol="0" anchor="ctr"/>
            <a:lstStyle/>
            <a:p>
              <a:pPr algn="ctr"/>
              <a:r>
                <a:rPr lang="fr-FR" sz="1100" b="1" dirty="0" smtClean="0">
                  <a:solidFill>
                    <a:srgbClr val="FFFFFF"/>
                  </a:solidFill>
                  <a:latin typeface="+mj-lt"/>
                </a:rPr>
                <a:t>Déplacer la lame verticalement </a:t>
              </a:r>
              <a:endParaRPr sz="1100" b="1" dirty="0">
                <a:solidFill>
                  <a:srgbClr val="FFFFFF"/>
                </a:solidFill>
                <a:latin typeface="+mj-lt"/>
              </a:endParaRPr>
            </a:p>
          </p:txBody>
        </p:sp>
      </p:grpSp>
      <p:sp>
        <p:nvSpPr>
          <p:cNvPr id="156" name="Freeform 450"/>
          <p:cNvSpPr/>
          <p:nvPr/>
        </p:nvSpPr>
        <p:spPr>
          <a:xfrm>
            <a:off x="6667805" y="1536506"/>
            <a:ext cx="792000" cy="152218"/>
          </a:xfrm>
          <a:custGeom>
            <a:avLst/>
            <a:gdLst/>
            <a:ahLst/>
            <a:cxnLst/>
            <a:rect l="0" t="0" r="0" b="0"/>
            <a:pathLst>
              <a:path w="471200" h="167200" fill="none">
                <a:moveTo>
                  <a:pt x="0" y="167200"/>
                </a:moveTo>
                <a:lnTo>
                  <a:pt x="4712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16" name="ZoneTexte 15"/>
          <p:cNvSpPr txBox="1"/>
          <p:nvPr/>
        </p:nvSpPr>
        <p:spPr>
          <a:xfrm>
            <a:off x="7431112" y="1553707"/>
            <a:ext cx="1256838" cy="261610"/>
          </a:xfrm>
          <a:prstGeom prst="rect">
            <a:avLst/>
          </a:prstGeom>
          <a:noFill/>
        </p:spPr>
        <p:txBody>
          <a:bodyPr wrap="square" rtlCol="0">
            <a:spAutoFit/>
          </a:bodyPr>
          <a:lstStyle/>
          <a:p>
            <a:r>
              <a:rPr lang="fr-FR" sz="1100" dirty="0" smtClean="0"/>
              <a:t>Engrenage droite</a:t>
            </a:r>
            <a:endParaRPr lang="fr-FR" sz="1100" dirty="0"/>
          </a:p>
        </p:txBody>
      </p:sp>
      <p:sp>
        <p:nvSpPr>
          <p:cNvPr id="158" name="ZoneTexte 157"/>
          <p:cNvSpPr txBox="1"/>
          <p:nvPr/>
        </p:nvSpPr>
        <p:spPr>
          <a:xfrm>
            <a:off x="7308116" y="1778123"/>
            <a:ext cx="1398851" cy="261610"/>
          </a:xfrm>
          <a:prstGeom prst="rect">
            <a:avLst/>
          </a:prstGeom>
          <a:noFill/>
        </p:spPr>
        <p:txBody>
          <a:bodyPr wrap="square" rtlCol="0">
            <a:spAutoFit/>
          </a:bodyPr>
          <a:lstStyle/>
          <a:p>
            <a:r>
              <a:rPr lang="fr-FR" sz="1100" dirty="0" smtClean="0"/>
              <a:t>Engrenage conique</a:t>
            </a:r>
            <a:endParaRPr lang="fr-FR" sz="1100" dirty="0"/>
          </a:p>
        </p:txBody>
      </p:sp>
      <p:sp>
        <p:nvSpPr>
          <p:cNvPr id="159" name="ZoneTexte 158"/>
          <p:cNvSpPr txBox="1"/>
          <p:nvPr/>
        </p:nvSpPr>
        <p:spPr>
          <a:xfrm>
            <a:off x="7217930" y="1996726"/>
            <a:ext cx="1256838" cy="261610"/>
          </a:xfrm>
          <a:prstGeom prst="rect">
            <a:avLst/>
          </a:prstGeom>
          <a:noFill/>
        </p:spPr>
        <p:txBody>
          <a:bodyPr wrap="square" rtlCol="0">
            <a:spAutoFit/>
          </a:bodyPr>
          <a:lstStyle/>
          <a:p>
            <a:r>
              <a:rPr lang="fr-FR" sz="1100" dirty="0" smtClean="0"/>
              <a:t>Pignon et chaine</a:t>
            </a:r>
            <a:endParaRPr lang="fr-FR" sz="1100" dirty="0"/>
          </a:p>
        </p:txBody>
      </p:sp>
      <p:sp>
        <p:nvSpPr>
          <p:cNvPr id="160" name="ZoneTexte 159"/>
          <p:cNvSpPr txBox="1"/>
          <p:nvPr/>
        </p:nvSpPr>
        <p:spPr>
          <a:xfrm>
            <a:off x="7079477" y="2237759"/>
            <a:ext cx="1256838" cy="261610"/>
          </a:xfrm>
          <a:prstGeom prst="rect">
            <a:avLst/>
          </a:prstGeom>
          <a:noFill/>
        </p:spPr>
        <p:txBody>
          <a:bodyPr wrap="square" rtlCol="0">
            <a:spAutoFit/>
          </a:bodyPr>
          <a:lstStyle/>
          <a:p>
            <a:r>
              <a:rPr lang="fr-FR" sz="1100" dirty="0" smtClean="0"/>
              <a:t>Poulie courroie</a:t>
            </a:r>
            <a:endParaRPr lang="fr-FR" sz="1100" dirty="0"/>
          </a:p>
        </p:txBody>
      </p:sp>
      <p:sp>
        <p:nvSpPr>
          <p:cNvPr id="161" name="Freeform 450"/>
          <p:cNvSpPr/>
          <p:nvPr/>
        </p:nvSpPr>
        <p:spPr>
          <a:xfrm>
            <a:off x="6674219" y="1764951"/>
            <a:ext cx="648000" cy="152218"/>
          </a:xfrm>
          <a:custGeom>
            <a:avLst/>
            <a:gdLst/>
            <a:ahLst/>
            <a:cxnLst/>
            <a:rect l="0" t="0" r="0" b="0"/>
            <a:pathLst>
              <a:path w="471200" h="167200" fill="none">
                <a:moveTo>
                  <a:pt x="0" y="167200"/>
                </a:moveTo>
                <a:lnTo>
                  <a:pt x="4712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162" name="Freeform 450"/>
          <p:cNvSpPr/>
          <p:nvPr/>
        </p:nvSpPr>
        <p:spPr>
          <a:xfrm>
            <a:off x="6667805" y="1987042"/>
            <a:ext cx="504000" cy="152218"/>
          </a:xfrm>
          <a:custGeom>
            <a:avLst/>
            <a:gdLst/>
            <a:ahLst/>
            <a:cxnLst/>
            <a:rect l="0" t="0" r="0" b="0"/>
            <a:pathLst>
              <a:path w="471200" h="167200" fill="none">
                <a:moveTo>
                  <a:pt x="0" y="167200"/>
                </a:moveTo>
                <a:lnTo>
                  <a:pt x="4712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163" name="Freeform 450"/>
          <p:cNvSpPr/>
          <p:nvPr/>
        </p:nvSpPr>
        <p:spPr>
          <a:xfrm>
            <a:off x="6658736" y="2212046"/>
            <a:ext cx="360000" cy="152218"/>
          </a:xfrm>
          <a:custGeom>
            <a:avLst/>
            <a:gdLst/>
            <a:ahLst/>
            <a:cxnLst/>
            <a:rect l="0" t="0" r="0" b="0"/>
            <a:pathLst>
              <a:path w="471200" h="167200" fill="none">
                <a:moveTo>
                  <a:pt x="0" y="167200"/>
                </a:moveTo>
                <a:lnTo>
                  <a:pt x="471200" y="167200"/>
                </a:lnTo>
              </a:path>
            </a:pathLst>
          </a:custGeom>
          <a:gradFill>
            <a:gsLst>
              <a:gs pos="0">
                <a:srgbClr val="349BFF"/>
              </a:gs>
              <a:gs pos="50000">
                <a:srgbClr val="61B1FF"/>
              </a:gs>
              <a:gs pos="100000">
                <a:srgbClr val="1E90FF"/>
              </a:gs>
            </a:gsLst>
            <a:lin ang="5400000" scaled="0"/>
          </a:gradFill>
          <a:ln w="22800" cap="flat">
            <a:solidFill>
              <a:schemeClr val="accent2"/>
            </a:solidFill>
            <a:bevel/>
            <a:tailEnd type="oval"/>
          </a:ln>
          <a:effectLst/>
        </p:spPr>
      </p:sp>
      <p:sp>
        <p:nvSpPr>
          <p:cNvPr id="164" name="FlexibleLine"/>
          <p:cNvSpPr/>
          <p:nvPr/>
        </p:nvSpPr>
        <p:spPr>
          <a:xfrm>
            <a:off x="4978188" y="330584"/>
            <a:ext cx="191976" cy="84900"/>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165" name="Ellipse 164"/>
          <p:cNvSpPr/>
          <p:nvPr/>
        </p:nvSpPr>
        <p:spPr>
          <a:xfrm>
            <a:off x="7055137" y="2199767"/>
            <a:ext cx="1092927" cy="306645"/>
          </a:xfrm>
          <a:prstGeom prst="ellipse">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ZoneTexte 165"/>
          <p:cNvSpPr txBox="1"/>
          <p:nvPr/>
        </p:nvSpPr>
        <p:spPr>
          <a:xfrm>
            <a:off x="6372290" y="2442469"/>
            <a:ext cx="1256838" cy="261610"/>
          </a:xfrm>
          <a:prstGeom prst="rect">
            <a:avLst/>
          </a:prstGeom>
          <a:noFill/>
        </p:spPr>
        <p:txBody>
          <a:bodyPr wrap="square" rtlCol="0">
            <a:spAutoFit/>
          </a:bodyPr>
          <a:lstStyle/>
          <a:p>
            <a:r>
              <a:rPr lang="fr-FR" sz="1100" dirty="0" smtClean="0"/>
              <a:t>Rouleau tendeur</a:t>
            </a:r>
            <a:endParaRPr lang="fr-FR" sz="1100" dirty="0"/>
          </a:p>
        </p:txBody>
      </p:sp>
      <p:sp>
        <p:nvSpPr>
          <p:cNvPr id="173" name="ZoneTexte 172"/>
          <p:cNvSpPr txBox="1"/>
          <p:nvPr/>
        </p:nvSpPr>
        <p:spPr>
          <a:xfrm>
            <a:off x="6431881" y="2720998"/>
            <a:ext cx="887316" cy="261610"/>
          </a:xfrm>
          <a:prstGeom prst="rect">
            <a:avLst/>
          </a:prstGeom>
          <a:noFill/>
        </p:spPr>
        <p:txBody>
          <a:bodyPr wrap="square" rtlCol="0">
            <a:spAutoFit/>
          </a:bodyPr>
          <a:lstStyle/>
          <a:p>
            <a:r>
              <a:rPr lang="fr-FR" sz="1100" dirty="0" smtClean="0"/>
              <a:t>Roulement  </a:t>
            </a:r>
            <a:endParaRPr lang="fr-FR" sz="1100" dirty="0"/>
          </a:p>
        </p:txBody>
      </p:sp>
      <p:grpSp>
        <p:nvGrpSpPr>
          <p:cNvPr id="174" name="Group 4"/>
          <p:cNvGrpSpPr/>
          <p:nvPr/>
        </p:nvGrpSpPr>
        <p:grpSpPr>
          <a:xfrm>
            <a:off x="5939292" y="3462131"/>
            <a:ext cx="279294" cy="348418"/>
            <a:chOff x="4086457" y="660641"/>
            <a:chExt cx="184506" cy="396689"/>
          </a:xfrm>
        </p:grpSpPr>
        <p:sp>
          <p:nvSpPr>
            <p:cNvPr id="175" name="FlexibleLine"/>
            <p:cNvSpPr/>
            <p:nvPr/>
          </p:nvSpPr>
          <p:spPr>
            <a:xfrm>
              <a:off x="4086457" y="660643"/>
              <a:ext cx="184506" cy="193734"/>
            </a:xfrm>
            <a:custGeom>
              <a:avLst/>
              <a:gdLst/>
              <a:ahLst/>
              <a:cxnLst/>
              <a:rect l="0" t="0" r="0" b="0"/>
              <a:pathLst>
                <a:path w="152000" h="159602" fill="none">
                  <a:moveTo>
                    <a:pt x="0" y="0"/>
                  </a:moveTo>
                  <a:lnTo>
                    <a:pt x="60800" y="0"/>
                  </a:lnTo>
                  <a:lnTo>
                    <a:pt x="60800" y="-114002"/>
                  </a:lnTo>
                  <a:cubicBezTo>
                    <a:pt x="60800" y="-141362"/>
                    <a:pt x="79040" y="-159602"/>
                    <a:pt x="106400" y="-159602"/>
                  </a:cubicBezTo>
                  <a:lnTo>
                    <a:pt x="152000" y="-159602"/>
                  </a:lnTo>
                </a:path>
              </a:pathLst>
            </a:custGeom>
            <a:noFill/>
            <a:ln w="7600" cap="flat">
              <a:solidFill>
                <a:srgbClr val="545454"/>
              </a:solidFill>
              <a:bevel/>
            </a:ln>
          </p:spPr>
        </p:sp>
        <p:sp>
          <p:nvSpPr>
            <p:cNvPr id="176" name="FlexibleLine"/>
            <p:cNvSpPr/>
            <p:nvPr/>
          </p:nvSpPr>
          <p:spPr>
            <a:xfrm>
              <a:off x="4086457" y="660641"/>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sp>
          <p:nvSpPr>
            <p:cNvPr id="177" name="FlexibleLine"/>
            <p:cNvSpPr/>
            <p:nvPr/>
          </p:nvSpPr>
          <p:spPr>
            <a:xfrm>
              <a:off x="4086457" y="660641"/>
              <a:ext cx="184506" cy="396689"/>
            </a:xfrm>
            <a:custGeom>
              <a:avLst/>
              <a:gdLst/>
              <a:ahLst/>
              <a:cxnLst/>
              <a:rect l="0" t="0" r="0" b="0"/>
              <a:pathLst>
                <a:path w="152000" h="326800" fill="none">
                  <a:moveTo>
                    <a:pt x="0" y="0"/>
                  </a:moveTo>
                  <a:lnTo>
                    <a:pt x="60800" y="0"/>
                  </a:lnTo>
                  <a:lnTo>
                    <a:pt x="60800" y="281200"/>
                  </a:lnTo>
                  <a:cubicBezTo>
                    <a:pt x="60800" y="308560"/>
                    <a:pt x="79040" y="326800"/>
                    <a:pt x="106400" y="326800"/>
                  </a:cubicBezTo>
                  <a:lnTo>
                    <a:pt x="152000" y="326800"/>
                  </a:lnTo>
                </a:path>
              </a:pathLst>
            </a:custGeom>
            <a:noFill/>
            <a:ln w="7600" cap="flat">
              <a:solidFill>
                <a:srgbClr val="545454"/>
              </a:solidFill>
              <a:bevel/>
            </a:ln>
          </p:spPr>
        </p:sp>
      </p:grpSp>
      <p:sp>
        <p:nvSpPr>
          <p:cNvPr id="180" name="ZoneTexte 179"/>
          <p:cNvSpPr txBox="1"/>
          <p:nvPr/>
        </p:nvSpPr>
        <p:spPr>
          <a:xfrm>
            <a:off x="6794876" y="3657023"/>
            <a:ext cx="1245359" cy="261610"/>
          </a:xfrm>
          <a:prstGeom prst="rect">
            <a:avLst/>
          </a:prstGeom>
          <a:noFill/>
        </p:spPr>
        <p:txBody>
          <a:bodyPr wrap="square" rtlCol="0">
            <a:spAutoFit/>
          </a:bodyPr>
          <a:lstStyle/>
          <a:p>
            <a:r>
              <a:rPr lang="fr-FR" sz="1100" dirty="0" smtClean="0"/>
              <a:t>Servomoteur</a:t>
            </a:r>
            <a:endParaRPr lang="fr-FR" sz="1100" dirty="0"/>
          </a:p>
        </p:txBody>
      </p:sp>
      <p:sp>
        <p:nvSpPr>
          <p:cNvPr id="181" name="ZoneTexte 180"/>
          <p:cNvSpPr txBox="1"/>
          <p:nvPr/>
        </p:nvSpPr>
        <p:spPr>
          <a:xfrm>
            <a:off x="6768815" y="3417134"/>
            <a:ext cx="1245359" cy="261610"/>
          </a:xfrm>
          <a:prstGeom prst="rect">
            <a:avLst/>
          </a:prstGeom>
          <a:noFill/>
        </p:spPr>
        <p:txBody>
          <a:bodyPr wrap="square" rtlCol="0">
            <a:spAutoFit/>
          </a:bodyPr>
          <a:lstStyle/>
          <a:p>
            <a:r>
              <a:rPr lang="fr-FR" sz="1100" dirty="0" smtClean="0"/>
              <a:t>Moteur à cc</a:t>
            </a:r>
            <a:endParaRPr lang="fr-FR" sz="1100" dirty="0"/>
          </a:p>
        </p:txBody>
      </p:sp>
      <p:sp>
        <p:nvSpPr>
          <p:cNvPr id="182" name="ZoneTexte 181"/>
          <p:cNvSpPr txBox="1"/>
          <p:nvPr/>
        </p:nvSpPr>
        <p:spPr>
          <a:xfrm>
            <a:off x="7006449" y="3116723"/>
            <a:ext cx="1245359" cy="261610"/>
          </a:xfrm>
          <a:prstGeom prst="rect">
            <a:avLst/>
          </a:prstGeom>
          <a:noFill/>
        </p:spPr>
        <p:txBody>
          <a:bodyPr wrap="square" rtlCol="0">
            <a:spAutoFit/>
          </a:bodyPr>
          <a:lstStyle/>
          <a:p>
            <a:r>
              <a:rPr lang="fr-FR" sz="1100" dirty="0" smtClean="0"/>
              <a:t>Moteur pas à pas</a:t>
            </a:r>
            <a:endParaRPr lang="fr-FR" sz="1100" dirty="0"/>
          </a:p>
        </p:txBody>
      </p:sp>
      <p:sp>
        <p:nvSpPr>
          <p:cNvPr id="183" name="Ellipse 182"/>
          <p:cNvSpPr/>
          <p:nvPr/>
        </p:nvSpPr>
        <p:spPr>
          <a:xfrm>
            <a:off x="7041781" y="3071365"/>
            <a:ext cx="1092927" cy="364271"/>
          </a:xfrm>
          <a:prstGeom prst="ellipse">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FlexibleLine"/>
          <p:cNvSpPr/>
          <p:nvPr/>
        </p:nvSpPr>
        <p:spPr>
          <a:xfrm>
            <a:off x="4962287" y="4152178"/>
            <a:ext cx="468757" cy="143488"/>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grpSp>
        <p:nvGrpSpPr>
          <p:cNvPr id="193" name="Group 5"/>
          <p:cNvGrpSpPr/>
          <p:nvPr/>
        </p:nvGrpSpPr>
        <p:grpSpPr>
          <a:xfrm>
            <a:off x="7319197" y="6219186"/>
            <a:ext cx="222045" cy="185098"/>
            <a:chOff x="4815258" y="1638525"/>
            <a:chExt cx="184506" cy="193732"/>
          </a:xfrm>
        </p:grpSpPr>
        <p:sp>
          <p:nvSpPr>
            <p:cNvPr id="194"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195"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sp>
        <p:nvSpPr>
          <p:cNvPr id="196" name="Freeform 444"/>
          <p:cNvSpPr/>
          <p:nvPr/>
        </p:nvSpPr>
        <p:spPr>
          <a:xfrm>
            <a:off x="7538397" y="5878924"/>
            <a:ext cx="252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0" name="ZoneTexte 19"/>
          <p:cNvSpPr txBox="1"/>
          <p:nvPr/>
        </p:nvSpPr>
        <p:spPr>
          <a:xfrm>
            <a:off x="7800400" y="5883030"/>
            <a:ext cx="1464033" cy="261610"/>
          </a:xfrm>
          <a:prstGeom prst="rect">
            <a:avLst/>
          </a:prstGeom>
          <a:noFill/>
        </p:spPr>
        <p:txBody>
          <a:bodyPr wrap="square" rtlCol="0">
            <a:spAutoFit/>
          </a:bodyPr>
          <a:lstStyle/>
          <a:p>
            <a:r>
              <a:rPr lang="fr-FR" sz="1100" dirty="0" smtClean="0"/>
              <a:t>Came et tige poussoir</a:t>
            </a:r>
            <a:endParaRPr lang="fr-FR" sz="1100" dirty="0"/>
          </a:p>
        </p:txBody>
      </p:sp>
      <p:sp>
        <p:nvSpPr>
          <p:cNvPr id="198" name="ZoneTexte 197"/>
          <p:cNvSpPr txBox="1"/>
          <p:nvPr/>
        </p:nvSpPr>
        <p:spPr>
          <a:xfrm>
            <a:off x="7969984" y="6178481"/>
            <a:ext cx="1245359" cy="261610"/>
          </a:xfrm>
          <a:prstGeom prst="rect">
            <a:avLst/>
          </a:prstGeom>
          <a:noFill/>
        </p:spPr>
        <p:txBody>
          <a:bodyPr wrap="square" rtlCol="0">
            <a:spAutoFit/>
          </a:bodyPr>
          <a:lstStyle/>
          <a:p>
            <a:r>
              <a:rPr lang="fr-FR" sz="1100" dirty="0" smtClean="0"/>
              <a:t>Bielle manivelle </a:t>
            </a:r>
            <a:endParaRPr lang="fr-FR" sz="1100" dirty="0"/>
          </a:p>
        </p:txBody>
      </p:sp>
      <p:sp>
        <p:nvSpPr>
          <p:cNvPr id="199" name="Ellipse 198"/>
          <p:cNvSpPr/>
          <p:nvPr/>
        </p:nvSpPr>
        <p:spPr>
          <a:xfrm>
            <a:off x="7881017" y="6146865"/>
            <a:ext cx="1092927" cy="298538"/>
          </a:xfrm>
          <a:prstGeom prst="ellipse">
            <a:avLst/>
          </a:prstGeom>
          <a:noFill/>
          <a:ln>
            <a:solidFill>
              <a:srgbClr val="BA760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3" name="Group 21"/>
          <p:cNvGrpSpPr/>
          <p:nvPr/>
        </p:nvGrpSpPr>
        <p:grpSpPr>
          <a:xfrm>
            <a:off x="5257014" y="5387295"/>
            <a:ext cx="1884128" cy="442192"/>
            <a:chOff x="2044377" y="3418950"/>
            <a:chExt cx="1646284" cy="387464"/>
          </a:xfrm>
        </p:grpSpPr>
        <p:sp>
          <p:nvSpPr>
            <p:cNvPr id="204" name="Freeform 522"/>
            <p:cNvSpPr/>
            <p:nvPr/>
          </p:nvSpPr>
          <p:spPr>
            <a:xfrm>
              <a:off x="2064663" y="3418950"/>
              <a:ext cx="1625998" cy="387464"/>
            </a:xfrm>
            <a:custGeom>
              <a:avLst/>
              <a:gdLst/>
              <a:ahLst/>
              <a:cxnLst/>
              <a:rect l="0" t="0" r="0" b="0"/>
              <a:pathLst>
                <a:path w="1846800" h="319200">
                  <a:moveTo>
                    <a:pt x="57456" y="0"/>
                  </a:moveTo>
                  <a:lnTo>
                    <a:pt x="1789344" y="0"/>
                  </a:lnTo>
                  <a:cubicBezTo>
                    <a:pt x="1821074" y="0"/>
                    <a:pt x="1846800" y="25723"/>
                    <a:pt x="1846800" y="57456"/>
                  </a:cubicBezTo>
                  <a:lnTo>
                    <a:pt x="1846800" y="261744"/>
                  </a:lnTo>
                  <a:cubicBezTo>
                    <a:pt x="1846800" y="293477"/>
                    <a:pt x="1821074" y="319200"/>
                    <a:pt x="1789344" y="319200"/>
                  </a:cubicBezTo>
                  <a:lnTo>
                    <a:pt x="57456" y="319200"/>
                  </a:lnTo>
                  <a:cubicBezTo>
                    <a:pt x="25723" y="319200"/>
                    <a:pt x="0" y="293477"/>
                    <a:pt x="0" y="261744"/>
                  </a:cubicBezTo>
                  <a:lnTo>
                    <a:pt x="0" y="57456"/>
                  </a:lnTo>
                  <a:cubicBezTo>
                    <a:pt x="0" y="25723"/>
                    <a:pt x="25723" y="0"/>
                    <a:pt x="57456" y="0"/>
                  </a:cubicBezTo>
                  <a:close/>
                </a:path>
              </a:pathLst>
            </a:custGeom>
            <a:solidFill>
              <a:schemeClr val="accent4">
                <a:lumMod val="75000"/>
              </a:schemeClr>
            </a:solidFill>
            <a:ln w="7600" cap="flat">
              <a:noFill/>
              <a:bevel/>
            </a:ln>
            <a:effectLst/>
          </p:spPr>
        </p:sp>
        <p:sp>
          <p:nvSpPr>
            <p:cNvPr id="205" name="Text 4338"/>
            <p:cNvSpPr txBox="1"/>
            <p:nvPr/>
          </p:nvSpPr>
          <p:spPr>
            <a:xfrm>
              <a:off x="2044377" y="3510409"/>
              <a:ext cx="1618600" cy="221408"/>
            </a:xfrm>
            <a:prstGeom prst="rect">
              <a:avLst/>
            </a:prstGeom>
            <a:noFill/>
          </p:spPr>
          <p:txBody>
            <a:bodyPr wrap="square" lIns="27000" tIns="13500" rIns="27000" bIns="13500" rtlCol="0" anchor="ctr"/>
            <a:lstStyle/>
            <a:p>
              <a:pPr algn="ctr"/>
              <a:r>
                <a:rPr lang="fr-FR" sz="1100" b="1" dirty="0" smtClean="0">
                  <a:solidFill>
                    <a:srgbClr val="FFFFFF"/>
                  </a:solidFill>
                  <a:latin typeface="+mj-lt"/>
                </a:rPr>
                <a:t>Transmettre le mouvement de rotation  </a:t>
              </a:r>
              <a:endParaRPr sz="1100" b="1" dirty="0">
                <a:solidFill>
                  <a:srgbClr val="FFFFFF"/>
                </a:solidFill>
                <a:latin typeface="+mj-lt"/>
              </a:endParaRPr>
            </a:p>
          </p:txBody>
        </p:sp>
      </p:grpSp>
      <p:sp>
        <p:nvSpPr>
          <p:cNvPr id="209" name="Freeform 444"/>
          <p:cNvSpPr/>
          <p:nvPr/>
        </p:nvSpPr>
        <p:spPr>
          <a:xfrm>
            <a:off x="7365616" y="5450466"/>
            <a:ext cx="432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10" name="ZoneTexte 209"/>
          <p:cNvSpPr txBox="1"/>
          <p:nvPr/>
        </p:nvSpPr>
        <p:spPr>
          <a:xfrm>
            <a:off x="7915654" y="5696799"/>
            <a:ext cx="793112" cy="261610"/>
          </a:xfrm>
          <a:prstGeom prst="rect">
            <a:avLst/>
          </a:prstGeom>
          <a:noFill/>
        </p:spPr>
        <p:txBody>
          <a:bodyPr wrap="square" rtlCol="0">
            <a:spAutoFit/>
          </a:bodyPr>
          <a:lstStyle/>
          <a:p>
            <a:r>
              <a:rPr lang="fr-FR" sz="1100" dirty="0" smtClean="0"/>
              <a:t>Vis écrou</a:t>
            </a:r>
            <a:endParaRPr lang="fr-FR" sz="1100" dirty="0"/>
          </a:p>
        </p:txBody>
      </p:sp>
      <p:sp>
        <p:nvSpPr>
          <p:cNvPr id="211" name="ZoneTexte 210"/>
          <p:cNvSpPr txBox="1"/>
          <p:nvPr/>
        </p:nvSpPr>
        <p:spPr>
          <a:xfrm>
            <a:off x="7915723" y="5472022"/>
            <a:ext cx="1170290" cy="261610"/>
          </a:xfrm>
          <a:prstGeom prst="rect">
            <a:avLst/>
          </a:prstGeom>
          <a:noFill/>
        </p:spPr>
        <p:txBody>
          <a:bodyPr wrap="square" rtlCol="0">
            <a:spAutoFit/>
          </a:bodyPr>
          <a:lstStyle/>
          <a:p>
            <a:r>
              <a:rPr lang="fr-FR" sz="1100" dirty="0" smtClean="0"/>
              <a:t>Pignon et chaine</a:t>
            </a:r>
            <a:endParaRPr lang="fr-FR" sz="1100" dirty="0"/>
          </a:p>
        </p:txBody>
      </p:sp>
      <p:sp>
        <p:nvSpPr>
          <p:cNvPr id="212" name="ZoneTexte 211"/>
          <p:cNvSpPr txBox="1"/>
          <p:nvPr/>
        </p:nvSpPr>
        <p:spPr>
          <a:xfrm>
            <a:off x="7904352" y="5219957"/>
            <a:ext cx="1239648" cy="261610"/>
          </a:xfrm>
          <a:prstGeom prst="rect">
            <a:avLst/>
          </a:prstGeom>
          <a:noFill/>
        </p:spPr>
        <p:txBody>
          <a:bodyPr wrap="square" rtlCol="0">
            <a:spAutoFit/>
          </a:bodyPr>
          <a:lstStyle/>
          <a:p>
            <a:r>
              <a:rPr lang="fr-FR" sz="1100" dirty="0" smtClean="0"/>
              <a:t>Poulie courroie</a:t>
            </a:r>
            <a:endParaRPr lang="fr-FR" sz="1100" dirty="0"/>
          </a:p>
        </p:txBody>
      </p:sp>
      <p:sp>
        <p:nvSpPr>
          <p:cNvPr id="213" name="Ellipse 212"/>
          <p:cNvSpPr/>
          <p:nvPr/>
        </p:nvSpPr>
        <p:spPr>
          <a:xfrm>
            <a:off x="7874444" y="5208135"/>
            <a:ext cx="1092927" cy="298538"/>
          </a:xfrm>
          <a:prstGeom prst="ellipse">
            <a:avLst/>
          </a:prstGeom>
          <a:noFill/>
          <a:ln>
            <a:solidFill>
              <a:srgbClr val="BA760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4" name="Group 5"/>
          <p:cNvGrpSpPr/>
          <p:nvPr/>
        </p:nvGrpSpPr>
        <p:grpSpPr>
          <a:xfrm>
            <a:off x="7347852" y="4957227"/>
            <a:ext cx="211112" cy="164661"/>
            <a:chOff x="4815258" y="1638525"/>
            <a:chExt cx="184506" cy="193732"/>
          </a:xfrm>
        </p:grpSpPr>
        <p:sp>
          <p:nvSpPr>
            <p:cNvPr id="215"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16"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sp>
        <p:nvSpPr>
          <p:cNvPr id="217" name="Freeform 444"/>
          <p:cNvSpPr/>
          <p:nvPr/>
        </p:nvSpPr>
        <p:spPr>
          <a:xfrm>
            <a:off x="7550444" y="4634371"/>
            <a:ext cx="324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19" name="ZoneTexte 218"/>
          <p:cNvSpPr txBox="1"/>
          <p:nvPr/>
        </p:nvSpPr>
        <p:spPr>
          <a:xfrm>
            <a:off x="7920628" y="4843183"/>
            <a:ext cx="1386563" cy="261610"/>
          </a:xfrm>
          <a:prstGeom prst="rect">
            <a:avLst/>
          </a:prstGeom>
          <a:noFill/>
        </p:spPr>
        <p:txBody>
          <a:bodyPr wrap="square" rtlCol="0">
            <a:spAutoFit/>
          </a:bodyPr>
          <a:lstStyle/>
          <a:p>
            <a:r>
              <a:rPr lang="fr-FR" sz="1100" dirty="0" smtClean="0"/>
              <a:t>Moteur asynchrone</a:t>
            </a:r>
            <a:endParaRPr lang="fr-FR" sz="1100" dirty="0"/>
          </a:p>
        </p:txBody>
      </p:sp>
      <p:sp>
        <p:nvSpPr>
          <p:cNvPr id="220" name="ZoneTexte 219"/>
          <p:cNvSpPr txBox="1"/>
          <p:nvPr/>
        </p:nvSpPr>
        <p:spPr>
          <a:xfrm>
            <a:off x="7892316" y="4551143"/>
            <a:ext cx="1386563" cy="261610"/>
          </a:xfrm>
          <a:prstGeom prst="rect">
            <a:avLst/>
          </a:prstGeom>
          <a:noFill/>
        </p:spPr>
        <p:txBody>
          <a:bodyPr wrap="square" rtlCol="0">
            <a:spAutoFit/>
          </a:bodyPr>
          <a:lstStyle/>
          <a:p>
            <a:r>
              <a:rPr lang="fr-FR" sz="1100" dirty="0" smtClean="0"/>
              <a:t>Moteur Brushless</a:t>
            </a:r>
            <a:endParaRPr lang="fr-FR" sz="1100" dirty="0"/>
          </a:p>
        </p:txBody>
      </p:sp>
      <p:sp>
        <p:nvSpPr>
          <p:cNvPr id="221" name="Ellipse 220"/>
          <p:cNvSpPr/>
          <p:nvPr/>
        </p:nvSpPr>
        <p:spPr>
          <a:xfrm>
            <a:off x="7954404" y="4540989"/>
            <a:ext cx="1092927" cy="276536"/>
          </a:xfrm>
          <a:prstGeom prst="ellipse">
            <a:avLst/>
          </a:prstGeom>
          <a:noFill/>
          <a:ln>
            <a:solidFill>
              <a:srgbClr val="BA760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FlexibleLine"/>
          <p:cNvSpPr/>
          <p:nvPr/>
        </p:nvSpPr>
        <p:spPr>
          <a:xfrm>
            <a:off x="6450268" y="4412271"/>
            <a:ext cx="343966" cy="9382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25" name="Freeform 444"/>
          <p:cNvSpPr/>
          <p:nvPr/>
        </p:nvSpPr>
        <p:spPr>
          <a:xfrm>
            <a:off x="6769764" y="4175524"/>
            <a:ext cx="42205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27" name="ZoneTexte 226"/>
          <p:cNvSpPr txBox="1"/>
          <p:nvPr/>
        </p:nvSpPr>
        <p:spPr>
          <a:xfrm>
            <a:off x="7199035" y="4184025"/>
            <a:ext cx="1386563" cy="261610"/>
          </a:xfrm>
          <a:prstGeom prst="rect">
            <a:avLst/>
          </a:prstGeom>
          <a:noFill/>
        </p:spPr>
        <p:txBody>
          <a:bodyPr wrap="square" rtlCol="0">
            <a:spAutoFit/>
          </a:bodyPr>
          <a:lstStyle/>
          <a:p>
            <a:r>
              <a:rPr lang="fr-FR" sz="1100" dirty="0" smtClean="0"/>
              <a:t>Lame</a:t>
            </a:r>
            <a:endParaRPr lang="fr-FR" sz="1100" dirty="0"/>
          </a:p>
        </p:txBody>
      </p:sp>
      <p:grpSp>
        <p:nvGrpSpPr>
          <p:cNvPr id="228" name="Group 5"/>
          <p:cNvGrpSpPr/>
          <p:nvPr/>
        </p:nvGrpSpPr>
        <p:grpSpPr>
          <a:xfrm>
            <a:off x="3259681" y="4555534"/>
            <a:ext cx="303201" cy="504000"/>
            <a:chOff x="4815258" y="1638525"/>
            <a:chExt cx="184506" cy="193732"/>
          </a:xfrm>
        </p:grpSpPr>
        <p:sp>
          <p:nvSpPr>
            <p:cNvPr id="229"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30"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grpSp>
        <p:nvGrpSpPr>
          <p:cNvPr id="231" name="Group 6"/>
          <p:cNvGrpSpPr/>
          <p:nvPr/>
        </p:nvGrpSpPr>
        <p:grpSpPr>
          <a:xfrm>
            <a:off x="3219524" y="2906981"/>
            <a:ext cx="216000" cy="612000"/>
            <a:chOff x="3246953" y="2616409"/>
            <a:chExt cx="184506" cy="396689"/>
          </a:xfrm>
        </p:grpSpPr>
        <p:sp>
          <p:nvSpPr>
            <p:cNvPr id="232" name="FlexibleLine"/>
            <p:cNvSpPr/>
            <p:nvPr/>
          </p:nvSpPr>
          <p:spPr>
            <a:xfrm>
              <a:off x="3246953" y="2616409"/>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33" name="FlexibleLine"/>
            <p:cNvSpPr/>
            <p:nvPr/>
          </p:nvSpPr>
          <p:spPr>
            <a:xfrm>
              <a:off x="3246953" y="2616409"/>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sp>
          <p:nvSpPr>
            <p:cNvPr id="234" name="FlexibleLine"/>
            <p:cNvSpPr/>
            <p:nvPr/>
          </p:nvSpPr>
          <p:spPr>
            <a:xfrm>
              <a:off x="3246953" y="2616409"/>
              <a:ext cx="184506" cy="396689"/>
            </a:xfrm>
            <a:custGeom>
              <a:avLst/>
              <a:gdLst/>
              <a:ahLst/>
              <a:cxnLst/>
              <a:rect l="0" t="0" r="0" b="0"/>
              <a:pathLst>
                <a:path w="152000" h="326800" fill="none">
                  <a:moveTo>
                    <a:pt x="0" y="0"/>
                  </a:moveTo>
                  <a:lnTo>
                    <a:pt x="60800" y="0"/>
                  </a:lnTo>
                  <a:lnTo>
                    <a:pt x="60800" y="281200"/>
                  </a:lnTo>
                  <a:cubicBezTo>
                    <a:pt x="60800" y="308560"/>
                    <a:pt x="79040" y="326800"/>
                    <a:pt x="106400" y="326800"/>
                  </a:cubicBezTo>
                  <a:lnTo>
                    <a:pt x="152000" y="326800"/>
                  </a:lnTo>
                </a:path>
              </a:pathLst>
            </a:custGeom>
            <a:noFill/>
            <a:ln w="7600" cap="flat">
              <a:solidFill>
                <a:srgbClr val="545454"/>
              </a:solidFill>
              <a:bevel/>
            </a:ln>
          </p:spPr>
        </p:sp>
      </p:grpSp>
      <p:sp>
        <p:nvSpPr>
          <p:cNvPr id="236" name="FlexibleLine"/>
          <p:cNvSpPr/>
          <p:nvPr/>
        </p:nvSpPr>
        <p:spPr>
          <a:xfrm>
            <a:off x="5621983" y="2641426"/>
            <a:ext cx="371170" cy="72054"/>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02" name="Freeform 446"/>
          <p:cNvSpPr/>
          <p:nvPr/>
        </p:nvSpPr>
        <p:spPr>
          <a:xfrm>
            <a:off x="6204406" y="3402726"/>
            <a:ext cx="576000" cy="152218"/>
          </a:xfrm>
          <a:custGeom>
            <a:avLst/>
            <a:gdLst/>
            <a:ahLst/>
            <a:cxnLst/>
            <a:rect l="0" t="0" r="0" b="0"/>
            <a:pathLst>
              <a:path w="706800" h="167200" fill="none">
                <a:moveTo>
                  <a:pt x="0" y="167200"/>
                </a:moveTo>
                <a:lnTo>
                  <a:pt x="7068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237" name="Freeform 446"/>
          <p:cNvSpPr/>
          <p:nvPr/>
        </p:nvSpPr>
        <p:spPr>
          <a:xfrm>
            <a:off x="6213327" y="3668308"/>
            <a:ext cx="468000" cy="152218"/>
          </a:xfrm>
          <a:custGeom>
            <a:avLst/>
            <a:gdLst/>
            <a:ahLst/>
            <a:cxnLst/>
            <a:rect l="0" t="0" r="0" b="0"/>
            <a:pathLst>
              <a:path w="706800" h="167200" fill="none">
                <a:moveTo>
                  <a:pt x="0" y="167200"/>
                </a:moveTo>
                <a:lnTo>
                  <a:pt x="7068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238" name="Freeform 444"/>
          <p:cNvSpPr/>
          <p:nvPr/>
        </p:nvSpPr>
        <p:spPr>
          <a:xfrm>
            <a:off x="7518591" y="4882850"/>
            <a:ext cx="324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39" name="Freeform 444"/>
          <p:cNvSpPr/>
          <p:nvPr/>
        </p:nvSpPr>
        <p:spPr>
          <a:xfrm>
            <a:off x="7388661" y="5218160"/>
            <a:ext cx="432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40" name="Freeform 444"/>
          <p:cNvSpPr/>
          <p:nvPr/>
        </p:nvSpPr>
        <p:spPr>
          <a:xfrm>
            <a:off x="7388662" y="5667840"/>
            <a:ext cx="432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sp>
        <p:nvSpPr>
          <p:cNvPr id="242" name="Freeform 444"/>
          <p:cNvSpPr/>
          <p:nvPr/>
        </p:nvSpPr>
        <p:spPr>
          <a:xfrm>
            <a:off x="7527091" y="6164799"/>
            <a:ext cx="252000" cy="152218"/>
          </a:xfrm>
          <a:custGeom>
            <a:avLst/>
            <a:gdLst/>
            <a:ahLst/>
            <a:cxnLst/>
            <a:rect l="0" t="0" r="0" b="0"/>
            <a:pathLst>
              <a:path w="395200" h="167200" fill="none">
                <a:moveTo>
                  <a:pt x="0" y="167200"/>
                </a:moveTo>
                <a:lnTo>
                  <a:pt x="395200" y="167200"/>
                </a:lnTo>
              </a:path>
            </a:pathLst>
          </a:custGeom>
          <a:gradFill>
            <a:gsLst>
              <a:gs pos="0">
                <a:srgbClr val="349BFF"/>
              </a:gs>
              <a:gs pos="50000">
                <a:srgbClr val="61B1FF"/>
              </a:gs>
              <a:gs pos="100000">
                <a:srgbClr val="1E90FF"/>
              </a:gs>
            </a:gsLst>
            <a:lin ang="5400000" scaled="0"/>
          </a:gradFill>
          <a:ln w="22800" cap="flat">
            <a:solidFill>
              <a:srgbClr val="BA7609"/>
            </a:solidFill>
            <a:bevel/>
            <a:tailEnd type="oval"/>
          </a:ln>
          <a:effectLst/>
        </p:spPr>
      </p:sp>
      <p:grpSp>
        <p:nvGrpSpPr>
          <p:cNvPr id="197" name="Group 5"/>
          <p:cNvGrpSpPr/>
          <p:nvPr/>
        </p:nvGrpSpPr>
        <p:grpSpPr>
          <a:xfrm>
            <a:off x="5634594" y="3032561"/>
            <a:ext cx="222045" cy="144000"/>
            <a:chOff x="4815258" y="1638525"/>
            <a:chExt cx="184506" cy="193732"/>
          </a:xfrm>
        </p:grpSpPr>
        <p:sp>
          <p:nvSpPr>
            <p:cNvPr id="200" name="FlexibleLine"/>
            <p:cNvSpPr/>
            <p:nvPr/>
          </p:nvSpPr>
          <p:spPr>
            <a:xfrm>
              <a:off x="4815258" y="1638525"/>
              <a:ext cx="184506" cy="193732"/>
            </a:xfrm>
            <a:custGeom>
              <a:avLst/>
              <a:gdLst/>
              <a:ahLst/>
              <a:cxnLst/>
              <a:rect l="0" t="0" r="0" b="0"/>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a:solidFill>
                <a:srgbClr val="545454"/>
              </a:solidFill>
              <a:bevel/>
            </a:ln>
          </p:spPr>
        </p:sp>
        <p:sp>
          <p:nvSpPr>
            <p:cNvPr id="207" name="FlexibleLine"/>
            <p:cNvSpPr/>
            <p:nvPr/>
          </p:nvSpPr>
          <p:spPr>
            <a:xfrm>
              <a:off x="4815258" y="1638525"/>
              <a:ext cx="184506" cy="101479"/>
            </a:xfrm>
            <a:custGeom>
              <a:avLst/>
              <a:gdLst/>
              <a:ahLst/>
              <a:cxnLst/>
              <a:rect l="0" t="0" r="0" b="0"/>
              <a:pathLst>
                <a:path w="152000" h="83600" fill="none">
                  <a:moveTo>
                    <a:pt x="0" y="0"/>
                  </a:moveTo>
                  <a:lnTo>
                    <a:pt x="60800" y="0"/>
                  </a:lnTo>
                  <a:lnTo>
                    <a:pt x="60800" y="38000"/>
                  </a:lnTo>
                  <a:cubicBezTo>
                    <a:pt x="60800" y="65360"/>
                    <a:pt x="79040" y="83600"/>
                    <a:pt x="106400" y="83600"/>
                  </a:cubicBezTo>
                  <a:lnTo>
                    <a:pt x="152000" y="83600"/>
                  </a:lnTo>
                </a:path>
              </a:pathLst>
            </a:custGeom>
            <a:noFill/>
            <a:ln w="7600" cap="flat">
              <a:solidFill>
                <a:srgbClr val="545454"/>
              </a:solidFill>
              <a:bevel/>
            </a:ln>
          </p:spPr>
        </p:sp>
      </p:grpSp>
      <p:sp>
        <p:nvSpPr>
          <p:cNvPr id="208" name="Freeform 448"/>
          <p:cNvSpPr/>
          <p:nvPr/>
        </p:nvSpPr>
        <p:spPr>
          <a:xfrm>
            <a:off x="5848847" y="2729119"/>
            <a:ext cx="468000" cy="152218"/>
          </a:xfrm>
          <a:custGeom>
            <a:avLst/>
            <a:gdLst/>
            <a:ahLst/>
            <a:cxnLst/>
            <a:rect l="0" t="0" r="0" b="0"/>
            <a:pathLst>
              <a:path w="524400" h="167200" fill="none">
                <a:moveTo>
                  <a:pt x="0" y="167200"/>
                </a:moveTo>
                <a:lnTo>
                  <a:pt x="5244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218" name="Freeform 448"/>
          <p:cNvSpPr/>
          <p:nvPr/>
        </p:nvSpPr>
        <p:spPr>
          <a:xfrm>
            <a:off x="5856639" y="2953966"/>
            <a:ext cx="468000" cy="152218"/>
          </a:xfrm>
          <a:custGeom>
            <a:avLst/>
            <a:gdLst/>
            <a:ahLst/>
            <a:cxnLst/>
            <a:rect l="0" t="0" r="0" b="0"/>
            <a:pathLst>
              <a:path w="524400" h="167200" fill="none">
                <a:moveTo>
                  <a:pt x="0" y="167200"/>
                </a:moveTo>
                <a:lnTo>
                  <a:pt x="524400" y="167200"/>
                </a:lnTo>
              </a:path>
            </a:pathLst>
          </a:custGeom>
          <a:gradFill>
            <a:gsLst>
              <a:gs pos="0">
                <a:srgbClr val="349BFF"/>
              </a:gs>
              <a:gs pos="50000">
                <a:srgbClr val="61B1FF"/>
              </a:gs>
              <a:gs pos="100000">
                <a:srgbClr val="1E90FF"/>
              </a:gs>
            </a:gsLst>
            <a:lin ang="5400000" scaled="0"/>
          </a:gradFill>
          <a:ln w="22800" cap="flat">
            <a:solidFill>
              <a:schemeClr val="accent3"/>
            </a:solidFill>
            <a:bevel/>
            <a:tailEnd type="oval"/>
          </a:ln>
          <a:effectLst/>
        </p:spPr>
      </p:sp>
      <p:sp>
        <p:nvSpPr>
          <p:cNvPr id="241" name="ZoneTexte 240"/>
          <p:cNvSpPr txBox="1"/>
          <p:nvPr/>
        </p:nvSpPr>
        <p:spPr>
          <a:xfrm>
            <a:off x="6350576" y="2962340"/>
            <a:ext cx="887316" cy="261610"/>
          </a:xfrm>
          <a:prstGeom prst="rect">
            <a:avLst/>
          </a:prstGeom>
          <a:noFill/>
        </p:spPr>
        <p:txBody>
          <a:bodyPr wrap="square" rtlCol="0">
            <a:spAutoFit/>
          </a:bodyPr>
          <a:lstStyle/>
          <a:p>
            <a:r>
              <a:rPr lang="fr-FR" sz="1100" dirty="0" smtClean="0"/>
              <a:t>coussinet  </a:t>
            </a:r>
            <a:endParaRPr lang="fr-FR" sz="1100" dirty="0"/>
          </a:p>
        </p:txBody>
      </p:sp>
      <p:sp>
        <p:nvSpPr>
          <p:cNvPr id="243" name="Ellipse 242"/>
          <p:cNvSpPr/>
          <p:nvPr/>
        </p:nvSpPr>
        <p:spPr>
          <a:xfrm>
            <a:off x="6385710" y="2708485"/>
            <a:ext cx="894261" cy="306645"/>
          </a:xfrm>
          <a:prstGeom prst="ellipse">
            <a:avLst/>
          </a:prstGeom>
          <a:noFill/>
          <a:ln>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9" name="Group 8"/>
          <p:cNvGrpSpPr/>
          <p:nvPr/>
        </p:nvGrpSpPr>
        <p:grpSpPr>
          <a:xfrm>
            <a:off x="4952602" y="5047290"/>
            <a:ext cx="351792" cy="1113518"/>
            <a:chOff x="3228502" y="4715170"/>
            <a:chExt cx="184506" cy="539681"/>
          </a:xfrm>
        </p:grpSpPr>
        <p:sp>
          <p:nvSpPr>
            <p:cNvPr id="190" name="FlexibleLine"/>
            <p:cNvSpPr/>
            <p:nvPr/>
          </p:nvSpPr>
          <p:spPr>
            <a:xfrm>
              <a:off x="3228502" y="4715170"/>
              <a:ext cx="184506" cy="336724"/>
            </a:xfrm>
            <a:custGeom>
              <a:avLst/>
              <a:gdLst/>
              <a:ahLst/>
              <a:cxnLst/>
              <a:rect l="0" t="0" r="0" b="0"/>
              <a:pathLst>
                <a:path w="152000" h="277400" fill="none">
                  <a:moveTo>
                    <a:pt x="0" y="0"/>
                  </a:moveTo>
                  <a:lnTo>
                    <a:pt x="60800" y="0"/>
                  </a:lnTo>
                  <a:lnTo>
                    <a:pt x="60800" y="-231800"/>
                  </a:lnTo>
                  <a:cubicBezTo>
                    <a:pt x="60800" y="-259160"/>
                    <a:pt x="79040" y="-277400"/>
                    <a:pt x="106400" y="-277400"/>
                  </a:cubicBezTo>
                  <a:lnTo>
                    <a:pt x="152000" y="-277400"/>
                  </a:lnTo>
                </a:path>
              </a:pathLst>
            </a:custGeom>
            <a:noFill/>
            <a:ln w="7600" cap="flat">
              <a:solidFill>
                <a:srgbClr val="545454"/>
              </a:solidFill>
              <a:bevel/>
            </a:ln>
          </p:spPr>
        </p:sp>
        <p:sp>
          <p:nvSpPr>
            <p:cNvPr id="191" name="FlexibleLine"/>
            <p:cNvSpPr/>
            <p:nvPr/>
          </p:nvSpPr>
          <p:spPr>
            <a:xfrm>
              <a:off x="3228502" y="4715170"/>
              <a:ext cx="184506" cy="41514"/>
            </a:xfrm>
            <a:custGeom>
              <a:avLst/>
              <a:gdLst/>
              <a:ahLst/>
              <a:cxnLst/>
              <a:rect l="0" t="0" r="0" b="0"/>
              <a:pathLst>
                <a:path w="152000" h="34200" fill="none">
                  <a:moveTo>
                    <a:pt x="0" y="0"/>
                  </a:moveTo>
                  <a:lnTo>
                    <a:pt x="60800" y="0"/>
                  </a:lnTo>
                  <a:lnTo>
                    <a:pt x="60800" y="-3800"/>
                  </a:lnTo>
                  <a:cubicBezTo>
                    <a:pt x="60800" y="-22040"/>
                    <a:pt x="72960" y="-34200"/>
                    <a:pt x="91200" y="-34200"/>
                  </a:cubicBezTo>
                  <a:lnTo>
                    <a:pt x="152000" y="-34200"/>
                  </a:lnTo>
                </a:path>
              </a:pathLst>
            </a:custGeom>
            <a:noFill/>
            <a:ln w="7600" cap="flat">
              <a:solidFill>
                <a:srgbClr val="545454"/>
              </a:solidFill>
              <a:bevel/>
            </a:ln>
          </p:spPr>
        </p:sp>
        <p:sp>
          <p:nvSpPr>
            <p:cNvPr id="201" name="FlexibleLine"/>
            <p:cNvSpPr/>
            <p:nvPr/>
          </p:nvSpPr>
          <p:spPr>
            <a:xfrm>
              <a:off x="3228502" y="4715170"/>
              <a:ext cx="184506" cy="253696"/>
            </a:xfrm>
            <a:custGeom>
              <a:avLst/>
              <a:gdLst/>
              <a:ahLst/>
              <a:cxnLst/>
              <a:rect l="0" t="0" r="0" b="0"/>
              <a:pathLst>
                <a:path w="152000" h="209000" fill="none">
                  <a:moveTo>
                    <a:pt x="0" y="0"/>
                  </a:moveTo>
                  <a:lnTo>
                    <a:pt x="60800" y="0"/>
                  </a:lnTo>
                  <a:lnTo>
                    <a:pt x="60800" y="163400"/>
                  </a:lnTo>
                  <a:cubicBezTo>
                    <a:pt x="60800" y="190760"/>
                    <a:pt x="79040" y="209000"/>
                    <a:pt x="106400" y="209000"/>
                  </a:cubicBezTo>
                  <a:lnTo>
                    <a:pt x="152000" y="209000"/>
                  </a:lnTo>
                </a:path>
              </a:pathLst>
            </a:custGeom>
            <a:noFill/>
            <a:ln w="7600" cap="flat">
              <a:solidFill>
                <a:srgbClr val="545454"/>
              </a:solidFill>
              <a:bevel/>
            </a:ln>
          </p:spPr>
        </p:sp>
        <p:sp>
          <p:nvSpPr>
            <p:cNvPr id="222" name="FlexibleLine"/>
            <p:cNvSpPr/>
            <p:nvPr/>
          </p:nvSpPr>
          <p:spPr>
            <a:xfrm>
              <a:off x="3228502" y="4715170"/>
              <a:ext cx="184506" cy="539681"/>
            </a:xfrm>
            <a:custGeom>
              <a:avLst/>
              <a:gdLst/>
              <a:ahLst/>
              <a:cxnLst/>
              <a:rect l="0" t="0" r="0" b="0"/>
              <a:pathLst>
                <a:path w="152000" h="444600" fill="none">
                  <a:moveTo>
                    <a:pt x="0" y="0"/>
                  </a:moveTo>
                  <a:lnTo>
                    <a:pt x="60800" y="0"/>
                  </a:lnTo>
                  <a:lnTo>
                    <a:pt x="60800" y="399000"/>
                  </a:lnTo>
                  <a:cubicBezTo>
                    <a:pt x="60800" y="426360"/>
                    <a:pt x="79040" y="444600"/>
                    <a:pt x="106400" y="444600"/>
                  </a:cubicBezTo>
                  <a:lnTo>
                    <a:pt x="152000" y="444600"/>
                  </a:lnTo>
                </a:path>
              </a:pathLst>
            </a:custGeom>
            <a:noFill/>
            <a:ln w="7600" cap="flat">
              <a:solidFill>
                <a:srgbClr val="545454"/>
              </a:solidFill>
              <a:bevel/>
            </a:ln>
          </p:spPr>
        </p:sp>
      </p:grpSp>
    </p:spTree>
    <p:extLst>
      <p:ext uri="{BB962C8B-B14F-4D97-AF65-F5344CB8AC3E}">
        <p14:creationId xmlns:p14="http://schemas.microsoft.com/office/powerpoint/2010/main" val="955148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80"/>
                                        </p:tgtEl>
                                        <p:attrNameLst>
                                          <p:attrName>style.visibility</p:attrName>
                                        </p:attrNameLst>
                                      </p:cBhvr>
                                      <p:to>
                                        <p:strVal val="visible"/>
                                      </p:to>
                                    </p:set>
                                    <p:animEffect transition="in" filter="wipe(down)">
                                      <p:cBhvr>
                                        <p:cTn id="14" dur="500"/>
                                        <p:tgtEl>
                                          <p:spTgt spid="280"/>
                                        </p:tgtEl>
                                      </p:cBhvr>
                                    </p:animEffect>
                                  </p:childTnLst>
                                </p:cTn>
                              </p:par>
                              <p:par>
                                <p:cTn id="15" presetID="2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81"/>
                                        </p:tgtEl>
                                        <p:attrNameLst>
                                          <p:attrName>style.visibility</p:attrName>
                                        </p:attrNameLst>
                                      </p:cBhvr>
                                      <p:to>
                                        <p:strVal val="visible"/>
                                      </p:to>
                                    </p:set>
                                    <p:animEffect transition="in" filter="wipe(down)">
                                      <p:cBhvr>
                                        <p:cTn id="21" dur="500"/>
                                        <p:tgtEl>
                                          <p:spTgt spid="281"/>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282"/>
                                        </p:tgtEl>
                                        <p:attrNameLst>
                                          <p:attrName>style.visibility</p:attrName>
                                        </p:attrNameLst>
                                      </p:cBhvr>
                                      <p:to>
                                        <p:strVal val="visible"/>
                                      </p:to>
                                    </p:set>
                                    <p:animEffect transition="in" filter="wipe(down)">
                                      <p:cBhvr>
                                        <p:cTn id="29" dur="500"/>
                                        <p:tgtEl>
                                          <p:spTgt spid="282"/>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83"/>
                                        </p:tgtEl>
                                        <p:attrNameLst>
                                          <p:attrName>style.visibility</p:attrName>
                                        </p:attrNameLst>
                                      </p:cBhvr>
                                      <p:to>
                                        <p:strVal val="visible"/>
                                      </p:to>
                                    </p:set>
                                    <p:animEffect transition="in" filter="wipe(up)">
                                      <p:cBhvr>
                                        <p:cTn id="37" dur="500"/>
                                        <p:tgtEl>
                                          <p:spTgt spid="283"/>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84"/>
                                        </p:tgtEl>
                                        <p:attrNameLst>
                                          <p:attrName>style.visibility</p:attrName>
                                        </p:attrNameLst>
                                      </p:cBhvr>
                                      <p:to>
                                        <p:strVal val="visible"/>
                                      </p:to>
                                    </p:set>
                                    <p:animEffect transition="in" filter="wipe(up)">
                                      <p:cBhvr>
                                        <p:cTn id="45" dur="500"/>
                                        <p:tgtEl>
                                          <p:spTgt spid="284"/>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22" presetClass="entr" presetSubtype="4" fill="hold" nodeType="withEffect">
                                  <p:stCondLst>
                                    <p:cond delay="0"/>
                                  </p:stCondLst>
                                  <p:childTnLst>
                                    <p:set>
                                      <p:cBhvr>
                                        <p:cTn id="59" dur="1" fill="hold">
                                          <p:stCondLst>
                                            <p:cond delay="0"/>
                                          </p:stCondLst>
                                        </p:cTn>
                                        <p:tgtEl>
                                          <p:spTgt spid="164"/>
                                        </p:tgtEl>
                                        <p:attrNameLst>
                                          <p:attrName>style.visibility</p:attrName>
                                        </p:attrNameLst>
                                      </p:cBhvr>
                                      <p:to>
                                        <p:strVal val="visible"/>
                                      </p:to>
                                    </p:set>
                                    <p:animEffect transition="in" filter="wipe(down)">
                                      <p:cBhvr>
                                        <p:cTn id="60" dur="500"/>
                                        <p:tgtEl>
                                          <p:spTgt spid="164"/>
                                        </p:tgtEl>
                                      </p:cBhvr>
                                    </p:animEffect>
                                  </p:childTnLst>
                                </p:cTn>
                              </p:par>
                              <p:par>
                                <p:cTn id="61" presetID="22" presetClass="entr" presetSubtype="8" fill="hold" nodeType="withEffect">
                                  <p:stCondLst>
                                    <p:cond delay="0"/>
                                  </p:stCondLst>
                                  <p:childTnLst>
                                    <p:set>
                                      <p:cBhvr>
                                        <p:cTn id="62" dur="1" fill="hold">
                                          <p:stCondLst>
                                            <p:cond delay="0"/>
                                          </p:stCondLst>
                                        </p:cTn>
                                        <p:tgtEl>
                                          <p:spTgt spid="459"/>
                                        </p:tgtEl>
                                        <p:attrNameLst>
                                          <p:attrName>style.visibility</p:attrName>
                                        </p:attrNameLst>
                                      </p:cBhvr>
                                      <p:to>
                                        <p:strVal val="visible"/>
                                      </p:to>
                                    </p:set>
                                    <p:animEffect transition="in" filter="wipe(left)">
                                      <p:cBhvr>
                                        <p:cTn id="63" dur="500"/>
                                        <p:tgtEl>
                                          <p:spTgt spid="45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par>
                                <p:cTn id="69" presetID="10"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fade">
                                      <p:cBhvr>
                                        <p:cTn id="71" dur="500"/>
                                        <p:tgtEl>
                                          <p:spTgt spid="88"/>
                                        </p:tgtEl>
                                      </p:cBhvr>
                                    </p:animEffect>
                                  </p:childTnLst>
                                </p:cTn>
                              </p:par>
                              <p:par>
                                <p:cTn id="72" presetID="22" presetClass="entr" presetSubtype="8" fill="hold" nodeType="with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wipe(left)">
                                      <p:cBhvr>
                                        <p:cTn id="74" dur="500"/>
                                        <p:tgtEl>
                                          <p:spTgt spid="92"/>
                                        </p:tgtEl>
                                      </p:cBhvr>
                                    </p:animEffect>
                                  </p:childTnLst>
                                </p:cTn>
                              </p:par>
                              <p:par>
                                <p:cTn id="75" presetID="22" presetClass="entr" presetSubtype="8"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p:cTn id="80" dur="500" fill="hold"/>
                                        <p:tgtEl>
                                          <p:spTgt spid="4"/>
                                        </p:tgtEl>
                                        <p:attrNameLst>
                                          <p:attrName>ppt_w</p:attrName>
                                        </p:attrNameLst>
                                      </p:cBhvr>
                                      <p:tavLst>
                                        <p:tav tm="0">
                                          <p:val>
                                            <p:fltVal val="0"/>
                                          </p:val>
                                        </p:tav>
                                        <p:tav tm="100000">
                                          <p:val>
                                            <p:strVal val="#ppt_w"/>
                                          </p:val>
                                        </p:tav>
                                      </p:tavLst>
                                    </p:anim>
                                    <p:anim calcmode="lin" valueType="num">
                                      <p:cBhvr>
                                        <p:cTn id="81" dur="500" fill="hold"/>
                                        <p:tgtEl>
                                          <p:spTgt spid="4"/>
                                        </p:tgtEl>
                                        <p:attrNameLst>
                                          <p:attrName>ppt_h</p:attrName>
                                        </p:attrNameLst>
                                      </p:cBhvr>
                                      <p:tavLst>
                                        <p:tav tm="0">
                                          <p:val>
                                            <p:fltVal val="0"/>
                                          </p:val>
                                        </p:tav>
                                        <p:tav tm="100000">
                                          <p:val>
                                            <p:strVal val="#ppt_h"/>
                                          </p:val>
                                        </p:tav>
                                      </p:tavLst>
                                    </p:anim>
                                    <p:animEffect transition="in" filter="fade">
                                      <p:cBhvr>
                                        <p:cTn id="82" dur="500"/>
                                        <p:tgtEl>
                                          <p:spTgt spid="4"/>
                                        </p:tgtEl>
                                      </p:cBhvr>
                                    </p:animEffect>
                                  </p:childTnLst>
                                </p:cTn>
                              </p:par>
                              <p:par>
                                <p:cTn id="83" presetID="22" presetClass="entr" presetSubtype="8" fill="hold" nodeType="withEffect">
                                  <p:stCondLst>
                                    <p:cond delay="0"/>
                                  </p:stCondLst>
                                  <p:childTnLst>
                                    <p:set>
                                      <p:cBhvr>
                                        <p:cTn id="84" dur="1" fill="hold">
                                          <p:stCondLst>
                                            <p:cond delay="0"/>
                                          </p:stCondLst>
                                        </p:cTn>
                                        <p:tgtEl>
                                          <p:spTgt spid="457"/>
                                        </p:tgtEl>
                                        <p:attrNameLst>
                                          <p:attrName>style.visibility</p:attrName>
                                        </p:attrNameLst>
                                      </p:cBhvr>
                                      <p:to>
                                        <p:strVal val="visible"/>
                                      </p:to>
                                    </p:set>
                                    <p:animEffect transition="in" filter="wipe(left)">
                                      <p:cBhvr>
                                        <p:cTn id="85" dur="500"/>
                                        <p:tgtEl>
                                          <p:spTgt spid="457"/>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p:cTn id="88" dur="500" fill="hold"/>
                                        <p:tgtEl>
                                          <p:spTgt spid="3"/>
                                        </p:tgtEl>
                                        <p:attrNameLst>
                                          <p:attrName>ppt_w</p:attrName>
                                        </p:attrNameLst>
                                      </p:cBhvr>
                                      <p:tavLst>
                                        <p:tav tm="0">
                                          <p:val>
                                            <p:fltVal val="0"/>
                                          </p:val>
                                        </p:tav>
                                        <p:tav tm="100000">
                                          <p:val>
                                            <p:strVal val="#ppt_w"/>
                                          </p:val>
                                        </p:tav>
                                      </p:tavLst>
                                    </p:anim>
                                    <p:anim calcmode="lin" valueType="num">
                                      <p:cBhvr>
                                        <p:cTn id="89" dur="500" fill="hold"/>
                                        <p:tgtEl>
                                          <p:spTgt spid="3"/>
                                        </p:tgtEl>
                                        <p:attrNameLst>
                                          <p:attrName>ppt_h</p:attrName>
                                        </p:attrNameLst>
                                      </p:cBhvr>
                                      <p:tavLst>
                                        <p:tav tm="0">
                                          <p:val>
                                            <p:fltVal val="0"/>
                                          </p:val>
                                        </p:tav>
                                        <p:tav tm="100000">
                                          <p:val>
                                            <p:strVal val="#ppt_h"/>
                                          </p:val>
                                        </p:tav>
                                      </p:tavLst>
                                    </p:anim>
                                    <p:animEffect transition="in" filter="fade">
                                      <p:cBhvr>
                                        <p:cTn id="90" dur="500"/>
                                        <p:tgtEl>
                                          <p:spTgt spid="3"/>
                                        </p:tgtEl>
                                      </p:cBhvr>
                                    </p:animEffect>
                                  </p:childTnLst>
                                </p:cTn>
                              </p:par>
                            </p:childTnLst>
                          </p:cTn>
                        </p:par>
                        <p:par>
                          <p:cTn id="91" fill="hold">
                            <p:stCondLst>
                              <p:cond delay="500"/>
                            </p:stCondLst>
                            <p:childTnLst>
                              <p:par>
                                <p:cTn id="92" presetID="21" presetClass="entr" presetSubtype="1"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heel(1)">
                                      <p:cBhvr>
                                        <p:cTn id="94" dur="2000"/>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98"/>
                                        </p:tgtEl>
                                        <p:attrNameLst>
                                          <p:attrName>style.visibility</p:attrName>
                                        </p:attrNameLst>
                                      </p:cBhvr>
                                      <p:to>
                                        <p:strVal val="visible"/>
                                      </p:to>
                                    </p:set>
                                    <p:animEffect transition="in" filter="wipe(left)">
                                      <p:cBhvr>
                                        <p:cTn id="99" dur="500"/>
                                        <p:tgtEl>
                                          <p:spTgt spid="98"/>
                                        </p:tgtEl>
                                      </p:cBhvr>
                                    </p:animEffect>
                                  </p:childTnLst>
                                </p:cTn>
                              </p:par>
                              <p:par>
                                <p:cTn id="100" presetID="53" presetClass="entr" presetSubtype="16" fill="hold"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22" presetClass="entr" presetSubtype="8" fill="hold" nodeType="with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wipe(left)">
                                      <p:cBhvr>
                                        <p:cTn id="107" dur="500"/>
                                        <p:tgtEl>
                                          <p:spTgt spid="5"/>
                                        </p:tgtEl>
                                      </p:cBhvr>
                                    </p:animEffect>
                                  </p:childTnLst>
                                </p:cTn>
                              </p:par>
                              <p:par>
                                <p:cTn id="108" presetID="22" presetClass="entr" presetSubtype="8" fill="hold" nodeType="withEffect">
                                  <p:stCondLst>
                                    <p:cond delay="0"/>
                                  </p:stCondLst>
                                  <p:childTnLst>
                                    <p:set>
                                      <p:cBhvr>
                                        <p:cTn id="109" dur="1" fill="hold">
                                          <p:stCondLst>
                                            <p:cond delay="0"/>
                                          </p:stCondLst>
                                        </p:cTn>
                                        <p:tgtEl>
                                          <p:spTgt spid="455"/>
                                        </p:tgtEl>
                                        <p:attrNameLst>
                                          <p:attrName>style.visibility</p:attrName>
                                        </p:attrNameLst>
                                      </p:cBhvr>
                                      <p:to>
                                        <p:strVal val="visible"/>
                                      </p:to>
                                    </p:set>
                                    <p:animEffect transition="in" filter="wipe(left)">
                                      <p:cBhvr>
                                        <p:cTn id="110" dur="500"/>
                                        <p:tgtEl>
                                          <p:spTgt spid="455"/>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p:cTn id="113" dur="500" fill="hold"/>
                                        <p:tgtEl>
                                          <p:spTgt spid="13"/>
                                        </p:tgtEl>
                                        <p:attrNameLst>
                                          <p:attrName>ppt_w</p:attrName>
                                        </p:attrNameLst>
                                      </p:cBhvr>
                                      <p:tavLst>
                                        <p:tav tm="0">
                                          <p:val>
                                            <p:fltVal val="0"/>
                                          </p:val>
                                        </p:tav>
                                        <p:tav tm="100000">
                                          <p:val>
                                            <p:strVal val="#ppt_w"/>
                                          </p:val>
                                        </p:tav>
                                      </p:tavLst>
                                    </p:anim>
                                    <p:anim calcmode="lin" valueType="num">
                                      <p:cBhvr>
                                        <p:cTn id="114" dur="500" fill="hold"/>
                                        <p:tgtEl>
                                          <p:spTgt spid="13"/>
                                        </p:tgtEl>
                                        <p:attrNameLst>
                                          <p:attrName>ppt_h</p:attrName>
                                        </p:attrNameLst>
                                      </p:cBhvr>
                                      <p:tavLst>
                                        <p:tav tm="0">
                                          <p:val>
                                            <p:fltVal val="0"/>
                                          </p:val>
                                        </p:tav>
                                        <p:tav tm="100000">
                                          <p:val>
                                            <p:strVal val="#ppt_h"/>
                                          </p:val>
                                        </p:tav>
                                      </p:tavLst>
                                    </p:anim>
                                    <p:animEffect transition="in" filter="fade">
                                      <p:cBhvr>
                                        <p:cTn id="115" dur="500"/>
                                        <p:tgtEl>
                                          <p:spTgt spid="13"/>
                                        </p:tgtEl>
                                      </p:cBhvr>
                                    </p:animEffect>
                                  </p:childTnLst>
                                </p:cTn>
                              </p:par>
                              <p:par>
                                <p:cTn id="116" presetID="22" presetClass="entr" presetSubtype="8" fill="hold" nodeType="withEffect">
                                  <p:stCondLst>
                                    <p:cond delay="0"/>
                                  </p:stCondLst>
                                  <p:childTnLst>
                                    <p:set>
                                      <p:cBhvr>
                                        <p:cTn id="117" dur="1" fill="hold">
                                          <p:stCondLst>
                                            <p:cond delay="0"/>
                                          </p:stCondLst>
                                        </p:cTn>
                                        <p:tgtEl>
                                          <p:spTgt spid="453"/>
                                        </p:tgtEl>
                                        <p:attrNameLst>
                                          <p:attrName>style.visibility</p:attrName>
                                        </p:attrNameLst>
                                      </p:cBhvr>
                                      <p:to>
                                        <p:strVal val="visible"/>
                                      </p:to>
                                    </p:set>
                                    <p:animEffect transition="in" filter="wipe(left)">
                                      <p:cBhvr>
                                        <p:cTn id="118" dur="500"/>
                                        <p:tgtEl>
                                          <p:spTgt spid="45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138"/>
                                        </p:tgtEl>
                                        <p:attrNameLst>
                                          <p:attrName>style.visibility</p:attrName>
                                        </p:attrNameLst>
                                      </p:cBhvr>
                                      <p:to>
                                        <p:strVal val="visible"/>
                                      </p:to>
                                    </p:set>
                                    <p:anim calcmode="lin" valueType="num">
                                      <p:cBhvr>
                                        <p:cTn id="121" dur="500" fill="hold"/>
                                        <p:tgtEl>
                                          <p:spTgt spid="138"/>
                                        </p:tgtEl>
                                        <p:attrNameLst>
                                          <p:attrName>ppt_w</p:attrName>
                                        </p:attrNameLst>
                                      </p:cBhvr>
                                      <p:tavLst>
                                        <p:tav tm="0">
                                          <p:val>
                                            <p:fltVal val="0"/>
                                          </p:val>
                                        </p:tav>
                                        <p:tav tm="100000">
                                          <p:val>
                                            <p:strVal val="#ppt_w"/>
                                          </p:val>
                                        </p:tav>
                                      </p:tavLst>
                                    </p:anim>
                                    <p:anim calcmode="lin" valueType="num">
                                      <p:cBhvr>
                                        <p:cTn id="122" dur="500" fill="hold"/>
                                        <p:tgtEl>
                                          <p:spTgt spid="138"/>
                                        </p:tgtEl>
                                        <p:attrNameLst>
                                          <p:attrName>ppt_h</p:attrName>
                                        </p:attrNameLst>
                                      </p:cBhvr>
                                      <p:tavLst>
                                        <p:tav tm="0">
                                          <p:val>
                                            <p:fltVal val="0"/>
                                          </p:val>
                                        </p:tav>
                                        <p:tav tm="100000">
                                          <p:val>
                                            <p:strVal val="#ppt_h"/>
                                          </p:val>
                                        </p:tav>
                                      </p:tavLst>
                                    </p:anim>
                                    <p:animEffect transition="in" filter="fade">
                                      <p:cBhvr>
                                        <p:cTn id="123" dur="500"/>
                                        <p:tgtEl>
                                          <p:spTgt spid="138"/>
                                        </p:tgtEl>
                                      </p:cBhvr>
                                    </p:animEffect>
                                  </p:childTnLst>
                                </p:cTn>
                              </p:par>
                              <p:par>
                                <p:cTn id="124" presetID="22" presetClass="entr" presetSubtype="8" fill="hold" nodeType="withEffect">
                                  <p:stCondLst>
                                    <p:cond delay="0"/>
                                  </p:stCondLst>
                                  <p:childTnLst>
                                    <p:set>
                                      <p:cBhvr>
                                        <p:cTn id="125" dur="1" fill="hold">
                                          <p:stCondLst>
                                            <p:cond delay="0"/>
                                          </p:stCondLst>
                                        </p:cTn>
                                        <p:tgtEl>
                                          <p:spTgt spid="451"/>
                                        </p:tgtEl>
                                        <p:attrNameLst>
                                          <p:attrName>style.visibility</p:attrName>
                                        </p:attrNameLst>
                                      </p:cBhvr>
                                      <p:to>
                                        <p:strVal val="visible"/>
                                      </p:to>
                                    </p:set>
                                    <p:animEffect transition="in" filter="wipe(left)">
                                      <p:cBhvr>
                                        <p:cTn id="126" dur="500"/>
                                        <p:tgtEl>
                                          <p:spTgt spid="451"/>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139"/>
                                        </p:tgtEl>
                                        <p:attrNameLst>
                                          <p:attrName>style.visibility</p:attrName>
                                        </p:attrNameLst>
                                      </p:cBhvr>
                                      <p:to>
                                        <p:strVal val="visible"/>
                                      </p:to>
                                    </p:set>
                                    <p:anim calcmode="lin" valueType="num">
                                      <p:cBhvr>
                                        <p:cTn id="129" dur="500" fill="hold"/>
                                        <p:tgtEl>
                                          <p:spTgt spid="139"/>
                                        </p:tgtEl>
                                        <p:attrNameLst>
                                          <p:attrName>ppt_w</p:attrName>
                                        </p:attrNameLst>
                                      </p:cBhvr>
                                      <p:tavLst>
                                        <p:tav tm="0">
                                          <p:val>
                                            <p:fltVal val="0"/>
                                          </p:val>
                                        </p:tav>
                                        <p:tav tm="100000">
                                          <p:val>
                                            <p:strVal val="#ppt_w"/>
                                          </p:val>
                                        </p:tav>
                                      </p:tavLst>
                                    </p:anim>
                                    <p:anim calcmode="lin" valueType="num">
                                      <p:cBhvr>
                                        <p:cTn id="130" dur="500" fill="hold"/>
                                        <p:tgtEl>
                                          <p:spTgt spid="139"/>
                                        </p:tgtEl>
                                        <p:attrNameLst>
                                          <p:attrName>ppt_h</p:attrName>
                                        </p:attrNameLst>
                                      </p:cBhvr>
                                      <p:tavLst>
                                        <p:tav tm="0">
                                          <p:val>
                                            <p:fltVal val="0"/>
                                          </p:val>
                                        </p:tav>
                                        <p:tav tm="100000">
                                          <p:val>
                                            <p:strVal val="#ppt_h"/>
                                          </p:val>
                                        </p:tav>
                                      </p:tavLst>
                                    </p:anim>
                                    <p:animEffect transition="in" filter="fade">
                                      <p:cBhvr>
                                        <p:cTn id="131" dur="500"/>
                                        <p:tgtEl>
                                          <p:spTgt spid="139"/>
                                        </p:tgtEl>
                                      </p:cBhvr>
                                    </p:animEffect>
                                  </p:childTnLst>
                                </p:cTn>
                              </p:par>
                              <p:par>
                                <p:cTn id="132" presetID="21" presetClass="entr" presetSubtype="1" fill="hold" grpId="0" nodeType="with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wheel(1)">
                                      <p:cBhvr>
                                        <p:cTn id="134" dur="2000"/>
                                        <p:tgtEl>
                                          <p:spTgt spid="14"/>
                                        </p:tgtEl>
                                      </p:cBhvr>
                                    </p:animEffect>
                                  </p:childTnLst>
                                </p:cTn>
                              </p:par>
                            </p:childTnLst>
                          </p:cTn>
                        </p:par>
                        <p:par>
                          <p:cTn id="135" fill="hold">
                            <p:stCondLst>
                              <p:cond delay="2000"/>
                            </p:stCondLst>
                            <p:childTnLst>
                              <p:par>
                                <p:cTn id="136" presetID="53" presetClass="entr" presetSubtype="16" fill="hold" nodeType="afterEffect">
                                  <p:stCondLst>
                                    <p:cond delay="0"/>
                                  </p:stCondLst>
                                  <p:childTnLst>
                                    <p:set>
                                      <p:cBhvr>
                                        <p:cTn id="137" dur="1" fill="hold">
                                          <p:stCondLst>
                                            <p:cond delay="0"/>
                                          </p:stCondLst>
                                        </p:cTn>
                                        <p:tgtEl>
                                          <p:spTgt spid="105"/>
                                        </p:tgtEl>
                                        <p:attrNameLst>
                                          <p:attrName>style.visibility</p:attrName>
                                        </p:attrNameLst>
                                      </p:cBhvr>
                                      <p:to>
                                        <p:strVal val="visible"/>
                                      </p:to>
                                    </p:set>
                                    <p:anim calcmode="lin" valueType="num">
                                      <p:cBhvr>
                                        <p:cTn id="138" dur="500" fill="hold"/>
                                        <p:tgtEl>
                                          <p:spTgt spid="105"/>
                                        </p:tgtEl>
                                        <p:attrNameLst>
                                          <p:attrName>ppt_w</p:attrName>
                                        </p:attrNameLst>
                                      </p:cBhvr>
                                      <p:tavLst>
                                        <p:tav tm="0">
                                          <p:val>
                                            <p:fltVal val="0"/>
                                          </p:val>
                                        </p:tav>
                                        <p:tav tm="100000">
                                          <p:val>
                                            <p:strVal val="#ppt_w"/>
                                          </p:val>
                                        </p:tav>
                                      </p:tavLst>
                                    </p:anim>
                                    <p:anim calcmode="lin" valueType="num">
                                      <p:cBhvr>
                                        <p:cTn id="139" dur="500" fill="hold"/>
                                        <p:tgtEl>
                                          <p:spTgt spid="105"/>
                                        </p:tgtEl>
                                        <p:attrNameLst>
                                          <p:attrName>ppt_h</p:attrName>
                                        </p:attrNameLst>
                                      </p:cBhvr>
                                      <p:tavLst>
                                        <p:tav tm="0">
                                          <p:val>
                                            <p:fltVal val="0"/>
                                          </p:val>
                                        </p:tav>
                                        <p:tav tm="100000">
                                          <p:val>
                                            <p:strVal val="#ppt_h"/>
                                          </p:val>
                                        </p:tav>
                                      </p:tavLst>
                                    </p:anim>
                                    <p:animEffect transition="in" filter="fade">
                                      <p:cBhvr>
                                        <p:cTn id="140" dur="500"/>
                                        <p:tgtEl>
                                          <p:spTgt spid="105"/>
                                        </p:tgtEl>
                                      </p:cBhvr>
                                    </p:animEffect>
                                  </p:childTnLst>
                                </p:cTn>
                              </p:par>
                              <p:par>
                                <p:cTn id="141" presetID="22" presetClass="entr" presetSubtype="8" fill="hold" nodeType="withEffect">
                                  <p:stCondLst>
                                    <p:cond delay="0"/>
                                  </p:stCondLst>
                                  <p:childTnLst>
                                    <p:set>
                                      <p:cBhvr>
                                        <p:cTn id="142" dur="1" fill="hold">
                                          <p:stCondLst>
                                            <p:cond delay="0"/>
                                          </p:stCondLst>
                                        </p:cTn>
                                        <p:tgtEl>
                                          <p:spTgt spid="9"/>
                                        </p:tgtEl>
                                        <p:attrNameLst>
                                          <p:attrName>style.visibility</p:attrName>
                                        </p:attrNameLst>
                                      </p:cBhvr>
                                      <p:to>
                                        <p:strVal val="visible"/>
                                      </p:to>
                                    </p:set>
                                    <p:animEffect transition="in" filter="wipe(left)">
                                      <p:cBhvr>
                                        <p:cTn id="143" dur="500"/>
                                        <p:tgtEl>
                                          <p:spTgt spid="9"/>
                                        </p:tgtEl>
                                      </p:cBhvr>
                                    </p:animEffect>
                                  </p:childTnLst>
                                </p:cTn>
                              </p:par>
                            </p:childTnLst>
                          </p:cTn>
                        </p:par>
                        <p:par>
                          <p:cTn id="144" fill="hold">
                            <p:stCondLst>
                              <p:cond delay="2500"/>
                            </p:stCondLst>
                            <p:childTnLst>
                              <p:par>
                                <p:cTn id="145" presetID="22" presetClass="entr" presetSubtype="8" fill="hold" nodeType="after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wipe(left)">
                                      <p:cBhvr>
                                        <p:cTn id="147" dur="500"/>
                                        <p:tgtEl>
                                          <p:spTgt spid="156"/>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16"/>
                                        </p:tgtEl>
                                        <p:attrNameLst>
                                          <p:attrName>style.visibility</p:attrName>
                                        </p:attrNameLst>
                                      </p:cBhvr>
                                      <p:to>
                                        <p:strVal val="visible"/>
                                      </p:to>
                                    </p:set>
                                    <p:anim calcmode="lin" valueType="num">
                                      <p:cBhvr>
                                        <p:cTn id="150" dur="500" fill="hold"/>
                                        <p:tgtEl>
                                          <p:spTgt spid="16"/>
                                        </p:tgtEl>
                                        <p:attrNameLst>
                                          <p:attrName>ppt_w</p:attrName>
                                        </p:attrNameLst>
                                      </p:cBhvr>
                                      <p:tavLst>
                                        <p:tav tm="0">
                                          <p:val>
                                            <p:fltVal val="0"/>
                                          </p:val>
                                        </p:tav>
                                        <p:tav tm="100000">
                                          <p:val>
                                            <p:strVal val="#ppt_w"/>
                                          </p:val>
                                        </p:tav>
                                      </p:tavLst>
                                    </p:anim>
                                    <p:anim calcmode="lin" valueType="num">
                                      <p:cBhvr>
                                        <p:cTn id="151" dur="500" fill="hold"/>
                                        <p:tgtEl>
                                          <p:spTgt spid="16"/>
                                        </p:tgtEl>
                                        <p:attrNameLst>
                                          <p:attrName>ppt_h</p:attrName>
                                        </p:attrNameLst>
                                      </p:cBhvr>
                                      <p:tavLst>
                                        <p:tav tm="0">
                                          <p:val>
                                            <p:fltVal val="0"/>
                                          </p:val>
                                        </p:tav>
                                        <p:tav tm="100000">
                                          <p:val>
                                            <p:strVal val="#ppt_h"/>
                                          </p:val>
                                        </p:tav>
                                      </p:tavLst>
                                    </p:anim>
                                    <p:animEffect transition="in" filter="fade">
                                      <p:cBhvr>
                                        <p:cTn id="152" dur="500"/>
                                        <p:tgtEl>
                                          <p:spTgt spid="16"/>
                                        </p:tgtEl>
                                      </p:cBhvr>
                                    </p:animEffect>
                                  </p:childTnLst>
                                </p:cTn>
                              </p:par>
                              <p:par>
                                <p:cTn id="153" presetID="22" presetClass="entr" presetSubtype="8" fill="hold" nodeType="withEffect">
                                  <p:stCondLst>
                                    <p:cond delay="0"/>
                                  </p:stCondLst>
                                  <p:childTnLst>
                                    <p:set>
                                      <p:cBhvr>
                                        <p:cTn id="154" dur="1" fill="hold">
                                          <p:stCondLst>
                                            <p:cond delay="0"/>
                                          </p:stCondLst>
                                        </p:cTn>
                                        <p:tgtEl>
                                          <p:spTgt spid="161"/>
                                        </p:tgtEl>
                                        <p:attrNameLst>
                                          <p:attrName>style.visibility</p:attrName>
                                        </p:attrNameLst>
                                      </p:cBhvr>
                                      <p:to>
                                        <p:strVal val="visible"/>
                                      </p:to>
                                    </p:set>
                                    <p:animEffect transition="in" filter="wipe(left)">
                                      <p:cBhvr>
                                        <p:cTn id="155" dur="500"/>
                                        <p:tgtEl>
                                          <p:spTgt spid="161"/>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158"/>
                                        </p:tgtEl>
                                        <p:attrNameLst>
                                          <p:attrName>style.visibility</p:attrName>
                                        </p:attrNameLst>
                                      </p:cBhvr>
                                      <p:to>
                                        <p:strVal val="visible"/>
                                      </p:to>
                                    </p:set>
                                    <p:anim calcmode="lin" valueType="num">
                                      <p:cBhvr>
                                        <p:cTn id="158" dur="500" fill="hold"/>
                                        <p:tgtEl>
                                          <p:spTgt spid="158"/>
                                        </p:tgtEl>
                                        <p:attrNameLst>
                                          <p:attrName>ppt_w</p:attrName>
                                        </p:attrNameLst>
                                      </p:cBhvr>
                                      <p:tavLst>
                                        <p:tav tm="0">
                                          <p:val>
                                            <p:fltVal val="0"/>
                                          </p:val>
                                        </p:tav>
                                        <p:tav tm="100000">
                                          <p:val>
                                            <p:strVal val="#ppt_w"/>
                                          </p:val>
                                        </p:tav>
                                      </p:tavLst>
                                    </p:anim>
                                    <p:anim calcmode="lin" valueType="num">
                                      <p:cBhvr>
                                        <p:cTn id="159" dur="500" fill="hold"/>
                                        <p:tgtEl>
                                          <p:spTgt spid="158"/>
                                        </p:tgtEl>
                                        <p:attrNameLst>
                                          <p:attrName>ppt_h</p:attrName>
                                        </p:attrNameLst>
                                      </p:cBhvr>
                                      <p:tavLst>
                                        <p:tav tm="0">
                                          <p:val>
                                            <p:fltVal val="0"/>
                                          </p:val>
                                        </p:tav>
                                        <p:tav tm="100000">
                                          <p:val>
                                            <p:strVal val="#ppt_h"/>
                                          </p:val>
                                        </p:tav>
                                      </p:tavLst>
                                    </p:anim>
                                    <p:animEffect transition="in" filter="fade">
                                      <p:cBhvr>
                                        <p:cTn id="160" dur="500"/>
                                        <p:tgtEl>
                                          <p:spTgt spid="158"/>
                                        </p:tgtEl>
                                      </p:cBhvr>
                                    </p:animEffect>
                                  </p:childTnLst>
                                </p:cTn>
                              </p:par>
                              <p:par>
                                <p:cTn id="161" presetID="22" presetClass="entr" presetSubtype="8" fill="hold" nodeType="withEffect">
                                  <p:stCondLst>
                                    <p:cond delay="0"/>
                                  </p:stCondLst>
                                  <p:childTnLst>
                                    <p:set>
                                      <p:cBhvr>
                                        <p:cTn id="162" dur="1" fill="hold">
                                          <p:stCondLst>
                                            <p:cond delay="0"/>
                                          </p:stCondLst>
                                        </p:cTn>
                                        <p:tgtEl>
                                          <p:spTgt spid="162"/>
                                        </p:tgtEl>
                                        <p:attrNameLst>
                                          <p:attrName>style.visibility</p:attrName>
                                        </p:attrNameLst>
                                      </p:cBhvr>
                                      <p:to>
                                        <p:strVal val="visible"/>
                                      </p:to>
                                    </p:set>
                                    <p:animEffect transition="in" filter="wipe(left)">
                                      <p:cBhvr>
                                        <p:cTn id="163" dur="500"/>
                                        <p:tgtEl>
                                          <p:spTgt spid="162"/>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159"/>
                                        </p:tgtEl>
                                        <p:attrNameLst>
                                          <p:attrName>style.visibility</p:attrName>
                                        </p:attrNameLst>
                                      </p:cBhvr>
                                      <p:to>
                                        <p:strVal val="visible"/>
                                      </p:to>
                                    </p:set>
                                    <p:anim calcmode="lin" valueType="num">
                                      <p:cBhvr>
                                        <p:cTn id="166" dur="500" fill="hold"/>
                                        <p:tgtEl>
                                          <p:spTgt spid="159"/>
                                        </p:tgtEl>
                                        <p:attrNameLst>
                                          <p:attrName>ppt_w</p:attrName>
                                        </p:attrNameLst>
                                      </p:cBhvr>
                                      <p:tavLst>
                                        <p:tav tm="0">
                                          <p:val>
                                            <p:fltVal val="0"/>
                                          </p:val>
                                        </p:tav>
                                        <p:tav tm="100000">
                                          <p:val>
                                            <p:strVal val="#ppt_w"/>
                                          </p:val>
                                        </p:tav>
                                      </p:tavLst>
                                    </p:anim>
                                    <p:anim calcmode="lin" valueType="num">
                                      <p:cBhvr>
                                        <p:cTn id="167" dur="500" fill="hold"/>
                                        <p:tgtEl>
                                          <p:spTgt spid="159"/>
                                        </p:tgtEl>
                                        <p:attrNameLst>
                                          <p:attrName>ppt_h</p:attrName>
                                        </p:attrNameLst>
                                      </p:cBhvr>
                                      <p:tavLst>
                                        <p:tav tm="0">
                                          <p:val>
                                            <p:fltVal val="0"/>
                                          </p:val>
                                        </p:tav>
                                        <p:tav tm="100000">
                                          <p:val>
                                            <p:strVal val="#ppt_h"/>
                                          </p:val>
                                        </p:tav>
                                      </p:tavLst>
                                    </p:anim>
                                    <p:animEffect transition="in" filter="fade">
                                      <p:cBhvr>
                                        <p:cTn id="168" dur="500"/>
                                        <p:tgtEl>
                                          <p:spTgt spid="159"/>
                                        </p:tgtEl>
                                      </p:cBhvr>
                                    </p:animEffect>
                                  </p:childTnLst>
                                </p:cTn>
                              </p:par>
                              <p:par>
                                <p:cTn id="169" presetID="22" presetClass="entr" presetSubtype="8" fill="hold" nodeType="withEffect">
                                  <p:stCondLst>
                                    <p:cond delay="0"/>
                                  </p:stCondLst>
                                  <p:childTnLst>
                                    <p:set>
                                      <p:cBhvr>
                                        <p:cTn id="170" dur="1" fill="hold">
                                          <p:stCondLst>
                                            <p:cond delay="0"/>
                                          </p:stCondLst>
                                        </p:cTn>
                                        <p:tgtEl>
                                          <p:spTgt spid="163"/>
                                        </p:tgtEl>
                                        <p:attrNameLst>
                                          <p:attrName>style.visibility</p:attrName>
                                        </p:attrNameLst>
                                      </p:cBhvr>
                                      <p:to>
                                        <p:strVal val="visible"/>
                                      </p:to>
                                    </p:set>
                                    <p:animEffect transition="in" filter="wipe(left)">
                                      <p:cBhvr>
                                        <p:cTn id="171" dur="500"/>
                                        <p:tgtEl>
                                          <p:spTgt spid="163"/>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160"/>
                                        </p:tgtEl>
                                        <p:attrNameLst>
                                          <p:attrName>style.visibility</p:attrName>
                                        </p:attrNameLst>
                                      </p:cBhvr>
                                      <p:to>
                                        <p:strVal val="visible"/>
                                      </p:to>
                                    </p:set>
                                    <p:anim calcmode="lin" valueType="num">
                                      <p:cBhvr>
                                        <p:cTn id="174" dur="500" fill="hold"/>
                                        <p:tgtEl>
                                          <p:spTgt spid="160"/>
                                        </p:tgtEl>
                                        <p:attrNameLst>
                                          <p:attrName>ppt_w</p:attrName>
                                        </p:attrNameLst>
                                      </p:cBhvr>
                                      <p:tavLst>
                                        <p:tav tm="0">
                                          <p:val>
                                            <p:fltVal val="0"/>
                                          </p:val>
                                        </p:tav>
                                        <p:tav tm="100000">
                                          <p:val>
                                            <p:strVal val="#ppt_w"/>
                                          </p:val>
                                        </p:tav>
                                      </p:tavLst>
                                    </p:anim>
                                    <p:anim calcmode="lin" valueType="num">
                                      <p:cBhvr>
                                        <p:cTn id="175" dur="500" fill="hold"/>
                                        <p:tgtEl>
                                          <p:spTgt spid="160"/>
                                        </p:tgtEl>
                                        <p:attrNameLst>
                                          <p:attrName>ppt_h</p:attrName>
                                        </p:attrNameLst>
                                      </p:cBhvr>
                                      <p:tavLst>
                                        <p:tav tm="0">
                                          <p:val>
                                            <p:fltVal val="0"/>
                                          </p:val>
                                        </p:tav>
                                        <p:tav tm="100000">
                                          <p:val>
                                            <p:strVal val="#ppt_h"/>
                                          </p:val>
                                        </p:tav>
                                      </p:tavLst>
                                    </p:anim>
                                    <p:animEffect transition="in" filter="fade">
                                      <p:cBhvr>
                                        <p:cTn id="176" dur="500"/>
                                        <p:tgtEl>
                                          <p:spTgt spid="160"/>
                                        </p:tgtEl>
                                      </p:cBhvr>
                                    </p:animEffect>
                                  </p:childTnLst>
                                </p:cTn>
                              </p:par>
                            </p:childTnLst>
                          </p:cTn>
                        </p:par>
                        <p:par>
                          <p:cTn id="177" fill="hold">
                            <p:stCondLst>
                              <p:cond delay="3000"/>
                            </p:stCondLst>
                            <p:childTnLst>
                              <p:par>
                                <p:cTn id="178" presetID="21" presetClass="entr" presetSubtype="1" fill="hold" grpId="0" nodeType="afterEffect">
                                  <p:stCondLst>
                                    <p:cond delay="0"/>
                                  </p:stCondLst>
                                  <p:childTnLst>
                                    <p:set>
                                      <p:cBhvr>
                                        <p:cTn id="179" dur="1" fill="hold">
                                          <p:stCondLst>
                                            <p:cond delay="0"/>
                                          </p:stCondLst>
                                        </p:cTn>
                                        <p:tgtEl>
                                          <p:spTgt spid="165"/>
                                        </p:tgtEl>
                                        <p:attrNameLst>
                                          <p:attrName>style.visibility</p:attrName>
                                        </p:attrNameLst>
                                      </p:cBhvr>
                                      <p:to>
                                        <p:strVal val="visible"/>
                                      </p:to>
                                    </p:set>
                                    <p:animEffect transition="in" filter="wheel(1)">
                                      <p:cBhvr>
                                        <p:cTn id="180" dur="2000"/>
                                        <p:tgtEl>
                                          <p:spTgt spid="16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231"/>
                                        </p:tgtEl>
                                        <p:attrNameLst>
                                          <p:attrName>style.visibility</p:attrName>
                                        </p:attrNameLst>
                                      </p:cBhvr>
                                      <p:to>
                                        <p:strVal val="visible"/>
                                      </p:to>
                                    </p:set>
                                    <p:animEffect transition="in" filter="wipe(left)">
                                      <p:cBhvr>
                                        <p:cTn id="185" dur="500"/>
                                        <p:tgtEl>
                                          <p:spTgt spid="231"/>
                                        </p:tgtEl>
                                      </p:cBhvr>
                                    </p:animEffect>
                                  </p:childTnLst>
                                </p:cTn>
                              </p:par>
                              <p:par>
                                <p:cTn id="186" presetID="53" presetClass="entr" presetSubtype="16" fill="hold" nodeType="withEffect">
                                  <p:stCondLst>
                                    <p:cond delay="0"/>
                                  </p:stCondLst>
                                  <p:childTnLst>
                                    <p:set>
                                      <p:cBhvr>
                                        <p:cTn id="187" dur="1" fill="hold">
                                          <p:stCondLst>
                                            <p:cond delay="0"/>
                                          </p:stCondLst>
                                        </p:cTn>
                                        <p:tgtEl>
                                          <p:spTgt spid="109"/>
                                        </p:tgtEl>
                                        <p:attrNameLst>
                                          <p:attrName>style.visibility</p:attrName>
                                        </p:attrNameLst>
                                      </p:cBhvr>
                                      <p:to>
                                        <p:strVal val="visible"/>
                                      </p:to>
                                    </p:set>
                                    <p:anim calcmode="lin" valueType="num">
                                      <p:cBhvr>
                                        <p:cTn id="188" dur="500" fill="hold"/>
                                        <p:tgtEl>
                                          <p:spTgt spid="109"/>
                                        </p:tgtEl>
                                        <p:attrNameLst>
                                          <p:attrName>ppt_w</p:attrName>
                                        </p:attrNameLst>
                                      </p:cBhvr>
                                      <p:tavLst>
                                        <p:tav tm="0">
                                          <p:val>
                                            <p:fltVal val="0"/>
                                          </p:val>
                                        </p:tav>
                                        <p:tav tm="100000">
                                          <p:val>
                                            <p:strVal val="#ppt_w"/>
                                          </p:val>
                                        </p:tav>
                                      </p:tavLst>
                                    </p:anim>
                                    <p:anim calcmode="lin" valueType="num">
                                      <p:cBhvr>
                                        <p:cTn id="189" dur="500" fill="hold"/>
                                        <p:tgtEl>
                                          <p:spTgt spid="109"/>
                                        </p:tgtEl>
                                        <p:attrNameLst>
                                          <p:attrName>ppt_h</p:attrName>
                                        </p:attrNameLst>
                                      </p:cBhvr>
                                      <p:tavLst>
                                        <p:tav tm="0">
                                          <p:val>
                                            <p:fltVal val="0"/>
                                          </p:val>
                                        </p:tav>
                                        <p:tav tm="100000">
                                          <p:val>
                                            <p:strVal val="#ppt_h"/>
                                          </p:val>
                                        </p:tav>
                                      </p:tavLst>
                                    </p:anim>
                                    <p:animEffect transition="in" filter="fade">
                                      <p:cBhvr>
                                        <p:cTn id="190" dur="500"/>
                                        <p:tgtEl>
                                          <p:spTgt spid="109"/>
                                        </p:tgtEl>
                                      </p:cBhvr>
                                    </p:animEffect>
                                  </p:childTnLst>
                                </p:cTn>
                              </p:par>
                              <p:par>
                                <p:cTn id="191" presetID="22" presetClass="entr" presetSubtype="8" fill="hold" nodeType="withEffect">
                                  <p:stCondLst>
                                    <p:cond delay="0"/>
                                  </p:stCondLst>
                                  <p:childTnLst>
                                    <p:set>
                                      <p:cBhvr>
                                        <p:cTn id="192" dur="1" fill="hold">
                                          <p:stCondLst>
                                            <p:cond delay="0"/>
                                          </p:stCondLst>
                                        </p:cTn>
                                        <p:tgtEl>
                                          <p:spTgt spid="236"/>
                                        </p:tgtEl>
                                        <p:attrNameLst>
                                          <p:attrName>style.visibility</p:attrName>
                                        </p:attrNameLst>
                                      </p:cBhvr>
                                      <p:to>
                                        <p:strVal val="visible"/>
                                      </p:to>
                                    </p:set>
                                    <p:animEffect transition="in" filter="wipe(left)">
                                      <p:cBhvr>
                                        <p:cTn id="193" dur="500"/>
                                        <p:tgtEl>
                                          <p:spTgt spid="236"/>
                                        </p:tgtEl>
                                      </p:cBhvr>
                                    </p:animEffect>
                                  </p:childTnLst>
                                </p:cTn>
                              </p:par>
                              <p:par>
                                <p:cTn id="194" presetID="22" presetClass="entr" presetSubtype="8" fill="hold" nodeType="withEffect">
                                  <p:stCondLst>
                                    <p:cond delay="0"/>
                                  </p:stCondLst>
                                  <p:childTnLst>
                                    <p:set>
                                      <p:cBhvr>
                                        <p:cTn id="195" dur="1" fill="hold">
                                          <p:stCondLst>
                                            <p:cond delay="0"/>
                                          </p:stCondLst>
                                        </p:cTn>
                                        <p:tgtEl>
                                          <p:spTgt spid="449"/>
                                        </p:tgtEl>
                                        <p:attrNameLst>
                                          <p:attrName>style.visibility</p:attrName>
                                        </p:attrNameLst>
                                      </p:cBhvr>
                                      <p:to>
                                        <p:strVal val="visible"/>
                                      </p:to>
                                    </p:set>
                                    <p:animEffect transition="in" filter="wipe(left)">
                                      <p:cBhvr>
                                        <p:cTn id="196" dur="500"/>
                                        <p:tgtEl>
                                          <p:spTgt spid="449"/>
                                        </p:tgtEl>
                                      </p:cBhvr>
                                    </p:animEffect>
                                  </p:childTnLst>
                                </p:cTn>
                              </p:par>
                              <p:par>
                                <p:cTn id="197" presetID="53" presetClass="entr" presetSubtype="16" fill="hold" grpId="0" nodeType="withEffect">
                                  <p:stCondLst>
                                    <p:cond delay="0"/>
                                  </p:stCondLst>
                                  <p:childTnLst>
                                    <p:set>
                                      <p:cBhvr>
                                        <p:cTn id="198" dur="1" fill="hold">
                                          <p:stCondLst>
                                            <p:cond delay="0"/>
                                          </p:stCondLst>
                                        </p:cTn>
                                        <p:tgtEl>
                                          <p:spTgt spid="166"/>
                                        </p:tgtEl>
                                        <p:attrNameLst>
                                          <p:attrName>style.visibility</p:attrName>
                                        </p:attrNameLst>
                                      </p:cBhvr>
                                      <p:to>
                                        <p:strVal val="visible"/>
                                      </p:to>
                                    </p:set>
                                    <p:anim calcmode="lin" valueType="num">
                                      <p:cBhvr>
                                        <p:cTn id="199" dur="500" fill="hold"/>
                                        <p:tgtEl>
                                          <p:spTgt spid="166"/>
                                        </p:tgtEl>
                                        <p:attrNameLst>
                                          <p:attrName>ppt_w</p:attrName>
                                        </p:attrNameLst>
                                      </p:cBhvr>
                                      <p:tavLst>
                                        <p:tav tm="0">
                                          <p:val>
                                            <p:fltVal val="0"/>
                                          </p:val>
                                        </p:tav>
                                        <p:tav tm="100000">
                                          <p:val>
                                            <p:strVal val="#ppt_w"/>
                                          </p:val>
                                        </p:tav>
                                      </p:tavLst>
                                    </p:anim>
                                    <p:anim calcmode="lin" valueType="num">
                                      <p:cBhvr>
                                        <p:cTn id="200" dur="500" fill="hold"/>
                                        <p:tgtEl>
                                          <p:spTgt spid="166"/>
                                        </p:tgtEl>
                                        <p:attrNameLst>
                                          <p:attrName>ppt_h</p:attrName>
                                        </p:attrNameLst>
                                      </p:cBhvr>
                                      <p:tavLst>
                                        <p:tav tm="0">
                                          <p:val>
                                            <p:fltVal val="0"/>
                                          </p:val>
                                        </p:tav>
                                        <p:tav tm="100000">
                                          <p:val>
                                            <p:strVal val="#ppt_h"/>
                                          </p:val>
                                        </p:tav>
                                      </p:tavLst>
                                    </p:anim>
                                    <p:animEffect transition="in" filter="fade">
                                      <p:cBhvr>
                                        <p:cTn id="201" dur="500"/>
                                        <p:tgtEl>
                                          <p:spTgt spid="166"/>
                                        </p:tgtEl>
                                      </p:cBhvr>
                                    </p:animEffect>
                                  </p:childTnLst>
                                </p:cTn>
                              </p:par>
                              <p:par>
                                <p:cTn id="202" presetID="53" presetClass="entr" presetSubtype="16" fill="hold" nodeType="withEffect">
                                  <p:stCondLst>
                                    <p:cond delay="0"/>
                                  </p:stCondLst>
                                  <p:childTnLst>
                                    <p:set>
                                      <p:cBhvr>
                                        <p:cTn id="203" dur="1" fill="hold">
                                          <p:stCondLst>
                                            <p:cond delay="0"/>
                                          </p:stCondLst>
                                        </p:cTn>
                                        <p:tgtEl>
                                          <p:spTgt spid="113"/>
                                        </p:tgtEl>
                                        <p:attrNameLst>
                                          <p:attrName>style.visibility</p:attrName>
                                        </p:attrNameLst>
                                      </p:cBhvr>
                                      <p:to>
                                        <p:strVal val="visible"/>
                                      </p:to>
                                    </p:set>
                                    <p:anim calcmode="lin" valueType="num">
                                      <p:cBhvr>
                                        <p:cTn id="204" dur="500" fill="hold"/>
                                        <p:tgtEl>
                                          <p:spTgt spid="113"/>
                                        </p:tgtEl>
                                        <p:attrNameLst>
                                          <p:attrName>ppt_w</p:attrName>
                                        </p:attrNameLst>
                                      </p:cBhvr>
                                      <p:tavLst>
                                        <p:tav tm="0">
                                          <p:val>
                                            <p:fltVal val="0"/>
                                          </p:val>
                                        </p:tav>
                                        <p:tav tm="100000">
                                          <p:val>
                                            <p:strVal val="#ppt_w"/>
                                          </p:val>
                                        </p:tav>
                                      </p:tavLst>
                                    </p:anim>
                                    <p:anim calcmode="lin" valueType="num">
                                      <p:cBhvr>
                                        <p:cTn id="205" dur="500" fill="hold"/>
                                        <p:tgtEl>
                                          <p:spTgt spid="113"/>
                                        </p:tgtEl>
                                        <p:attrNameLst>
                                          <p:attrName>ppt_h</p:attrName>
                                        </p:attrNameLst>
                                      </p:cBhvr>
                                      <p:tavLst>
                                        <p:tav tm="0">
                                          <p:val>
                                            <p:fltVal val="0"/>
                                          </p:val>
                                        </p:tav>
                                        <p:tav tm="100000">
                                          <p:val>
                                            <p:strVal val="#ppt_h"/>
                                          </p:val>
                                        </p:tav>
                                      </p:tavLst>
                                    </p:anim>
                                    <p:animEffect transition="in" filter="fade">
                                      <p:cBhvr>
                                        <p:cTn id="206" dur="500"/>
                                        <p:tgtEl>
                                          <p:spTgt spid="113"/>
                                        </p:tgtEl>
                                      </p:cBhvr>
                                    </p:animEffect>
                                  </p:childTnLst>
                                </p:cTn>
                              </p:par>
                              <p:par>
                                <p:cTn id="207" presetID="22" presetClass="entr" presetSubtype="4" fill="hold" nodeType="withEffect">
                                  <p:stCondLst>
                                    <p:cond delay="0"/>
                                  </p:stCondLst>
                                  <p:childTnLst>
                                    <p:set>
                                      <p:cBhvr>
                                        <p:cTn id="208" dur="1" fill="hold">
                                          <p:stCondLst>
                                            <p:cond delay="0"/>
                                          </p:stCondLst>
                                        </p:cTn>
                                        <p:tgtEl>
                                          <p:spTgt spid="197"/>
                                        </p:tgtEl>
                                        <p:attrNameLst>
                                          <p:attrName>style.visibility</p:attrName>
                                        </p:attrNameLst>
                                      </p:cBhvr>
                                      <p:to>
                                        <p:strVal val="visible"/>
                                      </p:to>
                                    </p:set>
                                    <p:animEffect transition="in" filter="wipe(down)">
                                      <p:cBhvr>
                                        <p:cTn id="209" dur="500"/>
                                        <p:tgtEl>
                                          <p:spTgt spid="197"/>
                                        </p:tgtEl>
                                      </p:cBhvr>
                                    </p:animEffect>
                                  </p:childTnLst>
                                </p:cTn>
                              </p:par>
                              <p:par>
                                <p:cTn id="210" presetID="22" presetClass="entr" presetSubtype="4" fill="hold" nodeType="withEffect">
                                  <p:stCondLst>
                                    <p:cond delay="0"/>
                                  </p:stCondLst>
                                  <p:childTnLst>
                                    <p:set>
                                      <p:cBhvr>
                                        <p:cTn id="211" dur="1" fill="hold">
                                          <p:stCondLst>
                                            <p:cond delay="0"/>
                                          </p:stCondLst>
                                        </p:cTn>
                                        <p:tgtEl>
                                          <p:spTgt spid="208"/>
                                        </p:tgtEl>
                                        <p:attrNameLst>
                                          <p:attrName>style.visibility</p:attrName>
                                        </p:attrNameLst>
                                      </p:cBhvr>
                                      <p:to>
                                        <p:strVal val="visible"/>
                                      </p:to>
                                    </p:set>
                                    <p:animEffect transition="in" filter="wipe(down)">
                                      <p:cBhvr>
                                        <p:cTn id="212" dur="500"/>
                                        <p:tgtEl>
                                          <p:spTgt spid="20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73"/>
                                        </p:tgtEl>
                                        <p:attrNameLst>
                                          <p:attrName>style.visibility</p:attrName>
                                        </p:attrNameLst>
                                      </p:cBhvr>
                                      <p:to>
                                        <p:strVal val="visible"/>
                                      </p:to>
                                    </p:set>
                                    <p:anim calcmode="lin" valueType="num">
                                      <p:cBhvr>
                                        <p:cTn id="215" dur="500" fill="hold"/>
                                        <p:tgtEl>
                                          <p:spTgt spid="173"/>
                                        </p:tgtEl>
                                        <p:attrNameLst>
                                          <p:attrName>ppt_w</p:attrName>
                                        </p:attrNameLst>
                                      </p:cBhvr>
                                      <p:tavLst>
                                        <p:tav tm="0">
                                          <p:val>
                                            <p:fltVal val="0"/>
                                          </p:val>
                                        </p:tav>
                                        <p:tav tm="100000">
                                          <p:val>
                                            <p:strVal val="#ppt_w"/>
                                          </p:val>
                                        </p:tav>
                                      </p:tavLst>
                                    </p:anim>
                                    <p:anim calcmode="lin" valueType="num">
                                      <p:cBhvr>
                                        <p:cTn id="216" dur="500" fill="hold"/>
                                        <p:tgtEl>
                                          <p:spTgt spid="173"/>
                                        </p:tgtEl>
                                        <p:attrNameLst>
                                          <p:attrName>ppt_h</p:attrName>
                                        </p:attrNameLst>
                                      </p:cBhvr>
                                      <p:tavLst>
                                        <p:tav tm="0">
                                          <p:val>
                                            <p:fltVal val="0"/>
                                          </p:val>
                                        </p:tav>
                                        <p:tav tm="100000">
                                          <p:val>
                                            <p:strVal val="#ppt_h"/>
                                          </p:val>
                                        </p:tav>
                                      </p:tavLst>
                                    </p:anim>
                                    <p:animEffect transition="in" filter="fade">
                                      <p:cBhvr>
                                        <p:cTn id="217" dur="500"/>
                                        <p:tgtEl>
                                          <p:spTgt spid="173"/>
                                        </p:tgtEl>
                                      </p:cBhvr>
                                    </p:animEffect>
                                  </p:childTnLst>
                                </p:cTn>
                              </p:par>
                              <p:par>
                                <p:cTn id="218" presetID="22" presetClass="entr" presetSubtype="8" fill="hold" nodeType="withEffect">
                                  <p:stCondLst>
                                    <p:cond delay="0"/>
                                  </p:stCondLst>
                                  <p:childTnLst>
                                    <p:set>
                                      <p:cBhvr>
                                        <p:cTn id="219" dur="1" fill="hold">
                                          <p:stCondLst>
                                            <p:cond delay="0"/>
                                          </p:stCondLst>
                                        </p:cTn>
                                        <p:tgtEl>
                                          <p:spTgt spid="218"/>
                                        </p:tgtEl>
                                        <p:attrNameLst>
                                          <p:attrName>style.visibility</p:attrName>
                                        </p:attrNameLst>
                                      </p:cBhvr>
                                      <p:to>
                                        <p:strVal val="visible"/>
                                      </p:to>
                                    </p:set>
                                    <p:animEffect transition="in" filter="wipe(left)">
                                      <p:cBhvr>
                                        <p:cTn id="220" dur="500"/>
                                        <p:tgtEl>
                                          <p:spTgt spid="218"/>
                                        </p:tgtEl>
                                      </p:cBhvr>
                                    </p:animEffect>
                                  </p:childTnLst>
                                </p:cTn>
                              </p:par>
                              <p:par>
                                <p:cTn id="221" presetID="53" presetClass="entr" presetSubtype="16" fill="hold" grpId="0" nodeType="withEffect">
                                  <p:stCondLst>
                                    <p:cond delay="0"/>
                                  </p:stCondLst>
                                  <p:childTnLst>
                                    <p:set>
                                      <p:cBhvr>
                                        <p:cTn id="222" dur="1" fill="hold">
                                          <p:stCondLst>
                                            <p:cond delay="0"/>
                                          </p:stCondLst>
                                        </p:cTn>
                                        <p:tgtEl>
                                          <p:spTgt spid="241"/>
                                        </p:tgtEl>
                                        <p:attrNameLst>
                                          <p:attrName>style.visibility</p:attrName>
                                        </p:attrNameLst>
                                      </p:cBhvr>
                                      <p:to>
                                        <p:strVal val="visible"/>
                                      </p:to>
                                    </p:set>
                                    <p:anim calcmode="lin" valueType="num">
                                      <p:cBhvr>
                                        <p:cTn id="223" dur="500" fill="hold"/>
                                        <p:tgtEl>
                                          <p:spTgt spid="241"/>
                                        </p:tgtEl>
                                        <p:attrNameLst>
                                          <p:attrName>ppt_w</p:attrName>
                                        </p:attrNameLst>
                                      </p:cBhvr>
                                      <p:tavLst>
                                        <p:tav tm="0">
                                          <p:val>
                                            <p:fltVal val="0"/>
                                          </p:val>
                                        </p:tav>
                                        <p:tav tm="100000">
                                          <p:val>
                                            <p:strVal val="#ppt_w"/>
                                          </p:val>
                                        </p:tav>
                                      </p:tavLst>
                                    </p:anim>
                                    <p:anim calcmode="lin" valueType="num">
                                      <p:cBhvr>
                                        <p:cTn id="224" dur="500" fill="hold"/>
                                        <p:tgtEl>
                                          <p:spTgt spid="241"/>
                                        </p:tgtEl>
                                        <p:attrNameLst>
                                          <p:attrName>ppt_h</p:attrName>
                                        </p:attrNameLst>
                                      </p:cBhvr>
                                      <p:tavLst>
                                        <p:tav tm="0">
                                          <p:val>
                                            <p:fltVal val="0"/>
                                          </p:val>
                                        </p:tav>
                                        <p:tav tm="100000">
                                          <p:val>
                                            <p:strVal val="#ppt_h"/>
                                          </p:val>
                                        </p:tav>
                                      </p:tavLst>
                                    </p:anim>
                                    <p:animEffect transition="in" filter="fade">
                                      <p:cBhvr>
                                        <p:cTn id="225" dur="500"/>
                                        <p:tgtEl>
                                          <p:spTgt spid="241"/>
                                        </p:tgtEl>
                                      </p:cBhvr>
                                    </p:animEffect>
                                  </p:childTnLst>
                                </p:cTn>
                              </p:par>
                            </p:childTnLst>
                          </p:cTn>
                        </p:par>
                        <p:par>
                          <p:cTn id="226" fill="hold">
                            <p:stCondLst>
                              <p:cond delay="500"/>
                            </p:stCondLst>
                            <p:childTnLst>
                              <p:par>
                                <p:cTn id="227" presetID="21" presetClass="entr" presetSubtype="1" fill="hold" grpId="0" nodeType="afterEffect">
                                  <p:stCondLst>
                                    <p:cond delay="0"/>
                                  </p:stCondLst>
                                  <p:childTnLst>
                                    <p:set>
                                      <p:cBhvr>
                                        <p:cTn id="228" dur="1" fill="hold">
                                          <p:stCondLst>
                                            <p:cond delay="0"/>
                                          </p:stCondLst>
                                        </p:cTn>
                                        <p:tgtEl>
                                          <p:spTgt spid="243"/>
                                        </p:tgtEl>
                                        <p:attrNameLst>
                                          <p:attrName>style.visibility</p:attrName>
                                        </p:attrNameLst>
                                      </p:cBhvr>
                                      <p:to>
                                        <p:strVal val="visible"/>
                                      </p:to>
                                    </p:set>
                                    <p:animEffect transition="in" filter="wheel(1)">
                                      <p:cBhvr>
                                        <p:cTn id="229" dur="2000"/>
                                        <p:tgtEl>
                                          <p:spTgt spid="243"/>
                                        </p:tgtEl>
                                      </p:cBhvr>
                                    </p:animEffect>
                                  </p:childTnLst>
                                </p:cTn>
                              </p:par>
                            </p:childTnLst>
                          </p:cTn>
                        </p:par>
                        <p:par>
                          <p:cTn id="230" fill="hold">
                            <p:stCondLst>
                              <p:cond delay="2500"/>
                            </p:stCondLst>
                            <p:childTnLst>
                              <p:par>
                                <p:cTn id="231" presetID="53" presetClass="entr" presetSubtype="16" fill="hold" nodeType="afterEffect">
                                  <p:stCondLst>
                                    <p:cond delay="0"/>
                                  </p:stCondLst>
                                  <p:childTnLst>
                                    <p:set>
                                      <p:cBhvr>
                                        <p:cTn id="232" dur="1" fill="hold">
                                          <p:stCondLst>
                                            <p:cond delay="0"/>
                                          </p:stCondLst>
                                        </p:cTn>
                                        <p:tgtEl>
                                          <p:spTgt spid="117"/>
                                        </p:tgtEl>
                                        <p:attrNameLst>
                                          <p:attrName>style.visibility</p:attrName>
                                        </p:attrNameLst>
                                      </p:cBhvr>
                                      <p:to>
                                        <p:strVal val="visible"/>
                                      </p:to>
                                    </p:set>
                                    <p:anim calcmode="lin" valueType="num">
                                      <p:cBhvr>
                                        <p:cTn id="233" dur="500" fill="hold"/>
                                        <p:tgtEl>
                                          <p:spTgt spid="117"/>
                                        </p:tgtEl>
                                        <p:attrNameLst>
                                          <p:attrName>ppt_w</p:attrName>
                                        </p:attrNameLst>
                                      </p:cBhvr>
                                      <p:tavLst>
                                        <p:tav tm="0">
                                          <p:val>
                                            <p:fltVal val="0"/>
                                          </p:val>
                                        </p:tav>
                                        <p:tav tm="100000">
                                          <p:val>
                                            <p:strVal val="#ppt_w"/>
                                          </p:val>
                                        </p:tav>
                                      </p:tavLst>
                                    </p:anim>
                                    <p:anim calcmode="lin" valueType="num">
                                      <p:cBhvr>
                                        <p:cTn id="234" dur="500" fill="hold"/>
                                        <p:tgtEl>
                                          <p:spTgt spid="117"/>
                                        </p:tgtEl>
                                        <p:attrNameLst>
                                          <p:attrName>ppt_h</p:attrName>
                                        </p:attrNameLst>
                                      </p:cBhvr>
                                      <p:tavLst>
                                        <p:tav tm="0">
                                          <p:val>
                                            <p:fltVal val="0"/>
                                          </p:val>
                                        </p:tav>
                                        <p:tav tm="100000">
                                          <p:val>
                                            <p:strVal val="#ppt_h"/>
                                          </p:val>
                                        </p:tav>
                                      </p:tavLst>
                                    </p:anim>
                                    <p:animEffect transition="in" filter="fade">
                                      <p:cBhvr>
                                        <p:cTn id="235" dur="500"/>
                                        <p:tgtEl>
                                          <p:spTgt spid="117"/>
                                        </p:tgtEl>
                                      </p:cBhvr>
                                    </p:animEffect>
                                  </p:childTnLst>
                                </p:cTn>
                              </p:par>
                              <p:par>
                                <p:cTn id="236" presetID="22" presetClass="entr" presetSubtype="8" fill="hold" nodeType="withEffect">
                                  <p:stCondLst>
                                    <p:cond delay="0"/>
                                  </p:stCondLst>
                                  <p:childTnLst>
                                    <p:set>
                                      <p:cBhvr>
                                        <p:cTn id="237" dur="1" fill="hold">
                                          <p:stCondLst>
                                            <p:cond delay="0"/>
                                          </p:stCondLst>
                                        </p:cTn>
                                        <p:tgtEl>
                                          <p:spTgt spid="174"/>
                                        </p:tgtEl>
                                        <p:attrNameLst>
                                          <p:attrName>style.visibility</p:attrName>
                                        </p:attrNameLst>
                                      </p:cBhvr>
                                      <p:to>
                                        <p:strVal val="visible"/>
                                      </p:to>
                                    </p:set>
                                    <p:animEffect transition="in" filter="wipe(left)">
                                      <p:cBhvr>
                                        <p:cTn id="238" dur="500"/>
                                        <p:tgtEl>
                                          <p:spTgt spid="174"/>
                                        </p:tgtEl>
                                      </p:cBhvr>
                                    </p:animEffect>
                                  </p:childTnLst>
                                </p:cTn>
                              </p:par>
                              <p:par>
                                <p:cTn id="239" presetID="22" presetClass="entr" presetSubtype="8" fill="hold" nodeType="withEffect">
                                  <p:stCondLst>
                                    <p:cond delay="0"/>
                                  </p:stCondLst>
                                  <p:childTnLst>
                                    <p:set>
                                      <p:cBhvr>
                                        <p:cTn id="240" dur="1" fill="hold">
                                          <p:stCondLst>
                                            <p:cond delay="0"/>
                                          </p:stCondLst>
                                        </p:cTn>
                                        <p:tgtEl>
                                          <p:spTgt spid="447"/>
                                        </p:tgtEl>
                                        <p:attrNameLst>
                                          <p:attrName>style.visibility</p:attrName>
                                        </p:attrNameLst>
                                      </p:cBhvr>
                                      <p:to>
                                        <p:strVal val="visible"/>
                                      </p:to>
                                    </p:set>
                                    <p:animEffect transition="in" filter="wipe(left)">
                                      <p:cBhvr>
                                        <p:cTn id="241" dur="500"/>
                                        <p:tgtEl>
                                          <p:spTgt spid="447"/>
                                        </p:tgtEl>
                                      </p:cBhvr>
                                    </p:animEffect>
                                  </p:childTnLst>
                                </p:cTn>
                              </p:par>
                              <p:par>
                                <p:cTn id="242" presetID="53" presetClass="entr" presetSubtype="16" fill="hold" grpId="0" nodeType="withEffect">
                                  <p:stCondLst>
                                    <p:cond delay="0"/>
                                  </p:stCondLst>
                                  <p:childTnLst>
                                    <p:set>
                                      <p:cBhvr>
                                        <p:cTn id="243" dur="1" fill="hold">
                                          <p:stCondLst>
                                            <p:cond delay="0"/>
                                          </p:stCondLst>
                                        </p:cTn>
                                        <p:tgtEl>
                                          <p:spTgt spid="182"/>
                                        </p:tgtEl>
                                        <p:attrNameLst>
                                          <p:attrName>style.visibility</p:attrName>
                                        </p:attrNameLst>
                                      </p:cBhvr>
                                      <p:to>
                                        <p:strVal val="visible"/>
                                      </p:to>
                                    </p:set>
                                    <p:anim calcmode="lin" valueType="num">
                                      <p:cBhvr>
                                        <p:cTn id="244" dur="500" fill="hold"/>
                                        <p:tgtEl>
                                          <p:spTgt spid="182"/>
                                        </p:tgtEl>
                                        <p:attrNameLst>
                                          <p:attrName>ppt_w</p:attrName>
                                        </p:attrNameLst>
                                      </p:cBhvr>
                                      <p:tavLst>
                                        <p:tav tm="0">
                                          <p:val>
                                            <p:fltVal val="0"/>
                                          </p:val>
                                        </p:tav>
                                        <p:tav tm="100000">
                                          <p:val>
                                            <p:strVal val="#ppt_w"/>
                                          </p:val>
                                        </p:tav>
                                      </p:tavLst>
                                    </p:anim>
                                    <p:anim calcmode="lin" valueType="num">
                                      <p:cBhvr>
                                        <p:cTn id="245" dur="500" fill="hold"/>
                                        <p:tgtEl>
                                          <p:spTgt spid="182"/>
                                        </p:tgtEl>
                                        <p:attrNameLst>
                                          <p:attrName>ppt_h</p:attrName>
                                        </p:attrNameLst>
                                      </p:cBhvr>
                                      <p:tavLst>
                                        <p:tav tm="0">
                                          <p:val>
                                            <p:fltVal val="0"/>
                                          </p:val>
                                        </p:tav>
                                        <p:tav tm="100000">
                                          <p:val>
                                            <p:strVal val="#ppt_h"/>
                                          </p:val>
                                        </p:tav>
                                      </p:tavLst>
                                    </p:anim>
                                    <p:animEffect transition="in" filter="fade">
                                      <p:cBhvr>
                                        <p:cTn id="246" dur="500"/>
                                        <p:tgtEl>
                                          <p:spTgt spid="182"/>
                                        </p:tgtEl>
                                      </p:cBhvr>
                                    </p:animEffect>
                                  </p:childTnLst>
                                </p:cTn>
                              </p:par>
                              <p:par>
                                <p:cTn id="247" presetID="22" presetClass="entr" presetSubtype="8" fill="hold" nodeType="withEffect">
                                  <p:stCondLst>
                                    <p:cond delay="0"/>
                                  </p:stCondLst>
                                  <p:childTnLst>
                                    <p:set>
                                      <p:cBhvr>
                                        <p:cTn id="248" dur="1" fill="hold">
                                          <p:stCondLst>
                                            <p:cond delay="0"/>
                                          </p:stCondLst>
                                        </p:cTn>
                                        <p:tgtEl>
                                          <p:spTgt spid="202"/>
                                        </p:tgtEl>
                                        <p:attrNameLst>
                                          <p:attrName>style.visibility</p:attrName>
                                        </p:attrNameLst>
                                      </p:cBhvr>
                                      <p:to>
                                        <p:strVal val="visible"/>
                                      </p:to>
                                    </p:set>
                                    <p:animEffect transition="in" filter="wipe(left)">
                                      <p:cBhvr>
                                        <p:cTn id="249" dur="500"/>
                                        <p:tgtEl>
                                          <p:spTgt spid="202"/>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81"/>
                                        </p:tgtEl>
                                        <p:attrNameLst>
                                          <p:attrName>style.visibility</p:attrName>
                                        </p:attrNameLst>
                                      </p:cBhvr>
                                      <p:to>
                                        <p:strVal val="visible"/>
                                      </p:to>
                                    </p:set>
                                    <p:anim calcmode="lin" valueType="num">
                                      <p:cBhvr>
                                        <p:cTn id="252" dur="500" fill="hold"/>
                                        <p:tgtEl>
                                          <p:spTgt spid="181"/>
                                        </p:tgtEl>
                                        <p:attrNameLst>
                                          <p:attrName>ppt_w</p:attrName>
                                        </p:attrNameLst>
                                      </p:cBhvr>
                                      <p:tavLst>
                                        <p:tav tm="0">
                                          <p:val>
                                            <p:fltVal val="0"/>
                                          </p:val>
                                        </p:tav>
                                        <p:tav tm="100000">
                                          <p:val>
                                            <p:strVal val="#ppt_w"/>
                                          </p:val>
                                        </p:tav>
                                      </p:tavLst>
                                    </p:anim>
                                    <p:anim calcmode="lin" valueType="num">
                                      <p:cBhvr>
                                        <p:cTn id="253" dur="500" fill="hold"/>
                                        <p:tgtEl>
                                          <p:spTgt spid="181"/>
                                        </p:tgtEl>
                                        <p:attrNameLst>
                                          <p:attrName>ppt_h</p:attrName>
                                        </p:attrNameLst>
                                      </p:cBhvr>
                                      <p:tavLst>
                                        <p:tav tm="0">
                                          <p:val>
                                            <p:fltVal val="0"/>
                                          </p:val>
                                        </p:tav>
                                        <p:tav tm="100000">
                                          <p:val>
                                            <p:strVal val="#ppt_h"/>
                                          </p:val>
                                        </p:tav>
                                      </p:tavLst>
                                    </p:anim>
                                    <p:animEffect transition="in" filter="fade">
                                      <p:cBhvr>
                                        <p:cTn id="254" dur="500"/>
                                        <p:tgtEl>
                                          <p:spTgt spid="181"/>
                                        </p:tgtEl>
                                      </p:cBhvr>
                                    </p:animEffect>
                                  </p:childTnLst>
                                </p:cTn>
                              </p:par>
                              <p:par>
                                <p:cTn id="255" presetID="22" presetClass="entr" presetSubtype="8" fill="hold" nodeType="withEffect">
                                  <p:stCondLst>
                                    <p:cond delay="0"/>
                                  </p:stCondLst>
                                  <p:childTnLst>
                                    <p:set>
                                      <p:cBhvr>
                                        <p:cTn id="256" dur="1" fill="hold">
                                          <p:stCondLst>
                                            <p:cond delay="0"/>
                                          </p:stCondLst>
                                        </p:cTn>
                                        <p:tgtEl>
                                          <p:spTgt spid="237"/>
                                        </p:tgtEl>
                                        <p:attrNameLst>
                                          <p:attrName>style.visibility</p:attrName>
                                        </p:attrNameLst>
                                      </p:cBhvr>
                                      <p:to>
                                        <p:strVal val="visible"/>
                                      </p:to>
                                    </p:set>
                                    <p:animEffect transition="in" filter="wipe(left)">
                                      <p:cBhvr>
                                        <p:cTn id="257" dur="500"/>
                                        <p:tgtEl>
                                          <p:spTgt spid="237"/>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180"/>
                                        </p:tgtEl>
                                        <p:attrNameLst>
                                          <p:attrName>style.visibility</p:attrName>
                                        </p:attrNameLst>
                                      </p:cBhvr>
                                      <p:to>
                                        <p:strVal val="visible"/>
                                      </p:to>
                                    </p:set>
                                    <p:anim calcmode="lin" valueType="num">
                                      <p:cBhvr>
                                        <p:cTn id="260" dur="500" fill="hold"/>
                                        <p:tgtEl>
                                          <p:spTgt spid="180"/>
                                        </p:tgtEl>
                                        <p:attrNameLst>
                                          <p:attrName>ppt_w</p:attrName>
                                        </p:attrNameLst>
                                      </p:cBhvr>
                                      <p:tavLst>
                                        <p:tav tm="0">
                                          <p:val>
                                            <p:fltVal val="0"/>
                                          </p:val>
                                        </p:tav>
                                        <p:tav tm="100000">
                                          <p:val>
                                            <p:strVal val="#ppt_w"/>
                                          </p:val>
                                        </p:tav>
                                      </p:tavLst>
                                    </p:anim>
                                    <p:anim calcmode="lin" valueType="num">
                                      <p:cBhvr>
                                        <p:cTn id="261" dur="500" fill="hold"/>
                                        <p:tgtEl>
                                          <p:spTgt spid="180"/>
                                        </p:tgtEl>
                                        <p:attrNameLst>
                                          <p:attrName>ppt_h</p:attrName>
                                        </p:attrNameLst>
                                      </p:cBhvr>
                                      <p:tavLst>
                                        <p:tav tm="0">
                                          <p:val>
                                            <p:fltVal val="0"/>
                                          </p:val>
                                        </p:tav>
                                        <p:tav tm="100000">
                                          <p:val>
                                            <p:strVal val="#ppt_h"/>
                                          </p:val>
                                        </p:tav>
                                      </p:tavLst>
                                    </p:anim>
                                    <p:animEffect transition="in" filter="fade">
                                      <p:cBhvr>
                                        <p:cTn id="262" dur="500"/>
                                        <p:tgtEl>
                                          <p:spTgt spid="180"/>
                                        </p:tgtEl>
                                      </p:cBhvr>
                                    </p:animEffect>
                                  </p:childTnLst>
                                </p:cTn>
                              </p:par>
                              <p:par>
                                <p:cTn id="263" presetID="21" presetClass="entr" presetSubtype="1" fill="hold" grpId="0" nodeType="withEffect">
                                  <p:stCondLst>
                                    <p:cond delay="0"/>
                                  </p:stCondLst>
                                  <p:childTnLst>
                                    <p:set>
                                      <p:cBhvr>
                                        <p:cTn id="264" dur="1" fill="hold">
                                          <p:stCondLst>
                                            <p:cond delay="0"/>
                                          </p:stCondLst>
                                        </p:cTn>
                                        <p:tgtEl>
                                          <p:spTgt spid="183"/>
                                        </p:tgtEl>
                                        <p:attrNameLst>
                                          <p:attrName>style.visibility</p:attrName>
                                        </p:attrNameLst>
                                      </p:cBhvr>
                                      <p:to>
                                        <p:strVal val="visible"/>
                                      </p:to>
                                    </p:set>
                                    <p:animEffect transition="in" filter="wheel(1)">
                                      <p:cBhvr>
                                        <p:cTn id="265" dur="2000"/>
                                        <p:tgtEl>
                                          <p:spTgt spid="183"/>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nodeType="clickEffect">
                                  <p:stCondLst>
                                    <p:cond delay="0"/>
                                  </p:stCondLst>
                                  <p:childTnLst>
                                    <p:set>
                                      <p:cBhvr>
                                        <p:cTn id="269" dur="1" fill="hold">
                                          <p:stCondLst>
                                            <p:cond delay="0"/>
                                          </p:stCondLst>
                                        </p:cTn>
                                        <p:tgtEl>
                                          <p:spTgt spid="228"/>
                                        </p:tgtEl>
                                        <p:attrNameLst>
                                          <p:attrName>style.visibility</p:attrName>
                                        </p:attrNameLst>
                                      </p:cBhvr>
                                      <p:to>
                                        <p:strVal val="visible"/>
                                      </p:to>
                                    </p:set>
                                    <p:animEffect transition="in" filter="wipe(left)">
                                      <p:cBhvr>
                                        <p:cTn id="270" dur="500"/>
                                        <p:tgtEl>
                                          <p:spTgt spid="228"/>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1"/>
                                        </p:tgtEl>
                                        <p:attrNameLst>
                                          <p:attrName>style.visibility</p:attrName>
                                        </p:attrNameLst>
                                      </p:cBhvr>
                                      <p:to>
                                        <p:strVal val="visible"/>
                                      </p:to>
                                    </p:set>
                                    <p:anim calcmode="lin" valueType="num">
                                      <p:cBhvr>
                                        <p:cTn id="273" dur="500" fill="hold"/>
                                        <p:tgtEl>
                                          <p:spTgt spid="121"/>
                                        </p:tgtEl>
                                        <p:attrNameLst>
                                          <p:attrName>ppt_w</p:attrName>
                                        </p:attrNameLst>
                                      </p:cBhvr>
                                      <p:tavLst>
                                        <p:tav tm="0">
                                          <p:val>
                                            <p:fltVal val="0"/>
                                          </p:val>
                                        </p:tav>
                                        <p:tav tm="100000">
                                          <p:val>
                                            <p:strVal val="#ppt_w"/>
                                          </p:val>
                                        </p:tav>
                                      </p:tavLst>
                                    </p:anim>
                                    <p:anim calcmode="lin" valueType="num">
                                      <p:cBhvr>
                                        <p:cTn id="274" dur="500" fill="hold"/>
                                        <p:tgtEl>
                                          <p:spTgt spid="121"/>
                                        </p:tgtEl>
                                        <p:attrNameLst>
                                          <p:attrName>ppt_h</p:attrName>
                                        </p:attrNameLst>
                                      </p:cBhvr>
                                      <p:tavLst>
                                        <p:tav tm="0">
                                          <p:val>
                                            <p:fltVal val="0"/>
                                          </p:val>
                                        </p:tav>
                                        <p:tav tm="100000">
                                          <p:val>
                                            <p:strVal val="#ppt_h"/>
                                          </p:val>
                                        </p:tav>
                                      </p:tavLst>
                                    </p:anim>
                                    <p:animEffect transition="in" filter="fade">
                                      <p:cBhvr>
                                        <p:cTn id="275" dur="500"/>
                                        <p:tgtEl>
                                          <p:spTgt spid="121"/>
                                        </p:tgtEl>
                                      </p:cBhvr>
                                    </p:animEffect>
                                  </p:childTnLst>
                                </p:cTn>
                              </p:par>
                              <p:par>
                                <p:cTn id="276" presetID="22" presetClass="entr" presetSubtype="8" fill="hold" nodeType="withEffect">
                                  <p:stCondLst>
                                    <p:cond delay="0"/>
                                  </p:stCondLst>
                                  <p:childTnLst>
                                    <p:set>
                                      <p:cBhvr>
                                        <p:cTn id="277" dur="1" fill="hold">
                                          <p:stCondLst>
                                            <p:cond delay="0"/>
                                          </p:stCondLst>
                                        </p:cTn>
                                        <p:tgtEl>
                                          <p:spTgt spid="192"/>
                                        </p:tgtEl>
                                        <p:attrNameLst>
                                          <p:attrName>style.visibility</p:attrName>
                                        </p:attrNameLst>
                                      </p:cBhvr>
                                      <p:to>
                                        <p:strVal val="visible"/>
                                      </p:to>
                                    </p:set>
                                    <p:animEffect transition="in" filter="wipe(left)">
                                      <p:cBhvr>
                                        <p:cTn id="278" dur="500"/>
                                        <p:tgtEl>
                                          <p:spTgt spid="192"/>
                                        </p:tgtEl>
                                      </p:cBhvr>
                                    </p:animEffect>
                                  </p:childTnLst>
                                </p:cTn>
                              </p:par>
                              <p:par>
                                <p:cTn id="279" presetID="22" presetClass="entr" presetSubtype="8" fill="hold" nodeType="withEffect">
                                  <p:stCondLst>
                                    <p:cond delay="0"/>
                                  </p:stCondLst>
                                  <p:childTnLst>
                                    <p:set>
                                      <p:cBhvr>
                                        <p:cTn id="280" dur="1" fill="hold">
                                          <p:stCondLst>
                                            <p:cond delay="0"/>
                                          </p:stCondLst>
                                        </p:cTn>
                                        <p:tgtEl>
                                          <p:spTgt spid="443"/>
                                        </p:tgtEl>
                                        <p:attrNameLst>
                                          <p:attrName>style.visibility</p:attrName>
                                        </p:attrNameLst>
                                      </p:cBhvr>
                                      <p:to>
                                        <p:strVal val="visible"/>
                                      </p:to>
                                    </p:set>
                                    <p:animEffect transition="in" filter="wipe(left)">
                                      <p:cBhvr>
                                        <p:cTn id="281" dur="500"/>
                                        <p:tgtEl>
                                          <p:spTgt spid="443"/>
                                        </p:tgtEl>
                                      </p:cBhvr>
                                    </p:animEffect>
                                  </p:childTnLst>
                                </p:cTn>
                              </p:par>
                              <p:par>
                                <p:cTn id="282" presetID="53" presetClass="entr" presetSubtype="16" fill="hold" grpId="0" nodeType="withEffect">
                                  <p:stCondLst>
                                    <p:cond delay="0"/>
                                  </p:stCondLst>
                                  <p:childTnLst>
                                    <p:set>
                                      <p:cBhvr>
                                        <p:cTn id="283" dur="1" fill="hold">
                                          <p:stCondLst>
                                            <p:cond delay="0"/>
                                          </p:stCondLst>
                                        </p:cTn>
                                        <p:tgtEl>
                                          <p:spTgt spid="15"/>
                                        </p:tgtEl>
                                        <p:attrNameLst>
                                          <p:attrName>style.visibility</p:attrName>
                                        </p:attrNameLst>
                                      </p:cBhvr>
                                      <p:to>
                                        <p:strVal val="visible"/>
                                      </p:to>
                                    </p:set>
                                    <p:anim calcmode="lin" valueType="num">
                                      <p:cBhvr>
                                        <p:cTn id="284" dur="500" fill="hold"/>
                                        <p:tgtEl>
                                          <p:spTgt spid="15"/>
                                        </p:tgtEl>
                                        <p:attrNameLst>
                                          <p:attrName>ppt_w</p:attrName>
                                        </p:attrNameLst>
                                      </p:cBhvr>
                                      <p:tavLst>
                                        <p:tav tm="0">
                                          <p:val>
                                            <p:fltVal val="0"/>
                                          </p:val>
                                        </p:tav>
                                        <p:tav tm="100000">
                                          <p:val>
                                            <p:strVal val="#ppt_w"/>
                                          </p:val>
                                        </p:tav>
                                      </p:tavLst>
                                    </p:anim>
                                    <p:anim calcmode="lin" valueType="num">
                                      <p:cBhvr>
                                        <p:cTn id="285" dur="500" fill="hold"/>
                                        <p:tgtEl>
                                          <p:spTgt spid="15"/>
                                        </p:tgtEl>
                                        <p:attrNameLst>
                                          <p:attrName>ppt_h</p:attrName>
                                        </p:attrNameLst>
                                      </p:cBhvr>
                                      <p:tavLst>
                                        <p:tav tm="0">
                                          <p:val>
                                            <p:fltVal val="0"/>
                                          </p:val>
                                        </p:tav>
                                        <p:tav tm="100000">
                                          <p:val>
                                            <p:strVal val="#ppt_h"/>
                                          </p:val>
                                        </p:tav>
                                      </p:tavLst>
                                    </p:anim>
                                    <p:animEffect transition="in" filter="fade">
                                      <p:cBhvr>
                                        <p:cTn id="286" dur="500"/>
                                        <p:tgtEl>
                                          <p:spTgt spid="15"/>
                                        </p:tgtEl>
                                      </p:cBhvr>
                                    </p:animEffect>
                                  </p:childTnLst>
                                </p:cTn>
                              </p:par>
                              <p:par>
                                <p:cTn id="287" presetID="22" presetClass="entr" presetSubtype="8" fill="hold" nodeType="with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wipe(left)">
                                      <p:cBhvr>
                                        <p:cTn id="289" dur="500"/>
                                        <p:tgtEl>
                                          <p:spTgt spid="125"/>
                                        </p:tgtEl>
                                      </p:cBhvr>
                                    </p:animEffect>
                                  </p:childTnLst>
                                </p:cTn>
                              </p:par>
                              <p:par>
                                <p:cTn id="290" presetID="22" presetClass="entr" presetSubtype="8" fill="hold" nodeType="withEffect">
                                  <p:stCondLst>
                                    <p:cond delay="0"/>
                                  </p:stCondLst>
                                  <p:childTnLst>
                                    <p:set>
                                      <p:cBhvr>
                                        <p:cTn id="291" dur="1" fill="hold">
                                          <p:stCondLst>
                                            <p:cond delay="0"/>
                                          </p:stCondLst>
                                        </p:cTn>
                                        <p:tgtEl>
                                          <p:spTgt spid="189"/>
                                        </p:tgtEl>
                                        <p:attrNameLst>
                                          <p:attrName>style.visibility</p:attrName>
                                        </p:attrNameLst>
                                      </p:cBhvr>
                                      <p:to>
                                        <p:strVal val="visible"/>
                                      </p:to>
                                    </p:set>
                                    <p:animEffect transition="in" filter="wipe(left)">
                                      <p:cBhvr>
                                        <p:cTn id="292" dur="500"/>
                                        <p:tgtEl>
                                          <p:spTgt spid="189"/>
                                        </p:tgtEl>
                                      </p:cBhvr>
                                    </p:animEffect>
                                  </p:childTnLst>
                                </p:cTn>
                              </p:par>
                              <p:par>
                                <p:cTn id="293" presetID="53" presetClass="entr" presetSubtype="16" fill="hold" nodeType="withEffect">
                                  <p:stCondLst>
                                    <p:cond delay="0"/>
                                  </p:stCondLst>
                                  <p:childTnLst>
                                    <p:set>
                                      <p:cBhvr>
                                        <p:cTn id="294" dur="1" fill="hold">
                                          <p:stCondLst>
                                            <p:cond delay="0"/>
                                          </p:stCondLst>
                                        </p:cTn>
                                        <p:tgtEl>
                                          <p:spTgt spid="143"/>
                                        </p:tgtEl>
                                        <p:attrNameLst>
                                          <p:attrName>style.visibility</p:attrName>
                                        </p:attrNameLst>
                                      </p:cBhvr>
                                      <p:to>
                                        <p:strVal val="visible"/>
                                      </p:to>
                                    </p:set>
                                    <p:anim calcmode="lin" valueType="num">
                                      <p:cBhvr>
                                        <p:cTn id="295" dur="500" fill="hold"/>
                                        <p:tgtEl>
                                          <p:spTgt spid="143"/>
                                        </p:tgtEl>
                                        <p:attrNameLst>
                                          <p:attrName>ppt_w</p:attrName>
                                        </p:attrNameLst>
                                      </p:cBhvr>
                                      <p:tavLst>
                                        <p:tav tm="0">
                                          <p:val>
                                            <p:fltVal val="0"/>
                                          </p:val>
                                        </p:tav>
                                        <p:tav tm="100000">
                                          <p:val>
                                            <p:strVal val="#ppt_w"/>
                                          </p:val>
                                        </p:tav>
                                      </p:tavLst>
                                    </p:anim>
                                    <p:anim calcmode="lin" valueType="num">
                                      <p:cBhvr>
                                        <p:cTn id="296" dur="500" fill="hold"/>
                                        <p:tgtEl>
                                          <p:spTgt spid="143"/>
                                        </p:tgtEl>
                                        <p:attrNameLst>
                                          <p:attrName>ppt_h</p:attrName>
                                        </p:attrNameLst>
                                      </p:cBhvr>
                                      <p:tavLst>
                                        <p:tav tm="0">
                                          <p:val>
                                            <p:fltVal val="0"/>
                                          </p:val>
                                        </p:tav>
                                        <p:tav tm="100000">
                                          <p:val>
                                            <p:strVal val="#ppt_h"/>
                                          </p:val>
                                        </p:tav>
                                      </p:tavLst>
                                    </p:anim>
                                    <p:animEffect transition="in" filter="fade">
                                      <p:cBhvr>
                                        <p:cTn id="297" dur="500"/>
                                        <p:tgtEl>
                                          <p:spTgt spid="143"/>
                                        </p:tgtEl>
                                      </p:cBhvr>
                                    </p:animEffect>
                                  </p:childTnLst>
                                </p:cTn>
                              </p:par>
                              <p:par>
                                <p:cTn id="298" presetID="22" presetClass="entr" presetSubtype="8" fill="hold" nodeType="withEffect">
                                  <p:stCondLst>
                                    <p:cond delay="0"/>
                                  </p:stCondLst>
                                  <p:childTnLst>
                                    <p:set>
                                      <p:cBhvr>
                                        <p:cTn id="299" dur="1" fill="hold">
                                          <p:stCondLst>
                                            <p:cond delay="0"/>
                                          </p:stCondLst>
                                        </p:cTn>
                                        <p:tgtEl>
                                          <p:spTgt spid="224"/>
                                        </p:tgtEl>
                                        <p:attrNameLst>
                                          <p:attrName>style.visibility</p:attrName>
                                        </p:attrNameLst>
                                      </p:cBhvr>
                                      <p:to>
                                        <p:strVal val="visible"/>
                                      </p:to>
                                    </p:set>
                                    <p:animEffect transition="in" filter="wipe(left)">
                                      <p:cBhvr>
                                        <p:cTn id="300" dur="500"/>
                                        <p:tgtEl>
                                          <p:spTgt spid="224"/>
                                        </p:tgtEl>
                                      </p:cBhvr>
                                    </p:animEffect>
                                  </p:childTnLst>
                                </p:cTn>
                              </p:par>
                              <p:par>
                                <p:cTn id="301" presetID="22" presetClass="entr" presetSubtype="8" fill="hold" nodeType="withEffect">
                                  <p:stCondLst>
                                    <p:cond delay="0"/>
                                  </p:stCondLst>
                                  <p:childTnLst>
                                    <p:set>
                                      <p:cBhvr>
                                        <p:cTn id="302" dur="1" fill="hold">
                                          <p:stCondLst>
                                            <p:cond delay="0"/>
                                          </p:stCondLst>
                                        </p:cTn>
                                        <p:tgtEl>
                                          <p:spTgt spid="225"/>
                                        </p:tgtEl>
                                        <p:attrNameLst>
                                          <p:attrName>style.visibility</p:attrName>
                                        </p:attrNameLst>
                                      </p:cBhvr>
                                      <p:to>
                                        <p:strVal val="visible"/>
                                      </p:to>
                                    </p:set>
                                    <p:animEffect transition="in" filter="wipe(left)">
                                      <p:cBhvr>
                                        <p:cTn id="303" dur="500"/>
                                        <p:tgtEl>
                                          <p:spTgt spid="225"/>
                                        </p:tgtEl>
                                      </p:cBhvr>
                                    </p:animEffect>
                                  </p:childTnLst>
                                </p:cTn>
                              </p:par>
                              <p:par>
                                <p:cTn id="304" presetID="53" presetClass="entr" presetSubtype="16" fill="hold" grpId="0" nodeType="withEffect">
                                  <p:stCondLst>
                                    <p:cond delay="0"/>
                                  </p:stCondLst>
                                  <p:childTnLst>
                                    <p:set>
                                      <p:cBhvr>
                                        <p:cTn id="305" dur="1" fill="hold">
                                          <p:stCondLst>
                                            <p:cond delay="0"/>
                                          </p:stCondLst>
                                        </p:cTn>
                                        <p:tgtEl>
                                          <p:spTgt spid="227"/>
                                        </p:tgtEl>
                                        <p:attrNameLst>
                                          <p:attrName>style.visibility</p:attrName>
                                        </p:attrNameLst>
                                      </p:cBhvr>
                                      <p:to>
                                        <p:strVal val="visible"/>
                                      </p:to>
                                    </p:set>
                                    <p:anim calcmode="lin" valueType="num">
                                      <p:cBhvr>
                                        <p:cTn id="306" dur="500" fill="hold"/>
                                        <p:tgtEl>
                                          <p:spTgt spid="227"/>
                                        </p:tgtEl>
                                        <p:attrNameLst>
                                          <p:attrName>ppt_w</p:attrName>
                                        </p:attrNameLst>
                                      </p:cBhvr>
                                      <p:tavLst>
                                        <p:tav tm="0">
                                          <p:val>
                                            <p:fltVal val="0"/>
                                          </p:val>
                                        </p:tav>
                                        <p:tav tm="100000">
                                          <p:val>
                                            <p:strVal val="#ppt_w"/>
                                          </p:val>
                                        </p:tav>
                                      </p:tavLst>
                                    </p:anim>
                                    <p:anim calcmode="lin" valueType="num">
                                      <p:cBhvr>
                                        <p:cTn id="307" dur="500" fill="hold"/>
                                        <p:tgtEl>
                                          <p:spTgt spid="227"/>
                                        </p:tgtEl>
                                        <p:attrNameLst>
                                          <p:attrName>ppt_h</p:attrName>
                                        </p:attrNameLst>
                                      </p:cBhvr>
                                      <p:tavLst>
                                        <p:tav tm="0">
                                          <p:val>
                                            <p:fltVal val="0"/>
                                          </p:val>
                                        </p:tav>
                                        <p:tav tm="100000">
                                          <p:val>
                                            <p:strVal val="#ppt_h"/>
                                          </p:val>
                                        </p:tav>
                                      </p:tavLst>
                                    </p:anim>
                                    <p:animEffect transition="in" filter="fade">
                                      <p:cBhvr>
                                        <p:cTn id="308" dur="500"/>
                                        <p:tgtEl>
                                          <p:spTgt spid="227"/>
                                        </p:tgtEl>
                                      </p:cBhvr>
                                    </p:animEffect>
                                  </p:childTnLst>
                                </p:cTn>
                              </p:par>
                            </p:childTnLst>
                          </p:cTn>
                        </p:par>
                        <p:par>
                          <p:cTn id="309" fill="hold">
                            <p:stCondLst>
                              <p:cond delay="500"/>
                            </p:stCondLst>
                            <p:childTnLst>
                              <p:par>
                                <p:cTn id="310" presetID="53" presetClass="entr" presetSubtype="16" fill="hold" nodeType="afterEffect">
                                  <p:stCondLst>
                                    <p:cond delay="0"/>
                                  </p:stCondLst>
                                  <p:childTnLst>
                                    <p:set>
                                      <p:cBhvr>
                                        <p:cTn id="311" dur="1" fill="hold">
                                          <p:stCondLst>
                                            <p:cond delay="0"/>
                                          </p:stCondLst>
                                        </p:cTn>
                                        <p:tgtEl>
                                          <p:spTgt spid="150"/>
                                        </p:tgtEl>
                                        <p:attrNameLst>
                                          <p:attrName>style.visibility</p:attrName>
                                        </p:attrNameLst>
                                      </p:cBhvr>
                                      <p:to>
                                        <p:strVal val="visible"/>
                                      </p:to>
                                    </p:set>
                                    <p:anim calcmode="lin" valueType="num">
                                      <p:cBhvr>
                                        <p:cTn id="312" dur="500" fill="hold"/>
                                        <p:tgtEl>
                                          <p:spTgt spid="150"/>
                                        </p:tgtEl>
                                        <p:attrNameLst>
                                          <p:attrName>ppt_w</p:attrName>
                                        </p:attrNameLst>
                                      </p:cBhvr>
                                      <p:tavLst>
                                        <p:tav tm="0">
                                          <p:val>
                                            <p:fltVal val="0"/>
                                          </p:val>
                                        </p:tav>
                                        <p:tav tm="100000">
                                          <p:val>
                                            <p:strVal val="#ppt_w"/>
                                          </p:val>
                                        </p:tav>
                                      </p:tavLst>
                                    </p:anim>
                                    <p:anim calcmode="lin" valueType="num">
                                      <p:cBhvr>
                                        <p:cTn id="313" dur="500" fill="hold"/>
                                        <p:tgtEl>
                                          <p:spTgt spid="150"/>
                                        </p:tgtEl>
                                        <p:attrNameLst>
                                          <p:attrName>ppt_h</p:attrName>
                                        </p:attrNameLst>
                                      </p:cBhvr>
                                      <p:tavLst>
                                        <p:tav tm="0">
                                          <p:val>
                                            <p:fltVal val="0"/>
                                          </p:val>
                                        </p:tav>
                                        <p:tav tm="100000">
                                          <p:val>
                                            <p:strVal val="#ppt_h"/>
                                          </p:val>
                                        </p:tav>
                                      </p:tavLst>
                                    </p:anim>
                                    <p:animEffect transition="in" filter="fade">
                                      <p:cBhvr>
                                        <p:cTn id="314" dur="500"/>
                                        <p:tgtEl>
                                          <p:spTgt spid="150"/>
                                        </p:tgtEl>
                                      </p:cBhvr>
                                    </p:animEffect>
                                  </p:childTnLst>
                                </p:cTn>
                              </p:par>
                              <p:par>
                                <p:cTn id="315" presetID="22" presetClass="entr" presetSubtype="8" fill="hold" nodeType="withEffect">
                                  <p:stCondLst>
                                    <p:cond delay="0"/>
                                  </p:stCondLst>
                                  <p:childTnLst>
                                    <p:set>
                                      <p:cBhvr>
                                        <p:cTn id="316" dur="1" fill="hold">
                                          <p:stCondLst>
                                            <p:cond delay="0"/>
                                          </p:stCondLst>
                                        </p:cTn>
                                        <p:tgtEl>
                                          <p:spTgt spid="214"/>
                                        </p:tgtEl>
                                        <p:attrNameLst>
                                          <p:attrName>style.visibility</p:attrName>
                                        </p:attrNameLst>
                                      </p:cBhvr>
                                      <p:to>
                                        <p:strVal val="visible"/>
                                      </p:to>
                                    </p:set>
                                    <p:animEffect transition="in" filter="wipe(left)">
                                      <p:cBhvr>
                                        <p:cTn id="317" dur="500"/>
                                        <p:tgtEl>
                                          <p:spTgt spid="214"/>
                                        </p:tgtEl>
                                      </p:cBhvr>
                                    </p:animEffect>
                                  </p:childTnLst>
                                </p:cTn>
                              </p:par>
                              <p:par>
                                <p:cTn id="318" presetID="22" presetClass="entr" presetSubtype="8" fill="hold" nodeType="withEffect">
                                  <p:stCondLst>
                                    <p:cond delay="0"/>
                                  </p:stCondLst>
                                  <p:childTnLst>
                                    <p:set>
                                      <p:cBhvr>
                                        <p:cTn id="319" dur="1" fill="hold">
                                          <p:stCondLst>
                                            <p:cond delay="0"/>
                                          </p:stCondLst>
                                        </p:cTn>
                                        <p:tgtEl>
                                          <p:spTgt spid="217"/>
                                        </p:tgtEl>
                                        <p:attrNameLst>
                                          <p:attrName>style.visibility</p:attrName>
                                        </p:attrNameLst>
                                      </p:cBhvr>
                                      <p:to>
                                        <p:strVal val="visible"/>
                                      </p:to>
                                    </p:set>
                                    <p:animEffect transition="in" filter="wipe(left)">
                                      <p:cBhvr>
                                        <p:cTn id="320" dur="500"/>
                                        <p:tgtEl>
                                          <p:spTgt spid="217"/>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220"/>
                                        </p:tgtEl>
                                        <p:attrNameLst>
                                          <p:attrName>style.visibility</p:attrName>
                                        </p:attrNameLst>
                                      </p:cBhvr>
                                      <p:to>
                                        <p:strVal val="visible"/>
                                      </p:to>
                                    </p:set>
                                    <p:anim calcmode="lin" valueType="num">
                                      <p:cBhvr>
                                        <p:cTn id="323" dur="500" fill="hold"/>
                                        <p:tgtEl>
                                          <p:spTgt spid="220"/>
                                        </p:tgtEl>
                                        <p:attrNameLst>
                                          <p:attrName>ppt_w</p:attrName>
                                        </p:attrNameLst>
                                      </p:cBhvr>
                                      <p:tavLst>
                                        <p:tav tm="0">
                                          <p:val>
                                            <p:fltVal val="0"/>
                                          </p:val>
                                        </p:tav>
                                        <p:tav tm="100000">
                                          <p:val>
                                            <p:strVal val="#ppt_w"/>
                                          </p:val>
                                        </p:tav>
                                      </p:tavLst>
                                    </p:anim>
                                    <p:anim calcmode="lin" valueType="num">
                                      <p:cBhvr>
                                        <p:cTn id="324" dur="500" fill="hold"/>
                                        <p:tgtEl>
                                          <p:spTgt spid="220"/>
                                        </p:tgtEl>
                                        <p:attrNameLst>
                                          <p:attrName>ppt_h</p:attrName>
                                        </p:attrNameLst>
                                      </p:cBhvr>
                                      <p:tavLst>
                                        <p:tav tm="0">
                                          <p:val>
                                            <p:fltVal val="0"/>
                                          </p:val>
                                        </p:tav>
                                        <p:tav tm="100000">
                                          <p:val>
                                            <p:strVal val="#ppt_h"/>
                                          </p:val>
                                        </p:tav>
                                      </p:tavLst>
                                    </p:anim>
                                    <p:animEffect transition="in" filter="fade">
                                      <p:cBhvr>
                                        <p:cTn id="325" dur="500"/>
                                        <p:tgtEl>
                                          <p:spTgt spid="220"/>
                                        </p:tgtEl>
                                      </p:cBhvr>
                                    </p:animEffect>
                                  </p:childTnLst>
                                </p:cTn>
                              </p:par>
                              <p:par>
                                <p:cTn id="326" presetID="22" presetClass="entr" presetSubtype="8" fill="hold" nodeType="withEffect">
                                  <p:stCondLst>
                                    <p:cond delay="0"/>
                                  </p:stCondLst>
                                  <p:childTnLst>
                                    <p:set>
                                      <p:cBhvr>
                                        <p:cTn id="327" dur="1" fill="hold">
                                          <p:stCondLst>
                                            <p:cond delay="0"/>
                                          </p:stCondLst>
                                        </p:cTn>
                                        <p:tgtEl>
                                          <p:spTgt spid="238"/>
                                        </p:tgtEl>
                                        <p:attrNameLst>
                                          <p:attrName>style.visibility</p:attrName>
                                        </p:attrNameLst>
                                      </p:cBhvr>
                                      <p:to>
                                        <p:strVal val="visible"/>
                                      </p:to>
                                    </p:set>
                                    <p:animEffect transition="in" filter="wipe(left)">
                                      <p:cBhvr>
                                        <p:cTn id="328" dur="500"/>
                                        <p:tgtEl>
                                          <p:spTgt spid="238"/>
                                        </p:tgtEl>
                                      </p:cBhvr>
                                    </p:animEffect>
                                  </p:childTnLst>
                                </p:cTn>
                              </p:par>
                              <p:par>
                                <p:cTn id="329" presetID="53" presetClass="entr" presetSubtype="16" fill="hold" grpId="0" nodeType="withEffect">
                                  <p:stCondLst>
                                    <p:cond delay="0"/>
                                  </p:stCondLst>
                                  <p:childTnLst>
                                    <p:set>
                                      <p:cBhvr>
                                        <p:cTn id="330" dur="1" fill="hold">
                                          <p:stCondLst>
                                            <p:cond delay="0"/>
                                          </p:stCondLst>
                                        </p:cTn>
                                        <p:tgtEl>
                                          <p:spTgt spid="219"/>
                                        </p:tgtEl>
                                        <p:attrNameLst>
                                          <p:attrName>style.visibility</p:attrName>
                                        </p:attrNameLst>
                                      </p:cBhvr>
                                      <p:to>
                                        <p:strVal val="visible"/>
                                      </p:to>
                                    </p:set>
                                    <p:anim calcmode="lin" valueType="num">
                                      <p:cBhvr>
                                        <p:cTn id="331" dur="500" fill="hold"/>
                                        <p:tgtEl>
                                          <p:spTgt spid="219"/>
                                        </p:tgtEl>
                                        <p:attrNameLst>
                                          <p:attrName>ppt_w</p:attrName>
                                        </p:attrNameLst>
                                      </p:cBhvr>
                                      <p:tavLst>
                                        <p:tav tm="0">
                                          <p:val>
                                            <p:fltVal val="0"/>
                                          </p:val>
                                        </p:tav>
                                        <p:tav tm="100000">
                                          <p:val>
                                            <p:strVal val="#ppt_w"/>
                                          </p:val>
                                        </p:tav>
                                      </p:tavLst>
                                    </p:anim>
                                    <p:anim calcmode="lin" valueType="num">
                                      <p:cBhvr>
                                        <p:cTn id="332" dur="500" fill="hold"/>
                                        <p:tgtEl>
                                          <p:spTgt spid="219"/>
                                        </p:tgtEl>
                                        <p:attrNameLst>
                                          <p:attrName>ppt_h</p:attrName>
                                        </p:attrNameLst>
                                      </p:cBhvr>
                                      <p:tavLst>
                                        <p:tav tm="0">
                                          <p:val>
                                            <p:fltVal val="0"/>
                                          </p:val>
                                        </p:tav>
                                        <p:tav tm="100000">
                                          <p:val>
                                            <p:strVal val="#ppt_h"/>
                                          </p:val>
                                        </p:tav>
                                      </p:tavLst>
                                    </p:anim>
                                    <p:animEffect transition="in" filter="fade">
                                      <p:cBhvr>
                                        <p:cTn id="333" dur="500"/>
                                        <p:tgtEl>
                                          <p:spTgt spid="219"/>
                                        </p:tgtEl>
                                      </p:cBhvr>
                                    </p:animEffect>
                                  </p:childTnLst>
                                </p:cTn>
                              </p:par>
                              <p:par>
                                <p:cTn id="334" presetID="21" presetClass="entr" presetSubtype="1" fill="hold" grpId="0" nodeType="withEffect">
                                  <p:stCondLst>
                                    <p:cond delay="0"/>
                                  </p:stCondLst>
                                  <p:childTnLst>
                                    <p:set>
                                      <p:cBhvr>
                                        <p:cTn id="335" dur="1" fill="hold">
                                          <p:stCondLst>
                                            <p:cond delay="0"/>
                                          </p:stCondLst>
                                        </p:cTn>
                                        <p:tgtEl>
                                          <p:spTgt spid="221"/>
                                        </p:tgtEl>
                                        <p:attrNameLst>
                                          <p:attrName>style.visibility</p:attrName>
                                        </p:attrNameLst>
                                      </p:cBhvr>
                                      <p:to>
                                        <p:strVal val="visible"/>
                                      </p:to>
                                    </p:set>
                                    <p:animEffect transition="in" filter="wheel(1)">
                                      <p:cBhvr>
                                        <p:cTn id="336" dur="2000"/>
                                        <p:tgtEl>
                                          <p:spTgt spid="221"/>
                                        </p:tgtEl>
                                      </p:cBhvr>
                                    </p:animEffect>
                                  </p:childTnLst>
                                </p:cTn>
                              </p:par>
                            </p:childTnLst>
                          </p:cTn>
                        </p:par>
                        <p:par>
                          <p:cTn id="337" fill="hold">
                            <p:stCondLst>
                              <p:cond delay="2500"/>
                            </p:stCondLst>
                            <p:childTnLst>
                              <p:par>
                                <p:cTn id="338" presetID="53" presetClass="entr" presetSubtype="16" fill="hold" nodeType="afterEffect">
                                  <p:stCondLst>
                                    <p:cond delay="0"/>
                                  </p:stCondLst>
                                  <p:childTnLst>
                                    <p:set>
                                      <p:cBhvr>
                                        <p:cTn id="339" dur="1" fill="hold">
                                          <p:stCondLst>
                                            <p:cond delay="0"/>
                                          </p:stCondLst>
                                        </p:cTn>
                                        <p:tgtEl>
                                          <p:spTgt spid="203"/>
                                        </p:tgtEl>
                                        <p:attrNameLst>
                                          <p:attrName>style.visibility</p:attrName>
                                        </p:attrNameLst>
                                      </p:cBhvr>
                                      <p:to>
                                        <p:strVal val="visible"/>
                                      </p:to>
                                    </p:set>
                                    <p:anim calcmode="lin" valueType="num">
                                      <p:cBhvr>
                                        <p:cTn id="340" dur="500" fill="hold"/>
                                        <p:tgtEl>
                                          <p:spTgt spid="203"/>
                                        </p:tgtEl>
                                        <p:attrNameLst>
                                          <p:attrName>ppt_w</p:attrName>
                                        </p:attrNameLst>
                                      </p:cBhvr>
                                      <p:tavLst>
                                        <p:tav tm="0">
                                          <p:val>
                                            <p:fltVal val="0"/>
                                          </p:val>
                                        </p:tav>
                                        <p:tav tm="100000">
                                          <p:val>
                                            <p:strVal val="#ppt_w"/>
                                          </p:val>
                                        </p:tav>
                                      </p:tavLst>
                                    </p:anim>
                                    <p:anim calcmode="lin" valueType="num">
                                      <p:cBhvr>
                                        <p:cTn id="341" dur="500" fill="hold"/>
                                        <p:tgtEl>
                                          <p:spTgt spid="203"/>
                                        </p:tgtEl>
                                        <p:attrNameLst>
                                          <p:attrName>ppt_h</p:attrName>
                                        </p:attrNameLst>
                                      </p:cBhvr>
                                      <p:tavLst>
                                        <p:tav tm="0">
                                          <p:val>
                                            <p:fltVal val="0"/>
                                          </p:val>
                                        </p:tav>
                                        <p:tav tm="100000">
                                          <p:val>
                                            <p:strVal val="#ppt_h"/>
                                          </p:val>
                                        </p:tav>
                                      </p:tavLst>
                                    </p:anim>
                                    <p:animEffect transition="in" filter="fade">
                                      <p:cBhvr>
                                        <p:cTn id="342" dur="500"/>
                                        <p:tgtEl>
                                          <p:spTgt spid="203"/>
                                        </p:tgtEl>
                                      </p:cBhvr>
                                    </p:animEffect>
                                  </p:childTnLst>
                                </p:cTn>
                              </p:par>
                              <p:par>
                                <p:cTn id="343" presetID="22" presetClass="entr" presetSubtype="8" fill="hold" nodeType="withEffect">
                                  <p:stCondLst>
                                    <p:cond delay="0"/>
                                  </p:stCondLst>
                                  <p:childTnLst>
                                    <p:set>
                                      <p:cBhvr>
                                        <p:cTn id="344" dur="1" fill="hold">
                                          <p:stCondLst>
                                            <p:cond delay="0"/>
                                          </p:stCondLst>
                                        </p:cTn>
                                        <p:tgtEl>
                                          <p:spTgt spid="8"/>
                                        </p:tgtEl>
                                        <p:attrNameLst>
                                          <p:attrName>style.visibility</p:attrName>
                                        </p:attrNameLst>
                                      </p:cBhvr>
                                      <p:to>
                                        <p:strVal val="visible"/>
                                      </p:to>
                                    </p:set>
                                    <p:animEffect transition="in" filter="wipe(left)">
                                      <p:cBhvr>
                                        <p:cTn id="345" dur="500"/>
                                        <p:tgtEl>
                                          <p:spTgt spid="8"/>
                                        </p:tgtEl>
                                      </p:cBhvr>
                                    </p:animEffect>
                                  </p:childTnLst>
                                </p:cTn>
                              </p:par>
                              <p:par>
                                <p:cTn id="346" presetID="22" presetClass="entr" presetSubtype="8" fill="hold" nodeType="withEffect">
                                  <p:stCondLst>
                                    <p:cond delay="0"/>
                                  </p:stCondLst>
                                  <p:childTnLst>
                                    <p:set>
                                      <p:cBhvr>
                                        <p:cTn id="347" dur="1" fill="hold">
                                          <p:stCondLst>
                                            <p:cond delay="0"/>
                                          </p:stCondLst>
                                        </p:cTn>
                                        <p:tgtEl>
                                          <p:spTgt spid="239"/>
                                        </p:tgtEl>
                                        <p:attrNameLst>
                                          <p:attrName>style.visibility</p:attrName>
                                        </p:attrNameLst>
                                      </p:cBhvr>
                                      <p:to>
                                        <p:strVal val="visible"/>
                                      </p:to>
                                    </p:set>
                                    <p:animEffect transition="in" filter="wipe(left)">
                                      <p:cBhvr>
                                        <p:cTn id="348" dur="500"/>
                                        <p:tgtEl>
                                          <p:spTgt spid="239"/>
                                        </p:tgtEl>
                                      </p:cBhvr>
                                    </p:animEffect>
                                  </p:childTnLst>
                                </p:cTn>
                              </p:par>
                              <p:par>
                                <p:cTn id="349" presetID="53" presetClass="entr" presetSubtype="16" fill="hold" grpId="0" nodeType="withEffect">
                                  <p:stCondLst>
                                    <p:cond delay="0"/>
                                  </p:stCondLst>
                                  <p:childTnLst>
                                    <p:set>
                                      <p:cBhvr>
                                        <p:cTn id="350" dur="1" fill="hold">
                                          <p:stCondLst>
                                            <p:cond delay="0"/>
                                          </p:stCondLst>
                                        </p:cTn>
                                        <p:tgtEl>
                                          <p:spTgt spid="212"/>
                                        </p:tgtEl>
                                        <p:attrNameLst>
                                          <p:attrName>style.visibility</p:attrName>
                                        </p:attrNameLst>
                                      </p:cBhvr>
                                      <p:to>
                                        <p:strVal val="visible"/>
                                      </p:to>
                                    </p:set>
                                    <p:anim calcmode="lin" valueType="num">
                                      <p:cBhvr>
                                        <p:cTn id="351" dur="500" fill="hold"/>
                                        <p:tgtEl>
                                          <p:spTgt spid="212"/>
                                        </p:tgtEl>
                                        <p:attrNameLst>
                                          <p:attrName>ppt_w</p:attrName>
                                        </p:attrNameLst>
                                      </p:cBhvr>
                                      <p:tavLst>
                                        <p:tav tm="0">
                                          <p:val>
                                            <p:fltVal val="0"/>
                                          </p:val>
                                        </p:tav>
                                        <p:tav tm="100000">
                                          <p:val>
                                            <p:strVal val="#ppt_w"/>
                                          </p:val>
                                        </p:tav>
                                      </p:tavLst>
                                    </p:anim>
                                    <p:anim calcmode="lin" valueType="num">
                                      <p:cBhvr>
                                        <p:cTn id="352" dur="500" fill="hold"/>
                                        <p:tgtEl>
                                          <p:spTgt spid="212"/>
                                        </p:tgtEl>
                                        <p:attrNameLst>
                                          <p:attrName>ppt_h</p:attrName>
                                        </p:attrNameLst>
                                      </p:cBhvr>
                                      <p:tavLst>
                                        <p:tav tm="0">
                                          <p:val>
                                            <p:fltVal val="0"/>
                                          </p:val>
                                        </p:tav>
                                        <p:tav tm="100000">
                                          <p:val>
                                            <p:strVal val="#ppt_h"/>
                                          </p:val>
                                        </p:tav>
                                      </p:tavLst>
                                    </p:anim>
                                    <p:animEffect transition="in" filter="fade">
                                      <p:cBhvr>
                                        <p:cTn id="353" dur="500"/>
                                        <p:tgtEl>
                                          <p:spTgt spid="212"/>
                                        </p:tgtEl>
                                      </p:cBhvr>
                                    </p:animEffect>
                                  </p:childTnLst>
                                </p:cTn>
                              </p:par>
                              <p:par>
                                <p:cTn id="354" presetID="22" presetClass="entr" presetSubtype="8" fill="hold" nodeType="withEffect">
                                  <p:stCondLst>
                                    <p:cond delay="0"/>
                                  </p:stCondLst>
                                  <p:childTnLst>
                                    <p:set>
                                      <p:cBhvr>
                                        <p:cTn id="355" dur="1" fill="hold">
                                          <p:stCondLst>
                                            <p:cond delay="0"/>
                                          </p:stCondLst>
                                        </p:cTn>
                                        <p:tgtEl>
                                          <p:spTgt spid="209"/>
                                        </p:tgtEl>
                                        <p:attrNameLst>
                                          <p:attrName>style.visibility</p:attrName>
                                        </p:attrNameLst>
                                      </p:cBhvr>
                                      <p:to>
                                        <p:strVal val="visible"/>
                                      </p:to>
                                    </p:set>
                                    <p:animEffect transition="in" filter="wipe(left)">
                                      <p:cBhvr>
                                        <p:cTn id="356" dur="500"/>
                                        <p:tgtEl>
                                          <p:spTgt spid="209"/>
                                        </p:tgtEl>
                                      </p:cBhvr>
                                    </p:animEffect>
                                  </p:childTnLst>
                                </p:cTn>
                              </p:par>
                              <p:par>
                                <p:cTn id="357" presetID="53" presetClass="entr" presetSubtype="16" fill="hold" grpId="0" nodeType="withEffect">
                                  <p:stCondLst>
                                    <p:cond delay="0"/>
                                  </p:stCondLst>
                                  <p:childTnLst>
                                    <p:set>
                                      <p:cBhvr>
                                        <p:cTn id="358" dur="1" fill="hold">
                                          <p:stCondLst>
                                            <p:cond delay="0"/>
                                          </p:stCondLst>
                                        </p:cTn>
                                        <p:tgtEl>
                                          <p:spTgt spid="211"/>
                                        </p:tgtEl>
                                        <p:attrNameLst>
                                          <p:attrName>style.visibility</p:attrName>
                                        </p:attrNameLst>
                                      </p:cBhvr>
                                      <p:to>
                                        <p:strVal val="visible"/>
                                      </p:to>
                                    </p:set>
                                    <p:anim calcmode="lin" valueType="num">
                                      <p:cBhvr>
                                        <p:cTn id="359" dur="500" fill="hold"/>
                                        <p:tgtEl>
                                          <p:spTgt spid="211"/>
                                        </p:tgtEl>
                                        <p:attrNameLst>
                                          <p:attrName>ppt_w</p:attrName>
                                        </p:attrNameLst>
                                      </p:cBhvr>
                                      <p:tavLst>
                                        <p:tav tm="0">
                                          <p:val>
                                            <p:fltVal val="0"/>
                                          </p:val>
                                        </p:tav>
                                        <p:tav tm="100000">
                                          <p:val>
                                            <p:strVal val="#ppt_w"/>
                                          </p:val>
                                        </p:tav>
                                      </p:tavLst>
                                    </p:anim>
                                    <p:anim calcmode="lin" valueType="num">
                                      <p:cBhvr>
                                        <p:cTn id="360" dur="500" fill="hold"/>
                                        <p:tgtEl>
                                          <p:spTgt spid="211"/>
                                        </p:tgtEl>
                                        <p:attrNameLst>
                                          <p:attrName>ppt_h</p:attrName>
                                        </p:attrNameLst>
                                      </p:cBhvr>
                                      <p:tavLst>
                                        <p:tav tm="0">
                                          <p:val>
                                            <p:fltVal val="0"/>
                                          </p:val>
                                        </p:tav>
                                        <p:tav tm="100000">
                                          <p:val>
                                            <p:strVal val="#ppt_h"/>
                                          </p:val>
                                        </p:tav>
                                      </p:tavLst>
                                    </p:anim>
                                    <p:animEffect transition="in" filter="fade">
                                      <p:cBhvr>
                                        <p:cTn id="361" dur="500"/>
                                        <p:tgtEl>
                                          <p:spTgt spid="211"/>
                                        </p:tgtEl>
                                      </p:cBhvr>
                                    </p:animEffect>
                                  </p:childTnLst>
                                </p:cTn>
                              </p:par>
                              <p:par>
                                <p:cTn id="362" presetID="22" presetClass="entr" presetSubtype="8" fill="hold" nodeType="withEffect">
                                  <p:stCondLst>
                                    <p:cond delay="0"/>
                                  </p:stCondLst>
                                  <p:childTnLst>
                                    <p:set>
                                      <p:cBhvr>
                                        <p:cTn id="363" dur="1" fill="hold">
                                          <p:stCondLst>
                                            <p:cond delay="0"/>
                                          </p:stCondLst>
                                        </p:cTn>
                                        <p:tgtEl>
                                          <p:spTgt spid="240"/>
                                        </p:tgtEl>
                                        <p:attrNameLst>
                                          <p:attrName>style.visibility</p:attrName>
                                        </p:attrNameLst>
                                      </p:cBhvr>
                                      <p:to>
                                        <p:strVal val="visible"/>
                                      </p:to>
                                    </p:set>
                                    <p:animEffect transition="in" filter="wipe(left)">
                                      <p:cBhvr>
                                        <p:cTn id="364" dur="500"/>
                                        <p:tgtEl>
                                          <p:spTgt spid="240"/>
                                        </p:tgtEl>
                                      </p:cBhvr>
                                    </p:animEffect>
                                  </p:childTnLst>
                                </p:cTn>
                              </p:par>
                              <p:par>
                                <p:cTn id="365" presetID="53" presetClass="entr" presetSubtype="16" fill="hold" grpId="0" nodeType="withEffect">
                                  <p:stCondLst>
                                    <p:cond delay="0"/>
                                  </p:stCondLst>
                                  <p:childTnLst>
                                    <p:set>
                                      <p:cBhvr>
                                        <p:cTn id="366" dur="1" fill="hold">
                                          <p:stCondLst>
                                            <p:cond delay="0"/>
                                          </p:stCondLst>
                                        </p:cTn>
                                        <p:tgtEl>
                                          <p:spTgt spid="210"/>
                                        </p:tgtEl>
                                        <p:attrNameLst>
                                          <p:attrName>style.visibility</p:attrName>
                                        </p:attrNameLst>
                                      </p:cBhvr>
                                      <p:to>
                                        <p:strVal val="visible"/>
                                      </p:to>
                                    </p:set>
                                    <p:anim calcmode="lin" valueType="num">
                                      <p:cBhvr>
                                        <p:cTn id="367" dur="500" fill="hold"/>
                                        <p:tgtEl>
                                          <p:spTgt spid="210"/>
                                        </p:tgtEl>
                                        <p:attrNameLst>
                                          <p:attrName>ppt_w</p:attrName>
                                        </p:attrNameLst>
                                      </p:cBhvr>
                                      <p:tavLst>
                                        <p:tav tm="0">
                                          <p:val>
                                            <p:fltVal val="0"/>
                                          </p:val>
                                        </p:tav>
                                        <p:tav tm="100000">
                                          <p:val>
                                            <p:strVal val="#ppt_w"/>
                                          </p:val>
                                        </p:tav>
                                      </p:tavLst>
                                    </p:anim>
                                    <p:anim calcmode="lin" valueType="num">
                                      <p:cBhvr>
                                        <p:cTn id="368" dur="500" fill="hold"/>
                                        <p:tgtEl>
                                          <p:spTgt spid="210"/>
                                        </p:tgtEl>
                                        <p:attrNameLst>
                                          <p:attrName>ppt_h</p:attrName>
                                        </p:attrNameLst>
                                      </p:cBhvr>
                                      <p:tavLst>
                                        <p:tav tm="0">
                                          <p:val>
                                            <p:fltVal val="0"/>
                                          </p:val>
                                        </p:tav>
                                        <p:tav tm="100000">
                                          <p:val>
                                            <p:strVal val="#ppt_h"/>
                                          </p:val>
                                        </p:tav>
                                      </p:tavLst>
                                    </p:anim>
                                    <p:animEffect transition="in" filter="fade">
                                      <p:cBhvr>
                                        <p:cTn id="369" dur="500"/>
                                        <p:tgtEl>
                                          <p:spTgt spid="210"/>
                                        </p:tgtEl>
                                      </p:cBhvr>
                                    </p:animEffect>
                                  </p:childTnLst>
                                </p:cTn>
                              </p:par>
                              <p:par>
                                <p:cTn id="370" presetID="21" presetClass="entr" presetSubtype="1" fill="hold" grpId="0" nodeType="withEffect">
                                  <p:stCondLst>
                                    <p:cond delay="0"/>
                                  </p:stCondLst>
                                  <p:childTnLst>
                                    <p:set>
                                      <p:cBhvr>
                                        <p:cTn id="371" dur="1" fill="hold">
                                          <p:stCondLst>
                                            <p:cond delay="0"/>
                                          </p:stCondLst>
                                        </p:cTn>
                                        <p:tgtEl>
                                          <p:spTgt spid="213"/>
                                        </p:tgtEl>
                                        <p:attrNameLst>
                                          <p:attrName>style.visibility</p:attrName>
                                        </p:attrNameLst>
                                      </p:cBhvr>
                                      <p:to>
                                        <p:strVal val="visible"/>
                                      </p:to>
                                    </p:set>
                                    <p:animEffect transition="in" filter="wheel(1)">
                                      <p:cBhvr>
                                        <p:cTn id="372" dur="2000"/>
                                        <p:tgtEl>
                                          <p:spTgt spid="213"/>
                                        </p:tgtEl>
                                      </p:cBhvr>
                                    </p:animEffect>
                                  </p:childTnLst>
                                </p:cTn>
                              </p:par>
                            </p:childTnLst>
                          </p:cTn>
                        </p:par>
                        <p:par>
                          <p:cTn id="373" fill="hold">
                            <p:stCondLst>
                              <p:cond delay="4500"/>
                            </p:stCondLst>
                            <p:childTnLst>
                              <p:par>
                                <p:cTn id="374" presetID="53" presetClass="entr" presetSubtype="16" fill="hold" nodeType="afterEffect">
                                  <p:stCondLst>
                                    <p:cond delay="0"/>
                                  </p:stCondLst>
                                  <p:childTnLst>
                                    <p:set>
                                      <p:cBhvr>
                                        <p:cTn id="375" dur="1" fill="hold">
                                          <p:stCondLst>
                                            <p:cond delay="0"/>
                                          </p:stCondLst>
                                        </p:cTn>
                                        <p:tgtEl>
                                          <p:spTgt spid="153"/>
                                        </p:tgtEl>
                                        <p:attrNameLst>
                                          <p:attrName>style.visibility</p:attrName>
                                        </p:attrNameLst>
                                      </p:cBhvr>
                                      <p:to>
                                        <p:strVal val="visible"/>
                                      </p:to>
                                    </p:set>
                                    <p:anim calcmode="lin" valueType="num">
                                      <p:cBhvr>
                                        <p:cTn id="376" dur="500" fill="hold"/>
                                        <p:tgtEl>
                                          <p:spTgt spid="153"/>
                                        </p:tgtEl>
                                        <p:attrNameLst>
                                          <p:attrName>ppt_w</p:attrName>
                                        </p:attrNameLst>
                                      </p:cBhvr>
                                      <p:tavLst>
                                        <p:tav tm="0">
                                          <p:val>
                                            <p:fltVal val="0"/>
                                          </p:val>
                                        </p:tav>
                                        <p:tav tm="100000">
                                          <p:val>
                                            <p:strVal val="#ppt_w"/>
                                          </p:val>
                                        </p:tav>
                                      </p:tavLst>
                                    </p:anim>
                                    <p:anim calcmode="lin" valueType="num">
                                      <p:cBhvr>
                                        <p:cTn id="377" dur="500" fill="hold"/>
                                        <p:tgtEl>
                                          <p:spTgt spid="153"/>
                                        </p:tgtEl>
                                        <p:attrNameLst>
                                          <p:attrName>ppt_h</p:attrName>
                                        </p:attrNameLst>
                                      </p:cBhvr>
                                      <p:tavLst>
                                        <p:tav tm="0">
                                          <p:val>
                                            <p:fltVal val="0"/>
                                          </p:val>
                                        </p:tav>
                                        <p:tav tm="100000">
                                          <p:val>
                                            <p:strVal val="#ppt_h"/>
                                          </p:val>
                                        </p:tav>
                                      </p:tavLst>
                                    </p:anim>
                                    <p:animEffect transition="in" filter="fade">
                                      <p:cBhvr>
                                        <p:cTn id="378" dur="500"/>
                                        <p:tgtEl>
                                          <p:spTgt spid="153"/>
                                        </p:tgtEl>
                                      </p:cBhvr>
                                    </p:animEffect>
                                  </p:childTnLst>
                                </p:cTn>
                              </p:par>
                              <p:par>
                                <p:cTn id="379" presetID="22" presetClass="entr" presetSubtype="8" fill="hold" nodeType="withEffect">
                                  <p:stCondLst>
                                    <p:cond delay="0"/>
                                  </p:stCondLst>
                                  <p:childTnLst>
                                    <p:set>
                                      <p:cBhvr>
                                        <p:cTn id="380" dur="1" fill="hold">
                                          <p:stCondLst>
                                            <p:cond delay="0"/>
                                          </p:stCondLst>
                                        </p:cTn>
                                        <p:tgtEl>
                                          <p:spTgt spid="193"/>
                                        </p:tgtEl>
                                        <p:attrNameLst>
                                          <p:attrName>style.visibility</p:attrName>
                                        </p:attrNameLst>
                                      </p:cBhvr>
                                      <p:to>
                                        <p:strVal val="visible"/>
                                      </p:to>
                                    </p:set>
                                    <p:animEffect transition="in" filter="wipe(left)">
                                      <p:cBhvr>
                                        <p:cTn id="381" dur="500"/>
                                        <p:tgtEl>
                                          <p:spTgt spid="193"/>
                                        </p:tgtEl>
                                      </p:cBhvr>
                                    </p:animEffect>
                                  </p:childTnLst>
                                </p:cTn>
                              </p:par>
                              <p:par>
                                <p:cTn id="382" presetID="10" presetClass="entr" presetSubtype="0" fill="hold" nodeType="withEffect">
                                  <p:stCondLst>
                                    <p:cond delay="0"/>
                                  </p:stCondLst>
                                  <p:childTnLst>
                                    <p:set>
                                      <p:cBhvr>
                                        <p:cTn id="383" dur="1" fill="hold">
                                          <p:stCondLst>
                                            <p:cond delay="0"/>
                                          </p:stCondLst>
                                        </p:cTn>
                                        <p:tgtEl>
                                          <p:spTgt spid="196"/>
                                        </p:tgtEl>
                                        <p:attrNameLst>
                                          <p:attrName>style.visibility</p:attrName>
                                        </p:attrNameLst>
                                      </p:cBhvr>
                                      <p:to>
                                        <p:strVal val="visible"/>
                                      </p:to>
                                    </p:set>
                                    <p:animEffect transition="in" filter="fade">
                                      <p:cBhvr>
                                        <p:cTn id="384" dur="500"/>
                                        <p:tgtEl>
                                          <p:spTgt spid="196"/>
                                        </p:tgtEl>
                                      </p:cBhvr>
                                    </p:animEffect>
                                  </p:childTnLst>
                                </p:cTn>
                              </p:par>
                              <p:par>
                                <p:cTn id="385" presetID="53" presetClass="entr" presetSubtype="16" fill="hold" grpId="0" nodeType="withEffect">
                                  <p:stCondLst>
                                    <p:cond delay="0"/>
                                  </p:stCondLst>
                                  <p:childTnLst>
                                    <p:set>
                                      <p:cBhvr>
                                        <p:cTn id="386" dur="1" fill="hold">
                                          <p:stCondLst>
                                            <p:cond delay="0"/>
                                          </p:stCondLst>
                                        </p:cTn>
                                        <p:tgtEl>
                                          <p:spTgt spid="20"/>
                                        </p:tgtEl>
                                        <p:attrNameLst>
                                          <p:attrName>style.visibility</p:attrName>
                                        </p:attrNameLst>
                                      </p:cBhvr>
                                      <p:to>
                                        <p:strVal val="visible"/>
                                      </p:to>
                                    </p:set>
                                    <p:anim calcmode="lin" valueType="num">
                                      <p:cBhvr>
                                        <p:cTn id="387" dur="500" fill="hold"/>
                                        <p:tgtEl>
                                          <p:spTgt spid="20"/>
                                        </p:tgtEl>
                                        <p:attrNameLst>
                                          <p:attrName>ppt_w</p:attrName>
                                        </p:attrNameLst>
                                      </p:cBhvr>
                                      <p:tavLst>
                                        <p:tav tm="0">
                                          <p:val>
                                            <p:fltVal val="0"/>
                                          </p:val>
                                        </p:tav>
                                        <p:tav tm="100000">
                                          <p:val>
                                            <p:strVal val="#ppt_w"/>
                                          </p:val>
                                        </p:tav>
                                      </p:tavLst>
                                    </p:anim>
                                    <p:anim calcmode="lin" valueType="num">
                                      <p:cBhvr>
                                        <p:cTn id="388" dur="500" fill="hold"/>
                                        <p:tgtEl>
                                          <p:spTgt spid="20"/>
                                        </p:tgtEl>
                                        <p:attrNameLst>
                                          <p:attrName>ppt_h</p:attrName>
                                        </p:attrNameLst>
                                      </p:cBhvr>
                                      <p:tavLst>
                                        <p:tav tm="0">
                                          <p:val>
                                            <p:fltVal val="0"/>
                                          </p:val>
                                        </p:tav>
                                        <p:tav tm="100000">
                                          <p:val>
                                            <p:strVal val="#ppt_h"/>
                                          </p:val>
                                        </p:tav>
                                      </p:tavLst>
                                    </p:anim>
                                    <p:animEffect transition="in" filter="fade">
                                      <p:cBhvr>
                                        <p:cTn id="389" dur="500"/>
                                        <p:tgtEl>
                                          <p:spTgt spid="20"/>
                                        </p:tgtEl>
                                      </p:cBhvr>
                                    </p:animEffect>
                                  </p:childTnLst>
                                </p:cTn>
                              </p:par>
                              <p:par>
                                <p:cTn id="390" presetID="22" presetClass="entr" presetSubtype="8" fill="hold" nodeType="withEffect">
                                  <p:stCondLst>
                                    <p:cond delay="0"/>
                                  </p:stCondLst>
                                  <p:childTnLst>
                                    <p:set>
                                      <p:cBhvr>
                                        <p:cTn id="391" dur="1" fill="hold">
                                          <p:stCondLst>
                                            <p:cond delay="0"/>
                                          </p:stCondLst>
                                        </p:cTn>
                                        <p:tgtEl>
                                          <p:spTgt spid="242"/>
                                        </p:tgtEl>
                                        <p:attrNameLst>
                                          <p:attrName>style.visibility</p:attrName>
                                        </p:attrNameLst>
                                      </p:cBhvr>
                                      <p:to>
                                        <p:strVal val="visible"/>
                                      </p:to>
                                    </p:set>
                                    <p:animEffect transition="in" filter="wipe(left)">
                                      <p:cBhvr>
                                        <p:cTn id="392" dur="500"/>
                                        <p:tgtEl>
                                          <p:spTgt spid="242"/>
                                        </p:tgtEl>
                                      </p:cBhvr>
                                    </p:animEffect>
                                  </p:childTnLst>
                                </p:cTn>
                              </p:par>
                              <p:par>
                                <p:cTn id="393" presetID="53" presetClass="entr" presetSubtype="16" fill="hold" grpId="0" nodeType="withEffect">
                                  <p:stCondLst>
                                    <p:cond delay="0"/>
                                  </p:stCondLst>
                                  <p:childTnLst>
                                    <p:set>
                                      <p:cBhvr>
                                        <p:cTn id="394" dur="1" fill="hold">
                                          <p:stCondLst>
                                            <p:cond delay="0"/>
                                          </p:stCondLst>
                                        </p:cTn>
                                        <p:tgtEl>
                                          <p:spTgt spid="198"/>
                                        </p:tgtEl>
                                        <p:attrNameLst>
                                          <p:attrName>style.visibility</p:attrName>
                                        </p:attrNameLst>
                                      </p:cBhvr>
                                      <p:to>
                                        <p:strVal val="visible"/>
                                      </p:to>
                                    </p:set>
                                    <p:anim calcmode="lin" valueType="num">
                                      <p:cBhvr>
                                        <p:cTn id="395" dur="500" fill="hold"/>
                                        <p:tgtEl>
                                          <p:spTgt spid="198"/>
                                        </p:tgtEl>
                                        <p:attrNameLst>
                                          <p:attrName>ppt_w</p:attrName>
                                        </p:attrNameLst>
                                      </p:cBhvr>
                                      <p:tavLst>
                                        <p:tav tm="0">
                                          <p:val>
                                            <p:fltVal val="0"/>
                                          </p:val>
                                        </p:tav>
                                        <p:tav tm="100000">
                                          <p:val>
                                            <p:strVal val="#ppt_w"/>
                                          </p:val>
                                        </p:tav>
                                      </p:tavLst>
                                    </p:anim>
                                    <p:anim calcmode="lin" valueType="num">
                                      <p:cBhvr>
                                        <p:cTn id="396" dur="500" fill="hold"/>
                                        <p:tgtEl>
                                          <p:spTgt spid="198"/>
                                        </p:tgtEl>
                                        <p:attrNameLst>
                                          <p:attrName>ppt_h</p:attrName>
                                        </p:attrNameLst>
                                      </p:cBhvr>
                                      <p:tavLst>
                                        <p:tav tm="0">
                                          <p:val>
                                            <p:fltVal val="0"/>
                                          </p:val>
                                        </p:tav>
                                        <p:tav tm="100000">
                                          <p:val>
                                            <p:strVal val="#ppt_h"/>
                                          </p:val>
                                        </p:tav>
                                      </p:tavLst>
                                    </p:anim>
                                    <p:animEffect transition="in" filter="fade">
                                      <p:cBhvr>
                                        <p:cTn id="397" dur="500"/>
                                        <p:tgtEl>
                                          <p:spTgt spid="198"/>
                                        </p:tgtEl>
                                      </p:cBhvr>
                                    </p:animEffect>
                                  </p:childTnLst>
                                </p:cTn>
                              </p:par>
                              <p:par>
                                <p:cTn id="398" presetID="21" presetClass="entr" presetSubtype="1" fill="hold" grpId="0" nodeType="withEffect">
                                  <p:stCondLst>
                                    <p:cond delay="0"/>
                                  </p:stCondLst>
                                  <p:childTnLst>
                                    <p:set>
                                      <p:cBhvr>
                                        <p:cTn id="399" dur="1" fill="hold">
                                          <p:stCondLst>
                                            <p:cond delay="0"/>
                                          </p:stCondLst>
                                        </p:cTn>
                                        <p:tgtEl>
                                          <p:spTgt spid="199"/>
                                        </p:tgtEl>
                                        <p:attrNameLst>
                                          <p:attrName>style.visibility</p:attrName>
                                        </p:attrNameLst>
                                      </p:cBhvr>
                                      <p:to>
                                        <p:strVal val="visible"/>
                                      </p:to>
                                    </p:set>
                                    <p:animEffect transition="in" filter="wheel(1)">
                                      <p:cBhvr>
                                        <p:cTn id="400" dur="2000"/>
                                        <p:tgtEl>
                                          <p:spTgt spid="199"/>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nodeType="clickEffect">
                                  <p:stCondLst>
                                    <p:cond delay="0"/>
                                  </p:stCondLst>
                                  <p:childTnLst>
                                    <p:set>
                                      <p:cBhvr>
                                        <p:cTn id="404" dur="1" fill="hold">
                                          <p:stCondLst>
                                            <p:cond delay="0"/>
                                          </p:stCondLst>
                                        </p:cTn>
                                        <p:tgtEl>
                                          <p:spTgt spid="134"/>
                                        </p:tgtEl>
                                        <p:attrNameLst>
                                          <p:attrName>style.visibility</p:attrName>
                                        </p:attrNameLst>
                                      </p:cBhvr>
                                      <p:to>
                                        <p:strVal val="visible"/>
                                      </p:to>
                                    </p:set>
                                    <p:animEffect transition="in" filter="wipe(left)">
                                      <p:cBhvr>
                                        <p:cTn id="405" dur="500"/>
                                        <p:tgtEl>
                                          <p:spTgt spid="134"/>
                                        </p:tgtEl>
                                      </p:cBhvr>
                                    </p:animEffect>
                                  </p:childTnLst>
                                </p:cTn>
                              </p:par>
                              <p:par>
                                <p:cTn id="406" presetID="22" presetClass="entr" presetSubtype="8" fill="hold" nodeType="withEffect">
                                  <p:stCondLst>
                                    <p:cond delay="0"/>
                                  </p:stCondLst>
                                  <p:childTnLst>
                                    <p:set>
                                      <p:cBhvr>
                                        <p:cTn id="407" dur="1" fill="hold">
                                          <p:stCondLst>
                                            <p:cond delay="0"/>
                                          </p:stCondLst>
                                        </p:cTn>
                                        <p:tgtEl>
                                          <p:spTgt spid="435"/>
                                        </p:tgtEl>
                                        <p:attrNameLst>
                                          <p:attrName>style.visibility</p:attrName>
                                        </p:attrNameLst>
                                      </p:cBhvr>
                                      <p:to>
                                        <p:strVal val="visible"/>
                                      </p:to>
                                    </p:set>
                                    <p:animEffect transition="in" filter="wipe(left)">
                                      <p:cBhvr>
                                        <p:cTn id="408" dur="500"/>
                                        <p:tgtEl>
                                          <p:spTgt spid="435"/>
                                        </p:tgtEl>
                                      </p:cBhvr>
                                    </p:animEffect>
                                  </p:childTnLst>
                                </p:cTn>
                              </p:par>
                              <p:par>
                                <p:cTn id="409" presetID="53" presetClass="entr" presetSubtype="16" fill="hold" grpId="0" nodeType="withEffect">
                                  <p:stCondLst>
                                    <p:cond delay="0"/>
                                  </p:stCondLst>
                                  <p:childTnLst>
                                    <p:set>
                                      <p:cBhvr>
                                        <p:cTn id="410" dur="1" fill="hold">
                                          <p:stCondLst>
                                            <p:cond delay="0"/>
                                          </p:stCondLst>
                                        </p:cTn>
                                        <p:tgtEl>
                                          <p:spTgt spid="12"/>
                                        </p:tgtEl>
                                        <p:attrNameLst>
                                          <p:attrName>style.visibility</p:attrName>
                                        </p:attrNameLst>
                                      </p:cBhvr>
                                      <p:to>
                                        <p:strVal val="visible"/>
                                      </p:to>
                                    </p:set>
                                    <p:anim calcmode="lin" valueType="num">
                                      <p:cBhvr>
                                        <p:cTn id="411" dur="500" fill="hold"/>
                                        <p:tgtEl>
                                          <p:spTgt spid="12"/>
                                        </p:tgtEl>
                                        <p:attrNameLst>
                                          <p:attrName>ppt_w</p:attrName>
                                        </p:attrNameLst>
                                      </p:cBhvr>
                                      <p:tavLst>
                                        <p:tav tm="0">
                                          <p:val>
                                            <p:fltVal val="0"/>
                                          </p:val>
                                        </p:tav>
                                        <p:tav tm="100000">
                                          <p:val>
                                            <p:strVal val="#ppt_w"/>
                                          </p:val>
                                        </p:tav>
                                      </p:tavLst>
                                    </p:anim>
                                    <p:anim calcmode="lin" valueType="num">
                                      <p:cBhvr>
                                        <p:cTn id="412" dur="500" fill="hold"/>
                                        <p:tgtEl>
                                          <p:spTgt spid="12"/>
                                        </p:tgtEl>
                                        <p:attrNameLst>
                                          <p:attrName>ppt_h</p:attrName>
                                        </p:attrNameLst>
                                      </p:cBhvr>
                                      <p:tavLst>
                                        <p:tav tm="0">
                                          <p:val>
                                            <p:fltVal val="0"/>
                                          </p:val>
                                        </p:tav>
                                        <p:tav tm="100000">
                                          <p:val>
                                            <p:strVal val="#ppt_h"/>
                                          </p:val>
                                        </p:tav>
                                      </p:tavLst>
                                    </p:anim>
                                    <p:animEffect transition="in" filter="fade">
                                      <p:cBhvr>
                                        <p:cTn id="4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animBg="1"/>
      <p:bldP spid="12" grpId="0"/>
      <p:bldP spid="13" grpId="0"/>
      <p:bldP spid="138" grpId="0"/>
      <p:bldP spid="139" grpId="0"/>
      <p:bldP spid="14" grpId="0" animBg="1"/>
      <p:bldP spid="15" grpId="0"/>
      <p:bldP spid="16" grpId="0"/>
      <p:bldP spid="158" grpId="0"/>
      <p:bldP spid="159" grpId="0"/>
      <p:bldP spid="160" grpId="0"/>
      <p:bldP spid="165" grpId="0" animBg="1"/>
      <p:bldP spid="166" grpId="0"/>
      <p:bldP spid="173" grpId="0"/>
      <p:bldP spid="180" grpId="0"/>
      <p:bldP spid="181" grpId="0"/>
      <p:bldP spid="182" grpId="0"/>
      <p:bldP spid="183" grpId="0" animBg="1"/>
      <p:bldP spid="20" grpId="0"/>
      <p:bldP spid="198" grpId="0"/>
      <p:bldP spid="199" grpId="0" animBg="1"/>
      <p:bldP spid="210" grpId="0"/>
      <p:bldP spid="211" grpId="0"/>
      <p:bldP spid="212" grpId="0"/>
      <p:bldP spid="213" grpId="0" animBg="1"/>
      <p:bldP spid="219" grpId="0"/>
      <p:bldP spid="220" grpId="0"/>
      <p:bldP spid="221" grpId="0" animBg="1"/>
      <p:bldP spid="227" grpId="0"/>
      <p:bldP spid="241" grpId="0"/>
      <p:bldP spid="2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8211"/>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6738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66624" y="3909024"/>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07891" y="4281174"/>
            <a:ext cx="3093170" cy="338554"/>
          </a:xfrm>
          <a:prstGeom prst="rect">
            <a:avLst/>
          </a:prstGeom>
          <a:noFill/>
        </p:spPr>
        <p:txBody>
          <a:bodyPr wrap="squar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7664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266"/>
                                        </p:tgtEl>
                                      </p:cBhvr>
                                    </p:animEffect>
                                    <p:animScale>
                                      <p:cBhvr>
                                        <p:cTn id="7" dur="500" autoRev="1" fill="hold"/>
                                        <p:tgtEl>
                                          <p:spTgt spid="266"/>
                                        </p:tgtEl>
                                      </p:cBhvr>
                                      <p:by x="105000" y="105000"/>
                                    </p:animScale>
                                  </p:childTnLst>
                                </p:cTn>
                              </p:par>
                              <p:par>
                                <p:cTn id="8" presetID="15" presetClass="emph" presetSubtype="0" grpId="0" nodeType="withEffect">
                                  <p:stCondLst>
                                    <p:cond delay="0"/>
                                  </p:stCondLst>
                                  <p:iterate type="lt">
                                    <p:tmAbs val="25"/>
                                  </p:iterate>
                                  <p:childTnLst>
                                    <p:set>
                                      <p:cBhvr override="childStyle">
                                        <p:cTn id="9" dur="1000"/>
                                        <p:tgtEl>
                                          <p:spTgt spid="265"/>
                                        </p:tgtEl>
                                        <p:attrNameLst>
                                          <p:attrName>style.fontWeight</p:attrName>
                                        </p:attrNameLst>
                                      </p:cBhvr>
                                      <p:to>
                                        <p:strVal val="bold"/>
                                      </p:to>
                                    </p:set>
                                  </p:childTnLst>
                                </p:cTn>
                              </p:par>
                              <p:par>
                                <p:cTn id="10" presetID="26" presetClass="emph" presetSubtype="0" fill="hold" nodeType="withEffect">
                                  <p:stCondLst>
                                    <p:cond delay="0"/>
                                  </p:stCondLst>
                                  <p:childTnLst>
                                    <p:animEffect transition="out" filter="fade">
                                      <p:cBhvr>
                                        <p:cTn id="11" dur="1000" tmFilter="0, 0; .2, .5; .8, .5; 1, 0"/>
                                        <p:tgtEl>
                                          <p:spTgt spid="248"/>
                                        </p:tgtEl>
                                      </p:cBhvr>
                                    </p:animEffect>
                                    <p:animScale>
                                      <p:cBhvr>
                                        <p:cTn id="12" dur="500" autoRev="1" fill="hold"/>
                                        <p:tgtEl>
                                          <p:spTgt spid="248"/>
                                        </p:tgtEl>
                                      </p:cBhvr>
                                      <p:by x="105000" y="105000"/>
                                    </p:animScale>
                                  </p:childTnLst>
                                </p:cTn>
                              </p:par>
                              <p:par>
                                <p:cTn id="13" presetID="26" presetClass="emph" presetSubtype="0" fill="hold" nodeType="withEffect">
                                  <p:stCondLst>
                                    <p:cond delay="0"/>
                                  </p:stCondLst>
                                  <p:childTnLst>
                                    <p:animEffect transition="out" filter="fade">
                                      <p:cBhvr>
                                        <p:cTn id="14" dur="1000" tmFilter="0, 0; .2, .5; .8, .5; 1, 0"/>
                                        <p:tgtEl>
                                          <p:spTgt spid="273"/>
                                        </p:tgtEl>
                                      </p:cBhvr>
                                    </p:animEffect>
                                    <p:animScale>
                                      <p:cBhvr>
                                        <p:cTn id="15" dur="500" autoRev="1" fill="hold"/>
                                        <p:tgtEl>
                                          <p:spTgt spid="273"/>
                                        </p:tgtEl>
                                      </p:cBhvr>
                                      <p:by x="105000" y="105000"/>
                                    </p:animScale>
                                  </p:childTnLst>
                                </p:cTn>
                              </p:par>
                              <p:par>
                                <p:cTn id="16" presetID="26" presetClass="emph" presetSubtype="0" fill="hold" grpId="0" nodeType="withEffect">
                                  <p:stCondLst>
                                    <p:cond delay="0"/>
                                  </p:stCondLst>
                                  <p:childTnLst>
                                    <p:animEffect transition="out" filter="fade">
                                      <p:cBhvr>
                                        <p:cTn id="17" dur="1000" tmFilter="0, 0; .2, .5; .8, .5; 1, 0"/>
                                        <p:tgtEl>
                                          <p:spTgt spid="289"/>
                                        </p:tgtEl>
                                      </p:cBhvr>
                                    </p:animEffect>
                                    <p:animScale>
                                      <p:cBhvr>
                                        <p:cTn id="18" dur="500" autoRev="1" fill="hold"/>
                                        <p:tgtEl>
                                          <p:spTgt spid="289"/>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264"/>
                                        </p:tgtEl>
                                      </p:cBhvr>
                                    </p:animEffect>
                                    <p:animScale>
                                      <p:cBhvr>
                                        <p:cTn id="21" dur="500" autoRev="1" fill="hold"/>
                                        <p:tgtEl>
                                          <p:spTgt spid="264"/>
                                        </p:tgtEl>
                                      </p:cBhvr>
                                      <p:by x="105000" y="105000"/>
                                    </p:animScale>
                                  </p:childTnLst>
                                </p:cTn>
                              </p:par>
                              <p:par>
                                <p:cTn id="22" presetID="26" presetClass="emph" presetSubtype="0" fill="hold" nodeType="withEffect">
                                  <p:stCondLst>
                                    <p:cond delay="0"/>
                                  </p:stCondLst>
                                  <p:childTnLst>
                                    <p:animEffect transition="out" filter="fade">
                                      <p:cBhvr>
                                        <p:cTn id="23" dur="1000" tmFilter="0, 0; .2, .5; .8, .5; 1, 0"/>
                                        <p:tgtEl>
                                          <p:spTgt spid="271"/>
                                        </p:tgtEl>
                                      </p:cBhvr>
                                    </p:animEffect>
                                    <p:animScale>
                                      <p:cBhvr>
                                        <p:cTn id="24" dur="500" autoRev="1" fill="hold"/>
                                        <p:tgtEl>
                                          <p:spTgt spid="2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8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598714"/>
            <a:ext cx="8958943" cy="461665"/>
          </a:xfrm>
          <a:prstGeom prst="rect">
            <a:avLst/>
          </a:prstGeom>
          <a:noFill/>
        </p:spPr>
        <p:txBody>
          <a:bodyPr wrap="square" rtlCol="0">
            <a:spAutoFit/>
          </a:bodyPr>
          <a:lstStyle/>
          <a:p>
            <a:pPr algn="ctr"/>
            <a:r>
              <a:rPr lang="fr-FR" sz="2400" b="1" dirty="0" smtClean="0">
                <a:latin typeface="Footlight MT Light" pitchFamily="18" charset="0"/>
              </a:rPr>
              <a:t>Dimensionnement du moteur d’entrainement de dérouleur </a:t>
            </a:r>
            <a:endParaRPr lang="fr-FR" sz="2400" b="1" dirty="0">
              <a:latin typeface="Footlight MT Light" pitchFamily="18" charset="0"/>
            </a:endParaRPr>
          </a:p>
        </p:txBody>
      </p:sp>
      <mc:AlternateContent xmlns:mc="http://schemas.openxmlformats.org/markup-compatibility/2006" xmlns:a14="http://schemas.microsoft.com/office/drawing/2010/main">
        <mc:Choice Requires="a14">
          <p:sp>
            <p:nvSpPr>
              <p:cNvPr id="4" name="ZoneTexte 3"/>
              <p:cNvSpPr txBox="1"/>
              <p:nvPr/>
            </p:nvSpPr>
            <p:spPr>
              <a:xfrm>
                <a:off x="44164" y="2207620"/>
                <a:ext cx="5083629" cy="507831"/>
              </a:xfrm>
              <a:prstGeom prst="rect">
                <a:avLst/>
              </a:prstGeom>
              <a:noFill/>
            </p:spPr>
            <p:txBody>
              <a:bodyPr wrap="square" rtlCol="0">
                <a:spAutoFit/>
              </a:bodyPr>
              <a:lstStyle/>
              <a:p>
                <a:pPr lvl="1">
                  <a:lnSpc>
                    <a:spcPct val="150000"/>
                  </a:lnSpc>
                  <a:buFont typeface="Wingdings" pitchFamily="2" charset="2"/>
                  <a:buChar char="§"/>
                </a:pPr>
                <a:r>
                  <a:rPr lang="fr-FR" dirty="0" smtClean="0"/>
                  <a:t> Accélération angulaire :</a:t>
                </a:r>
                <a:r>
                  <a:rPr lang="fr-FR" dirty="0"/>
                  <a:t>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𝜔</m:t>
                        </m:r>
                      </m:e>
                    </m:acc>
                    <m:r>
                      <a:rPr lang="fr-FR" i="1">
                        <a:latin typeface="Cambria Math" panose="02040503050406030204" pitchFamily="18" charset="0"/>
                      </a:rPr>
                      <m:t> </m:t>
                    </m:r>
                  </m:oMath>
                </a14:m>
                <a:r>
                  <a:rPr lang="fr-FR" dirty="0" smtClean="0"/>
                  <a:t>= 12.76 rad / s²   </a:t>
                </a:r>
              </a:p>
            </p:txBody>
          </p:sp>
        </mc:Choice>
        <mc:Fallback xmlns="">
          <p:sp>
            <p:nvSpPr>
              <p:cNvPr id="4" name="ZoneTexte 3"/>
              <p:cNvSpPr txBox="1">
                <a:spLocks noRot="1" noChangeAspect="1" noMove="1" noResize="1" noEditPoints="1" noAdjustHandles="1" noChangeArrowheads="1" noChangeShapeType="1" noTextEdit="1"/>
              </p:cNvSpPr>
              <p:nvPr/>
            </p:nvSpPr>
            <p:spPr>
              <a:xfrm>
                <a:off x="44164" y="2207620"/>
                <a:ext cx="5083629" cy="507831"/>
              </a:xfrm>
              <a:prstGeom prst="rect">
                <a:avLst/>
              </a:prstGeom>
              <a:blipFill>
                <a:blip r:embed="rId3"/>
                <a:stretch>
                  <a:fillRect b="-10843"/>
                </a:stretch>
              </a:blipFill>
            </p:spPr>
            <p:txBody>
              <a:bodyPr/>
              <a:lstStyle/>
              <a:p>
                <a:r>
                  <a:rPr lang="fr-FR">
                    <a:noFill/>
                  </a:rPr>
                  <a:t> </a:t>
                </a:r>
              </a:p>
            </p:txBody>
          </p:sp>
        </mc:Fallback>
      </mc:AlternateContent>
      <p:sp>
        <p:nvSpPr>
          <p:cNvPr id="5" name="ZoneTexte 4"/>
          <p:cNvSpPr txBox="1"/>
          <p:nvPr/>
        </p:nvSpPr>
        <p:spPr>
          <a:xfrm>
            <a:off x="441492" y="1576538"/>
            <a:ext cx="4288971" cy="369332"/>
          </a:xfrm>
          <a:prstGeom prst="rect">
            <a:avLst/>
          </a:prstGeom>
          <a:noFill/>
        </p:spPr>
        <p:txBody>
          <a:bodyPr wrap="square" rtlCol="0">
            <a:spAutoFit/>
          </a:bodyPr>
          <a:lstStyle/>
          <a:p>
            <a:pPr>
              <a:buFont typeface="Wingdings" pitchFamily="2" charset="2"/>
              <a:buChar char="q"/>
            </a:pPr>
            <a:r>
              <a:rPr lang="fr-FR" dirty="0" smtClean="0">
                <a:solidFill>
                  <a:schemeClr val="tx2">
                    <a:lumMod val="50000"/>
                  </a:schemeClr>
                </a:solidFill>
                <a:latin typeface="Footlight MT Light" panose="0204060206030A020304" pitchFamily="18" charset="0"/>
              </a:rPr>
              <a:t> </a:t>
            </a:r>
            <a:r>
              <a:rPr lang="fr-FR" b="1" dirty="0" smtClean="0">
                <a:solidFill>
                  <a:schemeClr val="tx2">
                    <a:lumMod val="50000"/>
                  </a:schemeClr>
                </a:solidFill>
                <a:latin typeface="Footlight MT Light" pitchFamily="18" charset="0"/>
              </a:rPr>
              <a:t>Application</a:t>
            </a:r>
            <a:r>
              <a:rPr lang="fr-FR" dirty="0" smtClean="0">
                <a:solidFill>
                  <a:schemeClr val="tx2">
                    <a:lumMod val="50000"/>
                  </a:schemeClr>
                </a:solidFill>
                <a:latin typeface="Footlight MT Light" panose="0204060206030A020304" pitchFamily="18" charset="0"/>
              </a:rPr>
              <a:t> </a:t>
            </a:r>
            <a:endParaRPr lang="fr-FR" dirty="0">
              <a:solidFill>
                <a:schemeClr val="tx2">
                  <a:lumMod val="50000"/>
                </a:schemeClr>
              </a:solidFill>
              <a:latin typeface="Footlight MT Light" pitchFamily="18" charset="0"/>
            </a:endParaRPr>
          </a:p>
        </p:txBody>
      </p:sp>
      <p:sp>
        <p:nvSpPr>
          <p:cNvPr id="6" name="ZoneTexte 5"/>
          <p:cNvSpPr txBox="1"/>
          <p:nvPr/>
        </p:nvSpPr>
        <p:spPr>
          <a:xfrm>
            <a:off x="1026537" y="2757641"/>
            <a:ext cx="4365172" cy="1200329"/>
          </a:xfrm>
          <a:prstGeom prst="rect">
            <a:avLst/>
          </a:prstGeom>
          <a:noFill/>
        </p:spPr>
        <p:txBody>
          <a:bodyPr wrap="square" rtlCol="0">
            <a:spAutoFit/>
          </a:bodyPr>
          <a:lstStyle/>
          <a:p>
            <a:pPr lvl="0">
              <a:lnSpc>
                <a:spcPct val="150000"/>
              </a:lnSpc>
              <a:buFont typeface="Wingdings" pitchFamily="2" charset="2"/>
              <a:buChar char="ü"/>
            </a:pPr>
            <a:r>
              <a:rPr lang="fr-FR" dirty="0" smtClean="0"/>
              <a:t> </a:t>
            </a:r>
            <a:r>
              <a:rPr lang="fr-FR" dirty="0"/>
              <a:t>Temps nécessaire au </a:t>
            </a:r>
            <a:r>
              <a:rPr lang="fr-FR" dirty="0" smtClean="0"/>
              <a:t>démarrage</a:t>
            </a:r>
            <a:r>
              <a:rPr lang="he-IL" dirty="0" smtClean="0"/>
              <a:t>׃ </a:t>
            </a:r>
            <a:r>
              <a:rPr lang="fr-FR" dirty="0" err="1"/>
              <a:t>Δt</a:t>
            </a:r>
            <a:r>
              <a:rPr lang="fr-FR" dirty="0"/>
              <a:t> = 3s</a:t>
            </a:r>
          </a:p>
          <a:p>
            <a:pPr>
              <a:lnSpc>
                <a:spcPct val="150000"/>
              </a:lnSpc>
            </a:pPr>
            <a:endParaRPr lang="fr-FR" dirty="0" smtClean="0"/>
          </a:p>
          <a:p>
            <a:endParaRPr lang="fr-FR" dirty="0"/>
          </a:p>
        </p:txBody>
      </p:sp>
      <p:sp>
        <p:nvSpPr>
          <p:cNvPr id="7" name="ZoneTexte 6"/>
          <p:cNvSpPr txBox="1"/>
          <p:nvPr/>
        </p:nvSpPr>
        <p:spPr>
          <a:xfrm>
            <a:off x="558189" y="3273933"/>
            <a:ext cx="5083629" cy="507831"/>
          </a:xfrm>
          <a:prstGeom prst="rect">
            <a:avLst/>
          </a:prstGeom>
          <a:noFill/>
        </p:spPr>
        <p:txBody>
          <a:bodyPr wrap="square" rtlCol="0">
            <a:spAutoFit/>
          </a:bodyPr>
          <a:lstStyle/>
          <a:p>
            <a:pPr lvl="1">
              <a:lnSpc>
                <a:spcPct val="150000"/>
              </a:lnSpc>
              <a:buFont typeface="Wingdings" pitchFamily="2" charset="2"/>
              <a:buChar char="ü"/>
            </a:pPr>
            <a:r>
              <a:rPr lang="fr-FR" dirty="0" smtClean="0"/>
              <a:t> Vitesse angulaire : </a:t>
            </a:r>
            <a:r>
              <a:rPr lang="el-GR" dirty="0" smtClean="0"/>
              <a:t>ω</a:t>
            </a:r>
            <a:r>
              <a:rPr lang="fr-FR" dirty="0" smtClean="0"/>
              <a:t> = 38.3 rad / s  </a:t>
            </a:r>
          </a:p>
        </p:txBody>
      </p:sp>
      <p:sp>
        <p:nvSpPr>
          <p:cNvPr id="8" name="ZoneTexte 7"/>
          <p:cNvSpPr txBox="1"/>
          <p:nvPr/>
        </p:nvSpPr>
        <p:spPr>
          <a:xfrm>
            <a:off x="0" y="2879723"/>
            <a:ext cx="5083629" cy="507831"/>
          </a:xfrm>
          <a:prstGeom prst="rect">
            <a:avLst/>
          </a:prstGeom>
          <a:noFill/>
        </p:spPr>
        <p:txBody>
          <a:bodyPr wrap="square" rtlCol="0">
            <a:spAutoFit/>
          </a:bodyPr>
          <a:lstStyle/>
          <a:p>
            <a:pPr lvl="1">
              <a:lnSpc>
                <a:spcPct val="150000"/>
              </a:lnSpc>
              <a:buFont typeface="Wingdings" pitchFamily="2" charset="2"/>
              <a:buChar char="§"/>
            </a:pPr>
            <a:r>
              <a:rPr lang="fr-FR" dirty="0" smtClean="0"/>
              <a:t> Moment d'inertie: J = 0,269 </a:t>
            </a:r>
            <a:r>
              <a:rPr lang="fr-FR" dirty="0" err="1" smtClean="0"/>
              <a:t>kg.m²</a:t>
            </a:r>
            <a:r>
              <a:rPr lang="fr-FR" dirty="0" smtClean="0"/>
              <a:t>   </a:t>
            </a:r>
          </a:p>
        </p:txBody>
      </p:sp>
      <mc:AlternateContent xmlns:mc="http://schemas.openxmlformats.org/markup-compatibility/2006" xmlns:a14="http://schemas.microsoft.com/office/drawing/2010/main">
        <mc:Choice Requires="a14">
          <p:sp>
            <p:nvSpPr>
              <p:cNvPr id="9" name="ZoneTexte 8"/>
              <p:cNvSpPr txBox="1"/>
              <p:nvPr/>
            </p:nvSpPr>
            <p:spPr>
              <a:xfrm>
                <a:off x="5891927" y="2687057"/>
                <a:ext cx="2634343" cy="880369"/>
              </a:xfrm>
              <a:prstGeom prst="rect">
                <a:avLst/>
              </a:prstGeom>
              <a:noFill/>
            </p:spPr>
            <p:txBody>
              <a:bodyPr wrap="square" rtlCol="0">
                <a:spAutoFit/>
              </a:bodyPr>
              <a:lstStyle/>
              <a:p>
                <a:pPr marL="285750" lvl="0" indent="-285750">
                  <a:lnSpc>
                    <a:spcPct val="150000"/>
                  </a:lnSpc>
                  <a:buFont typeface="Wingdings" panose="05000000000000000000" pitchFamily="2" charset="2"/>
                  <a:buChar char="§"/>
                </a:pPr>
                <a:r>
                  <a:rPr lang="fr-FR" dirty="0" smtClean="0"/>
                  <a:t> </a:t>
                </a:r>
                <a:r>
                  <a:rPr lang="fr-FR" dirty="0"/>
                  <a:t>Cd = </a:t>
                </a:r>
                <a14:m>
                  <m:oMath xmlns:m="http://schemas.openxmlformats.org/officeDocument/2006/math">
                    <m:r>
                      <a:rPr lang="fr-FR" i="1">
                        <a:latin typeface="Cambria Math" panose="02040503050406030204" pitchFamily="18" charset="0"/>
                      </a:rPr>
                      <m:t>𝐽</m:t>
                    </m:r>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𝜔</m:t>
                        </m:r>
                      </m:e>
                    </m:acc>
                  </m:oMath>
                </a14:m>
                <a:endParaRPr lang="fr-FR" dirty="0" smtClean="0"/>
              </a:p>
              <a:p>
                <a:pPr marL="285750" lvl="0" indent="-285750">
                  <a:lnSpc>
                    <a:spcPct val="150000"/>
                  </a:lnSpc>
                  <a:buFont typeface="Wingdings" panose="05000000000000000000" pitchFamily="2" charset="2"/>
                  <a:buChar char="§"/>
                </a:pPr>
                <a:r>
                  <a:rPr lang="fr-FR" dirty="0" smtClean="0"/>
                  <a:t> C</a:t>
                </a:r>
                <a:r>
                  <a:rPr lang="fr-FR" sz="1400" dirty="0" smtClean="0"/>
                  <a:t>d</a:t>
                </a:r>
                <a:r>
                  <a:rPr lang="fr-FR" dirty="0" smtClean="0"/>
                  <a:t> = 3.43 N.m</a:t>
                </a:r>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5891927" y="2687057"/>
                <a:ext cx="2634343" cy="880369"/>
              </a:xfrm>
              <a:prstGeom prst="rect">
                <a:avLst/>
              </a:prstGeom>
              <a:blipFill>
                <a:blip r:embed="rId4"/>
                <a:stretch>
                  <a:fillRect l="-1620" b="-10417"/>
                </a:stretch>
              </a:blipFill>
            </p:spPr>
            <p:txBody>
              <a:bodyPr/>
              <a:lstStyle/>
              <a:p>
                <a:r>
                  <a:rPr lang="fr-FR">
                    <a:noFill/>
                  </a:rPr>
                  <a:t> </a:t>
                </a:r>
              </a:p>
            </p:txBody>
          </p:sp>
        </mc:Fallback>
      </mc:AlternateContent>
      <p:sp>
        <p:nvSpPr>
          <p:cNvPr id="10" name="Flèche droite rayée 9"/>
          <p:cNvSpPr/>
          <p:nvPr/>
        </p:nvSpPr>
        <p:spPr>
          <a:xfrm>
            <a:off x="4928344" y="2715451"/>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91709" y="2207620"/>
            <a:ext cx="4288971"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smtClean="0">
                <a:solidFill>
                  <a:srgbClr val="0E3466"/>
                </a:solidFill>
                <a:latin typeface="Footlight MT Light" pitchFamily="18" charset="0"/>
              </a:rPr>
              <a:t>Couple de démarrage   </a:t>
            </a:r>
            <a:endParaRPr lang="fr-FR" sz="2000" b="1" dirty="0">
              <a:solidFill>
                <a:srgbClr val="0E3466"/>
              </a:solidFill>
              <a:latin typeface="Footlight MT Light" pitchFamily="18" charset="0"/>
            </a:endParaRPr>
          </a:p>
        </p:txBody>
      </p:sp>
      <p:sp>
        <p:nvSpPr>
          <p:cNvPr id="12" name="ZoneTexte 11"/>
          <p:cNvSpPr txBox="1"/>
          <p:nvPr/>
        </p:nvSpPr>
        <p:spPr>
          <a:xfrm>
            <a:off x="44164" y="4175974"/>
            <a:ext cx="5083629" cy="464871"/>
          </a:xfrm>
          <a:prstGeom prst="rect">
            <a:avLst/>
          </a:prstGeom>
          <a:noFill/>
        </p:spPr>
        <p:txBody>
          <a:bodyPr wrap="square" rtlCol="0">
            <a:spAutoFit/>
          </a:bodyPr>
          <a:lstStyle/>
          <a:p>
            <a:pPr lvl="1">
              <a:lnSpc>
                <a:spcPct val="150000"/>
              </a:lnSpc>
              <a:buFont typeface="Wingdings" pitchFamily="2" charset="2"/>
              <a:buChar char="§"/>
            </a:pPr>
            <a:r>
              <a:rPr lang="fr-FR" dirty="0" smtClean="0"/>
              <a:t>   Force de frottement : </a:t>
            </a:r>
            <a:r>
              <a:rPr lang="fr-FR" dirty="0" err="1" smtClean="0"/>
              <a:t>F</a:t>
            </a:r>
            <a:r>
              <a:rPr lang="fr-FR" sz="1400" dirty="0" err="1" smtClean="0"/>
              <a:t>d</a:t>
            </a:r>
            <a:r>
              <a:rPr lang="fr-FR" dirty="0" smtClean="0"/>
              <a:t> = 14 N   </a:t>
            </a:r>
          </a:p>
        </p:txBody>
      </p:sp>
      <p:sp>
        <p:nvSpPr>
          <p:cNvPr id="13" name="ZoneTexte 12"/>
          <p:cNvSpPr txBox="1"/>
          <p:nvPr/>
        </p:nvSpPr>
        <p:spPr>
          <a:xfrm>
            <a:off x="441492" y="4959872"/>
            <a:ext cx="4931229" cy="369332"/>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t>Diamètre extérieure de la bobine :</a:t>
            </a:r>
            <a:r>
              <a:rPr lang="he-IL" dirty="0" smtClean="0"/>
              <a:t> </a:t>
            </a:r>
            <a:r>
              <a:rPr lang="fr-FR" dirty="0" smtClean="0"/>
              <a:t>Db= 60 cm</a:t>
            </a:r>
            <a:endParaRPr lang="fr-FR" dirty="0"/>
          </a:p>
        </p:txBody>
      </p:sp>
      <p:sp>
        <p:nvSpPr>
          <p:cNvPr id="14" name="ZoneTexte 13"/>
          <p:cNvSpPr txBox="1"/>
          <p:nvPr/>
        </p:nvSpPr>
        <p:spPr>
          <a:xfrm>
            <a:off x="5718000" y="4021734"/>
            <a:ext cx="4288971"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b="1" dirty="0" smtClean="0">
                <a:solidFill>
                  <a:srgbClr val="0E3466"/>
                </a:solidFill>
                <a:latin typeface="Footlight MT Light" pitchFamily="18" charset="0"/>
              </a:rPr>
              <a:t>Couple  de frottement   </a:t>
            </a:r>
            <a:endParaRPr lang="fr-FR" sz="2000" b="1" dirty="0">
              <a:solidFill>
                <a:srgbClr val="0E3466"/>
              </a:solidFill>
              <a:latin typeface="Footlight MT Light" pitchFamily="18" charset="0"/>
            </a:endParaRPr>
          </a:p>
        </p:txBody>
      </p:sp>
      <p:sp>
        <p:nvSpPr>
          <p:cNvPr id="15" name="ZoneTexte 14"/>
          <p:cNvSpPr txBox="1"/>
          <p:nvPr/>
        </p:nvSpPr>
        <p:spPr>
          <a:xfrm>
            <a:off x="5249913" y="4498207"/>
            <a:ext cx="5225143" cy="923330"/>
          </a:xfrm>
          <a:prstGeom prst="rect">
            <a:avLst/>
          </a:prstGeom>
          <a:noFill/>
        </p:spPr>
        <p:txBody>
          <a:bodyPr wrap="square" rtlCol="0">
            <a:spAutoFit/>
          </a:bodyPr>
          <a:lstStyle/>
          <a:p>
            <a:pPr lvl="2">
              <a:lnSpc>
                <a:spcPct val="150000"/>
              </a:lnSpc>
              <a:buFont typeface="Wingdings" pitchFamily="2" charset="2"/>
              <a:buChar char="§"/>
            </a:pPr>
            <a:r>
              <a:rPr lang="fr-FR" dirty="0" smtClean="0"/>
              <a:t> Cf = </a:t>
            </a:r>
            <a:r>
              <a:rPr lang="fr-FR" dirty="0" err="1" smtClean="0"/>
              <a:t>Fd</a:t>
            </a:r>
            <a:r>
              <a:rPr lang="fr-FR" dirty="0" smtClean="0"/>
              <a:t> * Db</a:t>
            </a:r>
          </a:p>
          <a:p>
            <a:pPr lvl="2">
              <a:lnSpc>
                <a:spcPct val="150000"/>
              </a:lnSpc>
              <a:buFont typeface="Wingdings" pitchFamily="2" charset="2"/>
              <a:buChar char="§"/>
            </a:pPr>
            <a:r>
              <a:rPr lang="fr-FR" dirty="0" smtClean="0"/>
              <a:t> Cf = 7.7 N.m</a:t>
            </a:r>
            <a:endParaRPr lang="fr-FR" dirty="0"/>
          </a:p>
        </p:txBody>
      </p:sp>
      <p:sp>
        <p:nvSpPr>
          <p:cNvPr id="16" name="Flèche droite rayée 15"/>
          <p:cNvSpPr/>
          <p:nvPr/>
        </p:nvSpPr>
        <p:spPr>
          <a:xfrm>
            <a:off x="4879800" y="4435279"/>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42997" y="3012745"/>
            <a:ext cx="4604658" cy="464871"/>
          </a:xfrm>
          <a:prstGeom prst="rect">
            <a:avLst/>
          </a:prstGeom>
          <a:noFill/>
        </p:spPr>
        <p:txBody>
          <a:bodyPr wrap="square" rtlCol="0">
            <a:spAutoFit/>
          </a:bodyPr>
          <a:lstStyle/>
          <a:p>
            <a:pPr lvl="2">
              <a:lnSpc>
                <a:spcPct val="150000"/>
              </a:lnSpc>
              <a:buFont typeface="Wingdings" pitchFamily="2" charset="2"/>
              <a:buChar char="Ø"/>
            </a:pPr>
            <a:r>
              <a:rPr lang="fr-FR" b="1" dirty="0" smtClean="0">
                <a:solidFill>
                  <a:srgbClr val="C00000"/>
                </a:solidFill>
              </a:rPr>
              <a:t> Couple total </a:t>
            </a:r>
            <a:r>
              <a:rPr lang="fr-FR" dirty="0" smtClean="0">
                <a:solidFill>
                  <a:srgbClr val="C00000"/>
                </a:solidFill>
              </a:rPr>
              <a:t>:</a:t>
            </a:r>
            <a:r>
              <a:rPr lang="fr-FR" b="1" dirty="0" smtClean="0">
                <a:solidFill>
                  <a:srgbClr val="C00000"/>
                </a:solidFill>
              </a:rPr>
              <a:t>Ct = 12 N.m</a:t>
            </a:r>
          </a:p>
        </p:txBody>
      </p:sp>
      <p:sp>
        <p:nvSpPr>
          <p:cNvPr id="18" name="Rectangle 17"/>
          <p:cNvSpPr/>
          <p:nvPr/>
        </p:nvSpPr>
        <p:spPr>
          <a:xfrm>
            <a:off x="1026537" y="3567426"/>
            <a:ext cx="3166316" cy="464871"/>
          </a:xfrm>
          <a:prstGeom prst="rect">
            <a:avLst/>
          </a:prstGeom>
        </p:spPr>
        <p:txBody>
          <a:bodyPr wrap="none">
            <a:spAutoFit/>
          </a:bodyPr>
          <a:lstStyle/>
          <a:p>
            <a:pPr marL="285750" lvl="0" indent="-285750">
              <a:lnSpc>
                <a:spcPct val="150000"/>
              </a:lnSpc>
              <a:spcAft>
                <a:spcPts val="0"/>
              </a:spcAft>
              <a:buFont typeface="Wingdings" panose="05000000000000000000" pitchFamily="2" charset="2"/>
              <a:buChar char="Ø"/>
            </a:pPr>
            <a:r>
              <a:rPr lang="fr-FR" b="1" dirty="0">
                <a:solidFill>
                  <a:srgbClr val="C00000"/>
                </a:solidFill>
                <a:ea typeface="Calibri" panose="020F0502020204030204" pitchFamily="34" charset="0"/>
                <a:cs typeface="Georgia" panose="02040502050405020303" pitchFamily="18" charset="0"/>
              </a:rPr>
              <a:t>Puissance nominale : </a:t>
            </a:r>
            <a:r>
              <a:rPr lang="fr-FR" b="1" dirty="0" smtClean="0">
                <a:solidFill>
                  <a:srgbClr val="C00000"/>
                </a:solidFill>
                <a:ea typeface="Calibri" panose="020F0502020204030204" pitchFamily="34" charset="0"/>
                <a:cs typeface="Georgia" panose="02040502050405020303" pitchFamily="18" charset="0"/>
              </a:rPr>
              <a:t>0.6 </a:t>
            </a:r>
            <a:r>
              <a:rPr lang="fr-FR" b="1" dirty="0" err="1">
                <a:solidFill>
                  <a:srgbClr val="C00000"/>
                </a:solidFill>
                <a:ea typeface="Calibri" panose="020F0502020204030204" pitchFamily="34" charset="0"/>
                <a:cs typeface="Georgia" panose="02040502050405020303" pitchFamily="18" charset="0"/>
              </a:rPr>
              <a:t>Kw</a:t>
            </a:r>
            <a:endParaRPr lang="fr-FR" sz="1600" b="1" dirty="0">
              <a:solidFill>
                <a:srgbClr val="C00000"/>
              </a:solidFill>
              <a:effectLst/>
              <a:ea typeface="Calibri" panose="020F0502020204030204" pitchFamily="34" charset="0"/>
              <a:cs typeface="Georgia" panose="02040502050405020303" pitchFamily="18" charset="0"/>
            </a:endParaRPr>
          </a:p>
        </p:txBody>
      </p:sp>
      <p:sp>
        <p:nvSpPr>
          <p:cNvPr id="20" name="Accolade ouvrante 19"/>
          <p:cNvSpPr/>
          <p:nvPr/>
        </p:nvSpPr>
        <p:spPr>
          <a:xfrm>
            <a:off x="4246507" y="2825382"/>
            <a:ext cx="286618" cy="1761122"/>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6176DFD3-2AF0-4B06-81C8-CF1C6F54D29C}" type="slidenum">
              <a:rPr lang="id-ID" smtClean="0"/>
              <a:pPr/>
              <a:t>33</a:t>
            </a:fld>
            <a:endParaRPr lang="id-ID"/>
          </a:p>
        </p:txBody>
      </p:sp>
      <p:sp>
        <p:nvSpPr>
          <p:cNvPr id="21" name="Rectangle 20"/>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ZoneTexte 18"/>
          <p:cNvSpPr txBox="1"/>
          <p:nvPr/>
        </p:nvSpPr>
        <p:spPr>
          <a:xfrm>
            <a:off x="8514983" y="120471"/>
            <a:ext cx="928468" cy="307777"/>
          </a:xfrm>
          <a:prstGeom prst="rect">
            <a:avLst/>
          </a:prstGeom>
          <a:noFill/>
        </p:spPr>
        <p:txBody>
          <a:bodyPr wrap="square" rtlCol="0">
            <a:spAutoFit/>
          </a:bodyPr>
          <a:lstStyle/>
          <a:p>
            <a:r>
              <a:rPr lang="fr-FR" sz="1400" dirty="0" smtClean="0">
                <a:solidFill>
                  <a:schemeClr val="bg1"/>
                </a:solidFill>
              </a:rPr>
              <a:t>33</a:t>
            </a:r>
            <a:endParaRPr lang="fr-FR" sz="1400" dirty="0">
              <a:solidFill>
                <a:schemeClr val="bg1"/>
              </a:solidFill>
            </a:endParaRPr>
          </a:p>
        </p:txBody>
      </p:sp>
    </p:spTree>
    <p:extLst>
      <p:ext uri="{BB962C8B-B14F-4D97-AF65-F5344CB8AC3E}">
        <p14:creationId xmlns:p14="http://schemas.microsoft.com/office/powerpoint/2010/main" val="31850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heckerboard(across)">
                                      <p:cBhvr>
                                        <p:cTn id="41" dur="500"/>
                                        <p:tgtEl>
                                          <p:spTgt spid="10"/>
                                        </p:tgtEl>
                                      </p:cBhvr>
                                    </p:animEffect>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par>
                                <p:cTn id="54" presetID="22" presetClass="entr" presetSubtype="1" fill="hold"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up)">
                                      <p:cBhvr>
                                        <p:cTn id="56" dur="500"/>
                                        <p:tgtEl>
                                          <p:spTgt spid="13">
                                            <p:txEl>
                                              <p:pRg st="0" end="0"/>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4"/>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2"/>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right)">
                                      <p:cBhvr>
                                        <p:cTn id="82" dur="500"/>
                                        <p:tgtEl>
                                          <p:spTgt spid="20"/>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ipe(right)">
                                      <p:cBhvr>
                                        <p:cTn id="86" dur="500"/>
                                        <p:tgtEl>
                                          <p:spTgt spid="17"/>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righ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6" grpId="0"/>
      <p:bldP spid="6" grpId="1"/>
      <p:bldP spid="7" grpId="0"/>
      <p:bldP spid="7" grpId="1"/>
      <p:bldP spid="8" grpId="0"/>
      <p:bldP spid="8" grpId="1"/>
      <p:bldP spid="9" grpId="0"/>
      <p:bldP spid="10" grpId="0" animBg="1"/>
      <p:bldP spid="11" grpId="0"/>
      <p:bldP spid="12" grpId="0"/>
      <p:bldP spid="12" grpId="1"/>
      <p:bldP spid="13" grpId="0" build="allAtOnce"/>
      <p:bldP spid="14" grpId="0"/>
      <p:bldP spid="15" grpId="0"/>
      <p:bldP spid="16" grpId="0" animBg="1"/>
      <p:bldP spid="17" grpId="0"/>
      <p:bldP spid="18" grpId="0"/>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09600" y="735752"/>
            <a:ext cx="8958943" cy="461665"/>
          </a:xfrm>
          <a:prstGeom prst="rect">
            <a:avLst/>
          </a:prstGeom>
          <a:noFill/>
        </p:spPr>
        <p:txBody>
          <a:bodyPr wrap="square" rtlCol="0">
            <a:spAutoFit/>
          </a:bodyPr>
          <a:lstStyle/>
          <a:p>
            <a:pPr algn="ctr"/>
            <a:r>
              <a:rPr lang="fr-FR" sz="2400" b="1" dirty="0" smtClean="0">
                <a:latin typeface="Footlight MT Light" pitchFamily="18" charset="0"/>
              </a:rPr>
              <a:t>Dimensionnement de réducteur de vitesse </a:t>
            </a:r>
            <a:endParaRPr lang="fr-FR" sz="2400" b="1" dirty="0">
              <a:latin typeface="Footlight MT Light" pitchFamily="18" charset="0"/>
            </a:endParaRPr>
          </a:p>
        </p:txBody>
      </p:sp>
      <p:sp>
        <p:nvSpPr>
          <p:cNvPr id="3" name="ZoneTexte 2"/>
          <p:cNvSpPr txBox="1"/>
          <p:nvPr/>
        </p:nvSpPr>
        <p:spPr>
          <a:xfrm>
            <a:off x="283029" y="1658540"/>
            <a:ext cx="4288971" cy="400110"/>
          </a:xfrm>
          <a:prstGeom prst="rect">
            <a:avLst/>
          </a:prstGeom>
          <a:noFill/>
        </p:spPr>
        <p:txBody>
          <a:bodyPr wrap="square" rtlCol="0">
            <a:spAutoFit/>
          </a:bodyPr>
          <a:lstStyle/>
          <a:p>
            <a:pPr>
              <a:buFont typeface="Wingdings" pitchFamily="2" charset="2"/>
              <a:buChar char="q"/>
            </a:pPr>
            <a:r>
              <a:rPr lang="fr-FR" sz="2000" dirty="0" smtClean="0">
                <a:solidFill>
                  <a:schemeClr val="accent2">
                    <a:lumMod val="50000"/>
                  </a:schemeClr>
                </a:solidFill>
              </a:rPr>
              <a:t>  </a:t>
            </a:r>
            <a:r>
              <a:rPr lang="fr-FR" sz="2000" b="1" dirty="0" smtClean="0">
                <a:solidFill>
                  <a:schemeClr val="accent2">
                    <a:lumMod val="50000"/>
                  </a:schemeClr>
                </a:solidFill>
                <a:latin typeface="Footlight MT Light" pitchFamily="18" charset="0"/>
              </a:rPr>
              <a:t>Application</a:t>
            </a:r>
            <a:r>
              <a:rPr lang="fr-FR" sz="2000" dirty="0" smtClean="0">
                <a:solidFill>
                  <a:schemeClr val="accent2">
                    <a:lumMod val="50000"/>
                  </a:schemeClr>
                </a:solidFill>
              </a:rPr>
              <a:t> </a:t>
            </a:r>
            <a:endParaRPr lang="fr-FR" sz="2000" dirty="0">
              <a:solidFill>
                <a:schemeClr val="accent2">
                  <a:lumMod val="50000"/>
                </a:schemeClr>
              </a:solidFill>
              <a:latin typeface="Footlight MT Light" pitchFamily="18" charset="0"/>
            </a:endParaRPr>
          </a:p>
        </p:txBody>
      </p:sp>
      <p:sp>
        <p:nvSpPr>
          <p:cNvPr id="4" name="ZoneTexte 3"/>
          <p:cNvSpPr txBox="1"/>
          <p:nvPr/>
        </p:nvSpPr>
        <p:spPr>
          <a:xfrm>
            <a:off x="157952" y="2288314"/>
            <a:ext cx="4903076" cy="507831"/>
          </a:xfrm>
          <a:prstGeom prst="rect">
            <a:avLst/>
          </a:prstGeom>
          <a:noFill/>
        </p:spPr>
        <p:txBody>
          <a:bodyPr wrap="square" rtlCol="0">
            <a:spAutoFit/>
          </a:bodyPr>
          <a:lstStyle/>
          <a:p>
            <a:pPr>
              <a:lnSpc>
                <a:spcPct val="150000"/>
              </a:lnSpc>
              <a:buFont typeface="Wingdings" pitchFamily="2" charset="2"/>
              <a:buChar char="ü"/>
            </a:pPr>
            <a:r>
              <a:rPr lang="fr-FR" dirty="0" smtClean="0"/>
              <a:t> Vitesse angulaire sortante : </a:t>
            </a:r>
            <a:r>
              <a:rPr lang="el-GR" dirty="0" smtClean="0"/>
              <a:t>ω</a:t>
            </a:r>
            <a:r>
              <a:rPr lang="fr-FR" dirty="0" smtClean="0"/>
              <a:t>s = 38.3 rad / s  </a:t>
            </a:r>
            <a:endParaRPr lang="fr-FR" dirty="0"/>
          </a:p>
        </p:txBody>
      </p:sp>
      <p:sp>
        <p:nvSpPr>
          <p:cNvPr id="5" name="ZoneTexte 4"/>
          <p:cNvSpPr txBox="1"/>
          <p:nvPr/>
        </p:nvSpPr>
        <p:spPr>
          <a:xfrm>
            <a:off x="-252251" y="2837665"/>
            <a:ext cx="5139559" cy="507831"/>
          </a:xfrm>
          <a:prstGeom prst="rect">
            <a:avLst/>
          </a:prstGeom>
          <a:noFill/>
        </p:spPr>
        <p:txBody>
          <a:bodyPr wrap="square" rtlCol="0">
            <a:spAutoFit/>
          </a:bodyPr>
          <a:lstStyle/>
          <a:p>
            <a:pPr lvl="1">
              <a:lnSpc>
                <a:spcPct val="150000"/>
              </a:lnSpc>
              <a:buFont typeface="Wingdings" pitchFamily="2" charset="2"/>
              <a:buChar char="ü"/>
            </a:pPr>
            <a:r>
              <a:rPr lang="fr-FR" dirty="0" smtClean="0"/>
              <a:t> Vitesse angulaire entrante  : </a:t>
            </a:r>
            <a:r>
              <a:rPr lang="el-GR" dirty="0" smtClean="0"/>
              <a:t>ω</a:t>
            </a:r>
            <a:r>
              <a:rPr lang="fr-FR" dirty="0" smtClean="0"/>
              <a:t>e = 50 rad / s</a:t>
            </a:r>
            <a:endParaRPr lang="fr-FR" dirty="0"/>
          </a:p>
        </p:txBody>
      </p:sp>
      <p:sp>
        <p:nvSpPr>
          <p:cNvPr id="7" name="Flèche droite rayée 6"/>
          <p:cNvSpPr/>
          <p:nvPr/>
        </p:nvSpPr>
        <p:spPr>
          <a:xfrm>
            <a:off x="5061028" y="2627416"/>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780842" y="2025626"/>
            <a:ext cx="3778845" cy="1338828"/>
          </a:xfrm>
          <a:prstGeom prst="rect">
            <a:avLst/>
          </a:prstGeom>
          <a:noFill/>
        </p:spPr>
        <p:txBody>
          <a:bodyPr wrap="square" rtlCol="0">
            <a:spAutoFit/>
          </a:bodyPr>
          <a:lstStyle/>
          <a:p>
            <a:pPr marL="742950" lvl="1" indent="-285750">
              <a:lnSpc>
                <a:spcPct val="150000"/>
              </a:lnSpc>
              <a:buFont typeface="Wingdings" panose="05000000000000000000" pitchFamily="2" charset="2"/>
              <a:buChar char="v"/>
            </a:pPr>
            <a:r>
              <a:rPr lang="fr-FR" b="1" dirty="0" smtClean="0">
                <a:solidFill>
                  <a:srgbClr val="0E3466"/>
                </a:solidFill>
              </a:rPr>
              <a:t>Rapport de transmission </a:t>
            </a:r>
          </a:p>
          <a:p>
            <a:pPr lvl="2">
              <a:lnSpc>
                <a:spcPct val="150000"/>
              </a:lnSpc>
              <a:buFont typeface="Wingdings" pitchFamily="2" charset="2"/>
              <a:buChar char="§"/>
            </a:pPr>
            <a:r>
              <a:rPr lang="fr-FR" dirty="0" smtClean="0"/>
              <a:t> R = </a:t>
            </a:r>
            <a:r>
              <a:rPr lang="el-GR" dirty="0" smtClean="0"/>
              <a:t>ω</a:t>
            </a:r>
            <a:r>
              <a:rPr lang="fr-FR" dirty="0" smtClean="0"/>
              <a:t>s /</a:t>
            </a:r>
            <a:r>
              <a:rPr lang="el-GR" dirty="0" smtClean="0"/>
              <a:t> </a:t>
            </a:r>
            <a:r>
              <a:rPr lang="el-GR" dirty="0"/>
              <a:t>ω</a:t>
            </a:r>
            <a:r>
              <a:rPr lang="fr-FR" dirty="0"/>
              <a:t>e</a:t>
            </a:r>
            <a:r>
              <a:rPr lang="fr-FR" dirty="0" smtClean="0"/>
              <a:t> </a:t>
            </a:r>
          </a:p>
          <a:p>
            <a:pPr lvl="2">
              <a:lnSpc>
                <a:spcPct val="150000"/>
              </a:lnSpc>
              <a:buFont typeface="Wingdings" pitchFamily="2" charset="2"/>
              <a:buChar char="§"/>
            </a:pPr>
            <a:r>
              <a:rPr lang="fr-FR" dirty="0" smtClean="0"/>
              <a:t> R = 0.76 </a:t>
            </a:r>
          </a:p>
        </p:txBody>
      </p:sp>
      <p:sp>
        <p:nvSpPr>
          <p:cNvPr id="10" name="ZoneTexte 9"/>
          <p:cNvSpPr txBox="1"/>
          <p:nvPr/>
        </p:nvSpPr>
        <p:spPr>
          <a:xfrm>
            <a:off x="173045" y="3676293"/>
            <a:ext cx="4508938" cy="464871"/>
          </a:xfrm>
          <a:prstGeom prst="rect">
            <a:avLst/>
          </a:prstGeom>
          <a:noFill/>
        </p:spPr>
        <p:txBody>
          <a:bodyPr wrap="square" rtlCol="0">
            <a:spAutoFit/>
          </a:bodyPr>
          <a:lstStyle/>
          <a:p>
            <a:pPr lvl="0">
              <a:lnSpc>
                <a:spcPct val="150000"/>
              </a:lnSpc>
              <a:buFont typeface="Wingdings" pitchFamily="2" charset="2"/>
              <a:buChar char="ü"/>
            </a:pPr>
            <a:r>
              <a:rPr lang="fr-FR" dirty="0" smtClean="0"/>
              <a:t> Diamètre de la poulie motrice : dp = 70 mm </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8" name="ZoneTexte 17"/>
          <p:cNvSpPr txBox="1"/>
          <p:nvPr/>
        </p:nvSpPr>
        <p:spPr>
          <a:xfrm>
            <a:off x="804039" y="4891698"/>
            <a:ext cx="4083269" cy="369332"/>
          </a:xfrm>
          <a:prstGeom prst="rect">
            <a:avLst/>
          </a:prstGeom>
          <a:noFill/>
        </p:spPr>
        <p:txBody>
          <a:bodyPr wrap="square" rtlCol="0">
            <a:spAutoFit/>
          </a:bodyPr>
          <a:lstStyle/>
          <a:p>
            <a:pPr>
              <a:buFont typeface="Wingdings" pitchFamily="2" charset="2"/>
              <a:buChar char="§"/>
            </a:pPr>
            <a:r>
              <a:rPr lang="fr-FR" dirty="0" smtClean="0"/>
              <a:t> Dp = 92.1 mm</a:t>
            </a:r>
            <a:endParaRPr lang="fr-FR" dirty="0"/>
          </a:p>
        </p:txBody>
      </p:sp>
      <p:sp>
        <p:nvSpPr>
          <p:cNvPr id="19" name="ZoneTexte 18"/>
          <p:cNvSpPr txBox="1"/>
          <p:nvPr/>
        </p:nvSpPr>
        <p:spPr>
          <a:xfrm>
            <a:off x="283029" y="4250770"/>
            <a:ext cx="4844144" cy="507831"/>
          </a:xfrm>
          <a:prstGeom prst="rect">
            <a:avLst/>
          </a:prstGeom>
          <a:noFill/>
        </p:spPr>
        <p:txBody>
          <a:bodyPr wrap="square" rtlCol="0">
            <a:spAutoFit/>
          </a:bodyPr>
          <a:lstStyle/>
          <a:p>
            <a:pPr>
              <a:lnSpc>
                <a:spcPct val="150000"/>
              </a:lnSpc>
              <a:buFont typeface="Wingdings" pitchFamily="2" charset="2"/>
              <a:buChar char="ü"/>
            </a:pPr>
            <a:r>
              <a:rPr lang="fr-FR" dirty="0" smtClean="0"/>
              <a:t> Entraxe : E = 223 mm</a:t>
            </a:r>
            <a:endParaRPr lang="fr-FR" dirty="0"/>
          </a:p>
        </p:txBody>
      </p:sp>
      <p:sp>
        <p:nvSpPr>
          <p:cNvPr id="20" name="ZoneTexte 19"/>
          <p:cNvSpPr txBox="1"/>
          <p:nvPr/>
        </p:nvSpPr>
        <p:spPr>
          <a:xfrm>
            <a:off x="804040" y="5399568"/>
            <a:ext cx="4083269" cy="369332"/>
          </a:xfrm>
          <a:prstGeom prst="rect">
            <a:avLst/>
          </a:prstGeom>
          <a:noFill/>
        </p:spPr>
        <p:txBody>
          <a:bodyPr wrap="square" rtlCol="0">
            <a:spAutoFit/>
          </a:bodyPr>
          <a:lstStyle/>
          <a:p>
            <a:pPr>
              <a:buFont typeface="Wingdings" pitchFamily="2" charset="2"/>
              <a:buChar char="§"/>
            </a:pPr>
            <a:r>
              <a:rPr lang="fr-FR" dirty="0" smtClean="0"/>
              <a:t> </a:t>
            </a:r>
            <a:r>
              <a:rPr lang="fr-FR" dirty="0" err="1" smtClean="0"/>
              <a:t>Lc</a:t>
            </a:r>
            <a:r>
              <a:rPr lang="fr-FR" dirty="0" smtClean="0"/>
              <a:t> = 700.94   mm</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649" y="4250770"/>
            <a:ext cx="3372882" cy="2343150"/>
          </a:xfrm>
          <a:prstGeom prst="rect">
            <a:avLst/>
          </a:prstGeom>
        </p:spPr>
      </p:pic>
      <p:sp>
        <p:nvSpPr>
          <p:cNvPr id="9" name="Espace réservé du numéro de diapositive 8"/>
          <p:cNvSpPr>
            <a:spLocks noGrp="1"/>
          </p:cNvSpPr>
          <p:nvPr>
            <p:ph type="sldNum" sz="quarter" idx="12"/>
          </p:nvPr>
        </p:nvSpPr>
        <p:spPr/>
        <p:txBody>
          <a:bodyPr/>
          <a:lstStyle/>
          <a:p>
            <a:fld id="{6176DFD3-2AF0-4B06-81C8-CF1C6F54D29C}" type="slidenum">
              <a:rPr lang="id-ID" smtClean="0"/>
              <a:pPr/>
              <a:t>34</a:t>
            </a:fld>
            <a:endParaRPr lang="id-ID"/>
          </a:p>
        </p:txBody>
      </p:sp>
      <p:sp>
        <p:nvSpPr>
          <p:cNvPr id="15" name="Rectangle 14"/>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ZoneTexte 10"/>
          <p:cNvSpPr txBox="1"/>
          <p:nvPr/>
        </p:nvSpPr>
        <p:spPr>
          <a:xfrm>
            <a:off x="8571254" y="143549"/>
            <a:ext cx="825964" cy="307777"/>
          </a:xfrm>
          <a:prstGeom prst="rect">
            <a:avLst/>
          </a:prstGeom>
          <a:noFill/>
        </p:spPr>
        <p:txBody>
          <a:bodyPr wrap="square" rtlCol="0">
            <a:spAutoFit/>
          </a:bodyPr>
          <a:lstStyle/>
          <a:p>
            <a:r>
              <a:rPr lang="fr-FR" sz="1400" dirty="0" smtClean="0">
                <a:solidFill>
                  <a:schemeClr val="bg1"/>
                </a:solidFill>
              </a:rPr>
              <a:t>34</a:t>
            </a:r>
            <a:endParaRPr lang="fr-FR" sz="1400" dirty="0">
              <a:solidFill>
                <a:schemeClr val="bg1"/>
              </a:solidFill>
            </a:endParaRPr>
          </a:p>
        </p:txBody>
      </p:sp>
    </p:spTree>
    <p:extLst>
      <p:ext uri="{BB962C8B-B14F-4D97-AF65-F5344CB8AC3E}">
        <p14:creationId xmlns:p14="http://schemas.microsoft.com/office/powerpoint/2010/main" val="107530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lide(fromBottom)">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heckerboard(across)">
                                      <p:cBhvr>
                                        <p:cTn id="26" dur="500"/>
                                        <p:tgtEl>
                                          <p:spTgt spid="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animBg="1"/>
      <p:bldP spid="8" grpId="0"/>
      <p:bldP spid="10" grpId="0"/>
      <p:bldP spid="18"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hoix section.PNG"/>
          <p:cNvPicPr/>
          <p:nvPr/>
        </p:nvPicPr>
        <p:blipFill>
          <a:blip r:embed="rId3"/>
          <a:stretch>
            <a:fillRect/>
          </a:stretch>
        </p:blipFill>
        <p:spPr>
          <a:xfrm>
            <a:off x="868588" y="943745"/>
            <a:ext cx="7432766" cy="5048885"/>
          </a:xfrm>
          <a:prstGeom prst="rect">
            <a:avLst/>
          </a:prstGeom>
        </p:spPr>
      </p:pic>
      <p:sp>
        <p:nvSpPr>
          <p:cNvPr id="5" name="Rectangle 2"/>
          <p:cNvSpPr>
            <a:spLocks noChangeArrowheads="1"/>
          </p:cNvSpPr>
          <p:nvPr/>
        </p:nvSpPr>
        <p:spPr bwMode="auto">
          <a:xfrm>
            <a:off x="3072584" y="3233930"/>
            <a:ext cx="5228769" cy="14744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2"/>
          <p:cNvSpPr>
            <a:spLocks noChangeArrowheads="1"/>
          </p:cNvSpPr>
          <p:nvPr/>
        </p:nvSpPr>
        <p:spPr bwMode="auto">
          <a:xfrm>
            <a:off x="2420752" y="4355815"/>
            <a:ext cx="5880601" cy="15008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Espace réservé du numéro de diapositive 1"/>
          <p:cNvSpPr>
            <a:spLocks noGrp="1"/>
          </p:cNvSpPr>
          <p:nvPr>
            <p:ph type="sldNum" sz="quarter" idx="12"/>
          </p:nvPr>
        </p:nvSpPr>
        <p:spPr/>
        <p:txBody>
          <a:bodyPr/>
          <a:lstStyle/>
          <a:p>
            <a:fld id="{6176DFD3-2AF0-4B06-81C8-CF1C6F54D29C}" type="slidenum">
              <a:rPr lang="id-ID" smtClean="0"/>
              <a:pPr/>
              <a:t>35</a:t>
            </a:fld>
            <a:endParaRPr lang="id-ID"/>
          </a:p>
        </p:txBody>
      </p:sp>
      <p:sp>
        <p:nvSpPr>
          <p:cNvPr id="7" name="Rectangle 6"/>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ZoneTexte 2"/>
          <p:cNvSpPr txBox="1"/>
          <p:nvPr/>
        </p:nvSpPr>
        <p:spPr>
          <a:xfrm>
            <a:off x="8521236" y="143549"/>
            <a:ext cx="1041009" cy="307777"/>
          </a:xfrm>
          <a:prstGeom prst="rect">
            <a:avLst/>
          </a:prstGeom>
          <a:noFill/>
        </p:spPr>
        <p:txBody>
          <a:bodyPr wrap="square" rtlCol="0">
            <a:spAutoFit/>
          </a:bodyPr>
          <a:lstStyle/>
          <a:p>
            <a:r>
              <a:rPr lang="fr-FR" sz="1400" dirty="0" smtClean="0">
                <a:solidFill>
                  <a:schemeClr val="bg1"/>
                </a:solidFill>
              </a:rPr>
              <a:t>35</a:t>
            </a:r>
            <a:endParaRPr lang="fr-FR" dirty="0">
              <a:solidFill>
                <a:schemeClr val="bg1"/>
              </a:solidFill>
            </a:endParaRPr>
          </a:p>
        </p:txBody>
      </p:sp>
    </p:spTree>
    <p:extLst>
      <p:ext uri="{BB962C8B-B14F-4D97-AF65-F5344CB8AC3E}">
        <p14:creationId xmlns:p14="http://schemas.microsoft.com/office/powerpoint/2010/main" val="24360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598714"/>
            <a:ext cx="8958943" cy="461665"/>
          </a:xfrm>
          <a:prstGeom prst="rect">
            <a:avLst/>
          </a:prstGeom>
          <a:noFill/>
        </p:spPr>
        <p:txBody>
          <a:bodyPr wrap="square" rtlCol="0">
            <a:spAutoFit/>
          </a:bodyPr>
          <a:lstStyle/>
          <a:p>
            <a:pPr algn="ctr"/>
            <a:r>
              <a:rPr lang="fr-FR" sz="2400" b="1" dirty="0" smtClean="0">
                <a:latin typeface="Footlight MT Light" pitchFamily="18" charset="0"/>
              </a:rPr>
              <a:t>Dimensionnement du moteur d’entrainement de rouleau tendeur </a:t>
            </a:r>
            <a:endParaRPr lang="fr-FR" sz="2400" b="1" dirty="0">
              <a:latin typeface="Footlight MT Light" pitchFamily="18" charset="0"/>
            </a:endParaRPr>
          </a:p>
        </p:txBody>
      </p:sp>
      <mc:AlternateContent xmlns:mc="http://schemas.openxmlformats.org/markup-compatibility/2006" xmlns:a14="http://schemas.microsoft.com/office/drawing/2010/main">
        <mc:Choice Requires="a14">
          <p:sp>
            <p:nvSpPr>
              <p:cNvPr id="4" name="ZoneTexte 3"/>
              <p:cNvSpPr txBox="1"/>
              <p:nvPr/>
            </p:nvSpPr>
            <p:spPr>
              <a:xfrm>
                <a:off x="44164" y="2207620"/>
                <a:ext cx="5083629" cy="464166"/>
              </a:xfrm>
              <a:prstGeom prst="rect">
                <a:avLst/>
              </a:prstGeom>
              <a:noFill/>
            </p:spPr>
            <p:txBody>
              <a:bodyPr wrap="square" rtlCol="0">
                <a:spAutoFit/>
              </a:bodyPr>
              <a:lstStyle/>
              <a:p>
                <a:pPr lvl="1">
                  <a:lnSpc>
                    <a:spcPct val="150000"/>
                  </a:lnSpc>
                  <a:buFont typeface="Wingdings" pitchFamily="2" charset="2"/>
                  <a:buChar char="§"/>
                </a:pPr>
                <a:r>
                  <a:rPr lang="fr-FR" dirty="0" smtClean="0"/>
                  <a:t> Accélération angulaire :</a:t>
                </a:r>
                <a:r>
                  <a:rPr lang="fr-FR" dirty="0"/>
                  <a:t>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𝜔</m:t>
                        </m:r>
                      </m:e>
                    </m:acc>
                    <m:r>
                      <a:rPr lang="fr-FR" i="1">
                        <a:latin typeface="Cambria Math" panose="02040503050406030204" pitchFamily="18" charset="0"/>
                      </a:rPr>
                      <m:t> </m:t>
                    </m:r>
                  </m:oMath>
                </a14:m>
                <a:r>
                  <a:rPr lang="fr-FR" dirty="0" smtClean="0"/>
                  <a:t>= 30.67 rad / s²   </a:t>
                </a:r>
              </a:p>
            </p:txBody>
          </p:sp>
        </mc:Choice>
        <mc:Fallback xmlns="">
          <p:sp>
            <p:nvSpPr>
              <p:cNvPr id="4" name="ZoneTexte 3"/>
              <p:cNvSpPr txBox="1">
                <a:spLocks noRot="1" noChangeAspect="1" noMove="1" noResize="1" noEditPoints="1" noAdjustHandles="1" noChangeArrowheads="1" noChangeShapeType="1" noTextEdit="1"/>
              </p:cNvSpPr>
              <p:nvPr/>
            </p:nvSpPr>
            <p:spPr>
              <a:xfrm>
                <a:off x="44164" y="2207620"/>
                <a:ext cx="5083629" cy="464166"/>
              </a:xfrm>
              <a:prstGeom prst="rect">
                <a:avLst/>
              </a:prstGeom>
              <a:blipFill>
                <a:blip r:embed="rId3"/>
                <a:stretch>
                  <a:fillRect b="-21053"/>
                </a:stretch>
              </a:blipFill>
            </p:spPr>
            <p:txBody>
              <a:bodyPr/>
              <a:lstStyle/>
              <a:p>
                <a:r>
                  <a:rPr lang="fr-FR">
                    <a:noFill/>
                  </a:rPr>
                  <a:t> </a:t>
                </a:r>
              </a:p>
            </p:txBody>
          </p:sp>
        </mc:Fallback>
      </mc:AlternateContent>
      <p:sp>
        <p:nvSpPr>
          <p:cNvPr id="5" name="ZoneTexte 4"/>
          <p:cNvSpPr txBox="1"/>
          <p:nvPr/>
        </p:nvSpPr>
        <p:spPr>
          <a:xfrm>
            <a:off x="441492" y="1576538"/>
            <a:ext cx="4288971" cy="400110"/>
          </a:xfrm>
          <a:prstGeom prst="rect">
            <a:avLst/>
          </a:prstGeom>
          <a:noFill/>
        </p:spPr>
        <p:txBody>
          <a:bodyPr wrap="square" rtlCol="0">
            <a:spAutoFit/>
          </a:bodyPr>
          <a:lstStyle/>
          <a:p>
            <a:pPr>
              <a:buFont typeface="Wingdings" pitchFamily="2" charset="2"/>
              <a:buChar char="q"/>
            </a:pPr>
            <a:r>
              <a:rPr lang="fr-FR" dirty="0" smtClean="0">
                <a:solidFill>
                  <a:schemeClr val="tx2">
                    <a:lumMod val="50000"/>
                  </a:schemeClr>
                </a:solidFill>
              </a:rPr>
              <a:t> </a:t>
            </a:r>
            <a:r>
              <a:rPr lang="fr-FR" sz="2000" b="1" dirty="0" smtClean="0">
                <a:solidFill>
                  <a:schemeClr val="tx2">
                    <a:lumMod val="50000"/>
                  </a:schemeClr>
                </a:solidFill>
                <a:latin typeface="Footlight MT Light" pitchFamily="18" charset="0"/>
              </a:rPr>
              <a:t>Application</a:t>
            </a:r>
            <a:r>
              <a:rPr lang="fr-FR" dirty="0" smtClean="0">
                <a:solidFill>
                  <a:schemeClr val="tx2">
                    <a:lumMod val="50000"/>
                  </a:schemeClr>
                </a:solidFill>
              </a:rPr>
              <a:t> </a:t>
            </a:r>
            <a:endParaRPr lang="fr-FR" dirty="0">
              <a:solidFill>
                <a:schemeClr val="tx2">
                  <a:lumMod val="50000"/>
                </a:schemeClr>
              </a:solidFill>
              <a:latin typeface="Footlight MT Light" pitchFamily="18" charset="0"/>
            </a:endParaRPr>
          </a:p>
        </p:txBody>
      </p:sp>
      <p:sp>
        <p:nvSpPr>
          <p:cNvPr id="6" name="ZoneTexte 5"/>
          <p:cNvSpPr txBox="1"/>
          <p:nvPr/>
        </p:nvSpPr>
        <p:spPr>
          <a:xfrm>
            <a:off x="1026537" y="2757641"/>
            <a:ext cx="4365172" cy="1200329"/>
          </a:xfrm>
          <a:prstGeom prst="rect">
            <a:avLst/>
          </a:prstGeom>
          <a:noFill/>
        </p:spPr>
        <p:txBody>
          <a:bodyPr wrap="square" rtlCol="0">
            <a:spAutoFit/>
          </a:bodyPr>
          <a:lstStyle/>
          <a:p>
            <a:pPr lvl="0">
              <a:lnSpc>
                <a:spcPct val="150000"/>
              </a:lnSpc>
              <a:buFont typeface="Wingdings" pitchFamily="2" charset="2"/>
              <a:buChar char="ü"/>
            </a:pPr>
            <a:r>
              <a:rPr lang="fr-FR" dirty="0" smtClean="0"/>
              <a:t> </a:t>
            </a:r>
            <a:r>
              <a:rPr lang="fr-FR" dirty="0"/>
              <a:t>Temps nécessaire au </a:t>
            </a:r>
            <a:r>
              <a:rPr lang="fr-FR" dirty="0" smtClean="0"/>
              <a:t>démarrage</a:t>
            </a:r>
            <a:r>
              <a:rPr lang="he-IL" dirty="0" smtClean="0"/>
              <a:t>׃ </a:t>
            </a:r>
            <a:r>
              <a:rPr lang="fr-FR" dirty="0" err="1"/>
              <a:t>Δt</a:t>
            </a:r>
            <a:r>
              <a:rPr lang="fr-FR" dirty="0"/>
              <a:t> = 3s</a:t>
            </a:r>
          </a:p>
          <a:p>
            <a:pPr>
              <a:lnSpc>
                <a:spcPct val="150000"/>
              </a:lnSpc>
            </a:pPr>
            <a:endParaRPr lang="fr-FR" dirty="0" smtClean="0"/>
          </a:p>
          <a:p>
            <a:endParaRPr lang="fr-FR" dirty="0"/>
          </a:p>
        </p:txBody>
      </p:sp>
      <p:sp>
        <p:nvSpPr>
          <p:cNvPr id="7" name="ZoneTexte 6"/>
          <p:cNvSpPr txBox="1"/>
          <p:nvPr/>
        </p:nvSpPr>
        <p:spPr>
          <a:xfrm>
            <a:off x="558189" y="3273933"/>
            <a:ext cx="5083629" cy="507831"/>
          </a:xfrm>
          <a:prstGeom prst="rect">
            <a:avLst/>
          </a:prstGeom>
          <a:noFill/>
        </p:spPr>
        <p:txBody>
          <a:bodyPr wrap="square" rtlCol="0">
            <a:spAutoFit/>
          </a:bodyPr>
          <a:lstStyle/>
          <a:p>
            <a:pPr lvl="1">
              <a:lnSpc>
                <a:spcPct val="150000"/>
              </a:lnSpc>
              <a:buFont typeface="Wingdings" pitchFamily="2" charset="2"/>
              <a:buChar char="ü"/>
            </a:pPr>
            <a:r>
              <a:rPr lang="fr-FR" dirty="0" smtClean="0"/>
              <a:t> Vitesse angulaire : </a:t>
            </a:r>
            <a:r>
              <a:rPr lang="el-GR" dirty="0" smtClean="0"/>
              <a:t>ω</a:t>
            </a:r>
            <a:r>
              <a:rPr lang="fr-FR" dirty="0" smtClean="0"/>
              <a:t> = 92 rad / s  </a:t>
            </a:r>
          </a:p>
        </p:txBody>
      </p:sp>
      <p:sp>
        <p:nvSpPr>
          <p:cNvPr id="8" name="ZoneTexte 7"/>
          <p:cNvSpPr txBox="1"/>
          <p:nvPr/>
        </p:nvSpPr>
        <p:spPr>
          <a:xfrm>
            <a:off x="17786" y="2992042"/>
            <a:ext cx="5083629" cy="464871"/>
          </a:xfrm>
          <a:prstGeom prst="rect">
            <a:avLst/>
          </a:prstGeom>
          <a:noFill/>
        </p:spPr>
        <p:txBody>
          <a:bodyPr wrap="square" rtlCol="0">
            <a:spAutoFit/>
          </a:bodyPr>
          <a:lstStyle/>
          <a:p>
            <a:pPr lvl="1">
              <a:lnSpc>
                <a:spcPct val="150000"/>
              </a:lnSpc>
              <a:buFont typeface="Wingdings" pitchFamily="2" charset="2"/>
              <a:buChar char="§"/>
            </a:pPr>
            <a:r>
              <a:rPr lang="fr-FR" dirty="0" smtClean="0"/>
              <a:t> Moment d'inertie: J = 13.5 *10¯⁴ kg.m²   </a:t>
            </a:r>
          </a:p>
        </p:txBody>
      </p:sp>
      <mc:AlternateContent xmlns:mc="http://schemas.openxmlformats.org/markup-compatibility/2006" xmlns:a14="http://schemas.microsoft.com/office/drawing/2010/main">
        <mc:Choice Requires="a14">
          <p:sp>
            <p:nvSpPr>
              <p:cNvPr id="9" name="ZoneTexte 8"/>
              <p:cNvSpPr txBox="1"/>
              <p:nvPr/>
            </p:nvSpPr>
            <p:spPr>
              <a:xfrm>
                <a:off x="5891927" y="2687057"/>
                <a:ext cx="2634343" cy="923330"/>
              </a:xfrm>
              <a:prstGeom prst="rect">
                <a:avLst/>
              </a:prstGeom>
              <a:noFill/>
            </p:spPr>
            <p:txBody>
              <a:bodyPr wrap="square" rtlCol="0">
                <a:spAutoFit/>
              </a:bodyPr>
              <a:lstStyle/>
              <a:p>
                <a:pPr marL="285750" lvl="0" indent="-285750">
                  <a:lnSpc>
                    <a:spcPct val="150000"/>
                  </a:lnSpc>
                  <a:buFont typeface="Wingdings" panose="05000000000000000000" pitchFamily="2" charset="2"/>
                  <a:buChar char="§"/>
                </a:pPr>
                <a:r>
                  <a:rPr lang="fr-FR" dirty="0" smtClean="0"/>
                  <a:t> </a:t>
                </a:r>
                <a:r>
                  <a:rPr lang="fr-FR" dirty="0"/>
                  <a:t>Cd = </a:t>
                </a:r>
                <a14:m>
                  <m:oMath xmlns:m="http://schemas.openxmlformats.org/officeDocument/2006/math">
                    <m:r>
                      <a:rPr lang="fr-FR" i="1">
                        <a:latin typeface="Cambria Math" panose="02040503050406030204" pitchFamily="18" charset="0"/>
                      </a:rPr>
                      <m:t>𝐽</m:t>
                    </m:r>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𝜔</m:t>
                        </m:r>
                      </m:e>
                    </m:acc>
                  </m:oMath>
                </a14:m>
                <a:endParaRPr lang="fr-FR" dirty="0" smtClean="0"/>
              </a:p>
              <a:p>
                <a:pPr marL="285750" lvl="0" indent="-285750">
                  <a:lnSpc>
                    <a:spcPct val="150000"/>
                  </a:lnSpc>
                  <a:buFont typeface="Wingdings" panose="05000000000000000000" pitchFamily="2" charset="2"/>
                  <a:buChar char="§"/>
                </a:pPr>
                <a:r>
                  <a:rPr lang="fr-FR" dirty="0" smtClean="0"/>
                  <a:t> C</a:t>
                </a:r>
                <a:r>
                  <a:rPr lang="fr-FR" sz="1400" dirty="0" smtClean="0"/>
                  <a:t>d</a:t>
                </a:r>
                <a:r>
                  <a:rPr lang="fr-FR" dirty="0" smtClean="0"/>
                  <a:t> = 0.04 N.m</a:t>
                </a:r>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5891927" y="2687057"/>
                <a:ext cx="2634343" cy="923330"/>
              </a:xfrm>
              <a:prstGeom prst="rect">
                <a:avLst/>
              </a:prstGeom>
              <a:blipFill>
                <a:blip r:embed="rId4"/>
                <a:stretch>
                  <a:fillRect l="-1620" b="-5298"/>
                </a:stretch>
              </a:blipFill>
            </p:spPr>
            <p:txBody>
              <a:bodyPr/>
              <a:lstStyle/>
              <a:p>
                <a:r>
                  <a:rPr lang="fr-FR">
                    <a:noFill/>
                  </a:rPr>
                  <a:t> </a:t>
                </a:r>
              </a:p>
            </p:txBody>
          </p:sp>
        </mc:Fallback>
      </mc:AlternateContent>
      <p:sp>
        <p:nvSpPr>
          <p:cNvPr id="10" name="Flèche droite rayée 9"/>
          <p:cNvSpPr/>
          <p:nvPr/>
        </p:nvSpPr>
        <p:spPr>
          <a:xfrm>
            <a:off x="4928344" y="2715451"/>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470007" y="2159850"/>
            <a:ext cx="4288971"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smtClean="0">
                <a:solidFill>
                  <a:srgbClr val="0E3466"/>
                </a:solidFill>
                <a:latin typeface="Footlight MT Light" pitchFamily="18" charset="0"/>
              </a:rPr>
              <a:t>Couple de démarrage   </a:t>
            </a:r>
            <a:endParaRPr lang="fr-FR" sz="2000" b="1" dirty="0">
              <a:solidFill>
                <a:srgbClr val="0E3466"/>
              </a:solidFill>
              <a:latin typeface="Footlight MT Light" pitchFamily="18" charset="0"/>
            </a:endParaRPr>
          </a:p>
        </p:txBody>
      </p:sp>
      <p:sp>
        <p:nvSpPr>
          <p:cNvPr id="12" name="ZoneTexte 11"/>
          <p:cNvSpPr txBox="1"/>
          <p:nvPr/>
        </p:nvSpPr>
        <p:spPr>
          <a:xfrm>
            <a:off x="44164" y="4175974"/>
            <a:ext cx="5083629" cy="507831"/>
          </a:xfrm>
          <a:prstGeom prst="rect">
            <a:avLst/>
          </a:prstGeom>
          <a:noFill/>
        </p:spPr>
        <p:txBody>
          <a:bodyPr wrap="square" rtlCol="0">
            <a:spAutoFit/>
          </a:bodyPr>
          <a:lstStyle/>
          <a:p>
            <a:pPr lvl="1">
              <a:lnSpc>
                <a:spcPct val="150000"/>
              </a:lnSpc>
              <a:buFont typeface="Wingdings" pitchFamily="2" charset="2"/>
              <a:buChar char="§"/>
            </a:pPr>
            <a:r>
              <a:rPr lang="fr-FR" dirty="0" smtClean="0"/>
              <a:t>   Force de frottement : </a:t>
            </a:r>
            <a:r>
              <a:rPr lang="fr-FR" dirty="0" err="1" smtClean="0"/>
              <a:t>F</a:t>
            </a:r>
            <a:r>
              <a:rPr lang="fr-FR" sz="1400" dirty="0" err="1" smtClean="0"/>
              <a:t>d</a:t>
            </a:r>
            <a:r>
              <a:rPr lang="fr-FR" dirty="0" smtClean="0"/>
              <a:t> = </a:t>
            </a:r>
            <a:r>
              <a:rPr lang="fr-FR" dirty="0"/>
              <a:t>6</a:t>
            </a:r>
            <a:r>
              <a:rPr lang="fr-FR" dirty="0" smtClean="0"/>
              <a:t> N   </a:t>
            </a:r>
          </a:p>
        </p:txBody>
      </p:sp>
      <p:sp>
        <p:nvSpPr>
          <p:cNvPr id="13" name="ZoneTexte 12"/>
          <p:cNvSpPr txBox="1"/>
          <p:nvPr/>
        </p:nvSpPr>
        <p:spPr>
          <a:xfrm>
            <a:off x="441492" y="4959872"/>
            <a:ext cx="4931229" cy="369332"/>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t>Diamètre du rouleau :</a:t>
            </a:r>
            <a:r>
              <a:rPr lang="he-IL" dirty="0" smtClean="0"/>
              <a:t> </a:t>
            </a:r>
            <a:r>
              <a:rPr lang="fr-FR" dirty="0" smtClean="0"/>
              <a:t>D= 60 mm</a:t>
            </a:r>
            <a:endParaRPr lang="fr-FR" dirty="0"/>
          </a:p>
        </p:txBody>
      </p:sp>
      <p:sp>
        <p:nvSpPr>
          <p:cNvPr id="14" name="ZoneTexte 13"/>
          <p:cNvSpPr txBox="1"/>
          <p:nvPr/>
        </p:nvSpPr>
        <p:spPr>
          <a:xfrm>
            <a:off x="5718000" y="4021734"/>
            <a:ext cx="4288971"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b="1" dirty="0" smtClean="0">
                <a:solidFill>
                  <a:srgbClr val="0E3466"/>
                </a:solidFill>
                <a:latin typeface="Footlight MT Light" pitchFamily="18" charset="0"/>
              </a:rPr>
              <a:t>Couple  de frottement   </a:t>
            </a:r>
            <a:endParaRPr lang="fr-FR" sz="2000" b="1" dirty="0">
              <a:solidFill>
                <a:srgbClr val="0E3466"/>
              </a:solidFill>
              <a:latin typeface="Footlight MT Light" pitchFamily="18" charset="0"/>
            </a:endParaRPr>
          </a:p>
        </p:txBody>
      </p:sp>
      <p:sp>
        <p:nvSpPr>
          <p:cNvPr id="15" name="ZoneTexte 14"/>
          <p:cNvSpPr txBox="1"/>
          <p:nvPr/>
        </p:nvSpPr>
        <p:spPr>
          <a:xfrm>
            <a:off x="5249913" y="4498207"/>
            <a:ext cx="5225143" cy="923330"/>
          </a:xfrm>
          <a:prstGeom prst="rect">
            <a:avLst/>
          </a:prstGeom>
          <a:noFill/>
        </p:spPr>
        <p:txBody>
          <a:bodyPr wrap="square" rtlCol="0">
            <a:spAutoFit/>
          </a:bodyPr>
          <a:lstStyle/>
          <a:p>
            <a:pPr lvl="2">
              <a:lnSpc>
                <a:spcPct val="150000"/>
              </a:lnSpc>
              <a:buFont typeface="Wingdings" pitchFamily="2" charset="2"/>
              <a:buChar char="§"/>
            </a:pPr>
            <a:r>
              <a:rPr lang="fr-FR" dirty="0" smtClean="0"/>
              <a:t> Cf = </a:t>
            </a:r>
            <a:r>
              <a:rPr lang="fr-FR" dirty="0" err="1" smtClean="0"/>
              <a:t>Fd</a:t>
            </a:r>
            <a:r>
              <a:rPr lang="fr-FR" dirty="0" smtClean="0"/>
              <a:t> * D</a:t>
            </a:r>
          </a:p>
          <a:p>
            <a:pPr lvl="2">
              <a:lnSpc>
                <a:spcPct val="150000"/>
              </a:lnSpc>
              <a:buFont typeface="Wingdings" pitchFamily="2" charset="2"/>
              <a:buChar char="§"/>
            </a:pPr>
            <a:r>
              <a:rPr lang="fr-FR" dirty="0" smtClean="0"/>
              <a:t> Cf = 0.36 N.m</a:t>
            </a:r>
            <a:endParaRPr lang="fr-FR" dirty="0"/>
          </a:p>
        </p:txBody>
      </p:sp>
      <p:sp>
        <p:nvSpPr>
          <p:cNvPr id="16" name="Flèche droite rayée 15"/>
          <p:cNvSpPr/>
          <p:nvPr/>
        </p:nvSpPr>
        <p:spPr>
          <a:xfrm>
            <a:off x="4879800" y="4435279"/>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75142" y="3062977"/>
            <a:ext cx="4604658" cy="507831"/>
          </a:xfrm>
          <a:prstGeom prst="rect">
            <a:avLst/>
          </a:prstGeom>
          <a:noFill/>
        </p:spPr>
        <p:txBody>
          <a:bodyPr wrap="square" rtlCol="0">
            <a:spAutoFit/>
          </a:bodyPr>
          <a:lstStyle/>
          <a:p>
            <a:pPr lvl="2">
              <a:lnSpc>
                <a:spcPct val="150000"/>
              </a:lnSpc>
              <a:buFont typeface="Wingdings" pitchFamily="2" charset="2"/>
              <a:buChar char="Ø"/>
            </a:pPr>
            <a:r>
              <a:rPr lang="fr-FR" b="1" dirty="0" smtClean="0">
                <a:solidFill>
                  <a:srgbClr val="C00000"/>
                </a:solidFill>
              </a:rPr>
              <a:t> Couple total </a:t>
            </a:r>
            <a:r>
              <a:rPr lang="fr-FR" dirty="0" smtClean="0">
                <a:solidFill>
                  <a:srgbClr val="C00000"/>
                </a:solidFill>
              </a:rPr>
              <a:t>:</a:t>
            </a:r>
            <a:r>
              <a:rPr lang="fr-FR" b="1" dirty="0" smtClean="0">
                <a:solidFill>
                  <a:srgbClr val="C00000"/>
                </a:solidFill>
              </a:rPr>
              <a:t>Ct = 0.4 N.m</a:t>
            </a:r>
          </a:p>
        </p:txBody>
      </p:sp>
      <p:sp>
        <p:nvSpPr>
          <p:cNvPr id="18" name="Rectangle 17"/>
          <p:cNvSpPr/>
          <p:nvPr/>
        </p:nvSpPr>
        <p:spPr>
          <a:xfrm>
            <a:off x="1026537" y="3567426"/>
            <a:ext cx="3400354" cy="464871"/>
          </a:xfrm>
          <a:prstGeom prst="rect">
            <a:avLst/>
          </a:prstGeom>
        </p:spPr>
        <p:txBody>
          <a:bodyPr wrap="none">
            <a:spAutoFit/>
          </a:bodyPr>
          <a:lstStyle/>
          <a:p>
            <a:pPr marL="285750" lvl="0" indent="-285750">
              <a:lnSpc>
                <a:spcPct val="150000"/>
              </a:lnSpc>
              <a:spcAft>
                <a:spcPts val="0"/>
              </a:spcAft>
              <a:buFont typeface="Wingdings" panose="05000000000000000000" pitchFamily="2" charset="2"/>
              <a:buChar char="Ø"/>
            </a:pPr>
            <a:r>
              <a:rPr lang="fr-FR" b="1" dirty="0">
                <a:solidFill>
                  <a:srgbClr val="C00000"/>
                </a:solidFill>
                <a:ea typeface="Calibri" panose="020F0502020204030204" pitchFamily="34" charset="0"/>
                <a:cs typeface="Georgia" panose="02040502050405020303" pitchFamily="18" charset="0"/>
              </a:rPr>
              <a:t>Puissance nominale : </a:t>
            </a:r>
            <a:r>
              <a:rPr lang="fr-FR" b="1" dirty="0" smtClean="0">
                <a:solidFill>
                  <a:srgbClr val="C00000"/>
                </a:solidFill>
                <a:ea typeface="Calibri" panose="020F0502020204030204" pitchFamily="34" charset="0"/>
                <a:cs typeface="Georgia" panose="02040502050405020303" pitchFamily="18" charset="0"/>
              </a:rPr>
              <a:t>0.046 </a:t>
            </a:r>
            <a:r>
              <a:rPr lang="fr-FR" b="1" dirty="0" err="1">
                <a:solidFill>
                  <a:srgbClr val="C00000"/>
                </a:solidFill>
                <a:ea typeface="Calibri" panose="020F0502020204030204" pitchFamily="34" charset="0"/>
                <a:cs typeface="Georgia" panose="02040502050405020303" pitchFamily="18" charset="0"/>
              </a:rPr>
              <a:t>Kw</a:t>
            </a:r>
            <a:endParaRPr lang="fr-FR" sz="1600" b="1" dirty="0">
              <a:solidFill>
                <a:srgbClr val="C00000"/>
              </a:solidFill>
              <a:effectLst/>
              <a:ea typeface="Calibri" panose="020F0502020204030204" pitchFamily="34" charset="0"/>
              <a:cs typeface="Georgia" panose="02040502050405020303" pitchFamily="18" charset="0"/>
            </a:endParaRPr>
          </a:p>
        </p:txBody>
      </p:sp>
      <p:sp>
        <p:nvSpPr>
          <p:cNvPr id="20" name="Accolade ouvrante 19"/>
          <p:cNvSpPr/>
          <p:nvPr/>
        </p:nvSpPr>
        <p:spPr>
          <a:xfrm>
            <a:off x="4246507" y="2825382"/>
            <a:ext cx="286618" cy="1761122"/>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6176DFD3-2AF0-4B06-81C8-CF1C6F54D29C}" type="slidenum">
              <a:rPr lang="id-ID" smtClean="0"/>
              <a:pPr/>
              <a:t>36</a:t>
            </a:fld>
            <a:endParaRPr lang="id-ID"/>
          </a:p>
        </p:txBody>
      </p:sp>
      <p:sp>
        <p:nvSpPr>
          <p:cNvPr id="21" name="Rectangle 20"/>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ZoneTexte 18"/>
          <p:cNvSpPr txBox="1"/>
          <p:nvPr/>
        </p:nvSpPr>
        <p:spPr>
          <a:xfrm>
            <a:off x="8526874" y="143549"/>
            <a:ext cx="1552655" cy="307777"/>
          </a:xfrm>
          <a:prstGeom prst="rect">
            <a:avLst/>
          </a:prstGeom>
          <a:noFill/>
        </p:spPr>
        <p:txBody>
          <a:bodyPr wrap="square" rtlCol="0">
            <a:spAutoFit/>
          </a:bodyPr>
          <a:lstStyle/>
          <a:p>
            <a:r>
              <a:rPr lang="fr-FR" sz="1400" dirty="0" smtClean="0">
                <a:solidFill>
                  <a:schemeClr val="bg1"/>
                </a:solidFill>
              </a:rPr>
              <a:t>36</a:t>
            </a:r>
            <a:endParaRPr lang="fr-FR" sz="1400" dirty="0">
              <a:solidFill>
                <a:schemeClr val="bg1"/>
              </a:solidFill>
            </a:endParaRPr>
          </a:p>
        </p:txBody>
      </p:sp>
    </p:spTree>
    <p:extLst>
      <p:ext uri="{BB962C8B-B14F-4D97-AF65-F5344CB8AC3E}">
        <p14:creationId xmlns:p14="http://schemas.microsoft.com/office/powerpoint/2010/main" val="109853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heckerboard(across)">
                                      <p:cBhvr>
                                        <p:cTn id="41" dur="500"/>
                                        <p:tgtEl>
                                          <p:spTgt spid="10"/>
                                        </p:tgtEl>
                                      </p:cBhvr>
                                    </p:animEffect>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par>
                                <p:cTn id="54" presetID="22" presetClass="entr" presetSubtype="1" fill="hold"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up)">
                                      <p:cBhvr>
                                        <p:cTn id="56" dur="500"/>
                                        <p:tgtEl>
                                          <p:spTgt spid="13">
                                            <p:txEl>
                                              <p:pRg st="0" end="0"/>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4"/>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2"/>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right)">
                                      <p:cBhvr>
                                        <p:cTn id="82" dur="500"/>
                                        <p:tgtEl>
                                          <p:spTgt spid="20"/>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ipe(right)">
                                      <p:cBhvr>
                                        <p:cTn id="86" dur="500"/>
                                        <p:tgtEl>
                                          <p:spTgt spid="17"/>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righ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6" grpId="0"/>
      <p:bldP spid="6" grpId="1"/>
      <p:bldP spid="7" grpId="0"/>
      <p:bldP spid="7" grpId="1"/>
      <p:bldP spid="8" grpId="0"/>
      <p:bldP spid="8" grpId="1"/>
      <p:bldP spid="9" grpId="0"/>
      <p:bldP spid="10" grpId="0" animBg="1"/>
      <p:bldP spid="11" grpId="0"/>
      <p:bldP spid="12" grpId="0"/>
      <p:bldP spid="12" grpId="1"/>
      <p:bldP spid="13" grpId="0" build="allAtOnce"/>
      <p:bldP spid="14" grpId="0"/>
      <p:bldP spid="15" grpId="0"/>
      <p:bldP spid="16" grpId="0" animBg="1"/>
      <p:bldP spid="17" grpId="0"/>
      <p:bldP spid="18"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636814"/>
            <a:ext cx="8958943" cy="830997"/>
          </a:xfrm>
          <a:prstGeom prst="rect">
            <a:avLst/>
          </a:prstGeom>
          <a:noFill/>
        </p:spPr>
        <p:txBody>
          <a:bodyPr wrap="square" rtlCol="0">
            <a:spAutoFit/>
          </a:bodyPr>
          <a:lstStyle/>
          <a:p>
            <a:pPr algn="ctr"/>
            <a:r>
              <a:rPr lang="fr-FR" sz="2400" b="1" dirty="0" smtClean="0">
                <a:latin typeface="Footlight MT Light" pitchFamily="18" charset="0"/>
              </a:rPr>
              <a:t>Dimensionnement du moteur d’entrainement de sous-système de découpe </a:t>
            </a:r>
            <a:endParaRPr lang="fr-FR" sz="2400" b="1" dirty="0">
              <a:latin typeface="Footlight MT Light" pitchFamily="18" charset="0"/>
            </a:endParaRPr>
          </a:p>
        </p:txBody>
      </p:sp>
      <p:sp>
        <p:nvSpPr>
          <p:cNvPr id="4" name="ZoneTexte 3"/>
          <p:cNvSpPr txBox="1"/>
          <p:nvPr/>
        </p:nvSpPr>
        <p:spPr>
          <a:xfrm>
            <a:off x="0" y="1904999"/>
            <a:ext cx="4288971" cy="400110"/>
          </a:xfrm>
          <a:prstGeom prst="rect">
            <a:avLst/>
          </a:prstGeom>
          <a:noFill/>
        </p:spPr>
        <p:txBody>
          <a:bodyPr wrap="square" rtlCol="0">
            <a:spAutoFit/>
          </a:bodyPr>
          <a:lstStyle/>
          <a:p>
            <a:pPr>
              <a:buFont typeface="Wingdings" pitchFamily="2" charset="2"/>
              <a:buChar char="q"/>
            </a:pPr>
            <a:r>
              <a:rPr lang="fr-FR" dirty="0" smtClean="0">
                <a:solidFill>
                  <a:schemeClr val="tx2">
                    <a:lumMod val="50000"/>
                  </a:schemeClr>
                </a:solidFill>
              </a:rPr>
              <a:t> </a:t>
            </a:r>
            <a:r>
              <a:rPr lang="fr-FR" sz="2000" b="1" dirty="0" smtClean="0">
                <a:solidFill>
                  <a:schemeClr val="tx2">
                    <a:lumMod val="50000"/>
                  </a:schemeClr>
                </a:solidFill>
                <a:latin typeface="Footlight MT Light" pitchFamily="18" charset="0"/>
              </a:rPr>
              <a:t>Application </a:t>
            </a:r>
            <a:r>
              <a:rPr lang="fr-FR" dirty="0" smtClean="0">
                <a:solidFill>
                  <a:schemeClr val="tx2">
                    <a:lumMod val="50000"/>
                  </a:schemeClr>
                </a:solidFill>
              </a:rPr>
              <a:t> </a:t>
            </a:r>
            <a:endParaRPr lang="fr-FR" dirty="0">
              <a:solidFill>
                <a:schemeClr val="tx2">
                  <a:lumMod val="50000"/>
                </a:schemeClr>
              </a:solidFill>
              <a:latin typeface="Footlight MT Light" pitchFamily="18" charset="0"/>
            </a:endParaRPr>
          </a:p>
        </p:txBody>
      </p:sp>
      <p:sp>
        <p:nvSpPr>
          <p:cNvPr id="6" name="ZoneTexte 5"/>
          <p:cNvSpPr txBox="1"/>
          <p:nvPr/>
        </p:nvSpPr>
        <p:spPr>
          <a:xfrm>
            <a:off x="-77119" y="2900914"/>
            <a:ext cx="5083629" cy="464871"/>
          </a:xfrm>
          <a:prstGeom prst="rect">
            <a:avLst/>
          </a:prstGeom>
          <a:noFill/>
        </p:spPr>
        <p:txBody>
          <a:bodyPr wrap="square" rtlCol="0">
            <a:spAutoFit/>
          </a:bodyPr>
          <a:lstStyle/>
          <a:p>
            <a:pPr marL="742950" lvl="1" indent="-285750">
              <a:lnSpc>
                <a:spcPct val="150000"/>
              </a:lnSpc>
              <a:buFont typeface="Wingdings" panose="05000000000000000000" pitchFamily="2" charset="2"/>
              <a:buChar char="§"/>
            </a:pPr>
            <a:r>
              <a:rPr lang="fr-FR" dirty="0" smtClean="0"/>
              <a:t>Rayon de la manivelle : </a:t>
            </a:r>
            <a:r>
              <a:rPr lang="fr-FR" dirty="0"/>
              <a:t>R</a:t>
            </a:r>
            <a:r>
              <a:rPr lang="fr-FR" dirty="0" smtClean="0"/>
              <a:t> = 25 mm</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9" name="ZoneTexte 18"/>
          <p:cNvSpPr txBox="1"/>
          <p:nvPr/>
        </p:nvSpPr>
        <p:spPr>
          <a:xfrm>
            <a:off x="4354285" y="2545634"/>
            <a:ext cx="4604658" cy="464871"/>
          </a:xfrm>
          <a:prstGeom prst="rect">
            <a:avLst/>
          </a:prstGeom>
          <a:noFill/>
        </p:spPr>
        <p:txBody>
          <a:bodyPr wrap="square" rtlCol="0">
            <a:spAutoFit/>
          </a:bodyPr>
          <a:lstStyle/>
          <a:p>
            <a:pPr lvl="2">
              <a:lnSpc>
                <a:spcPct val="150000"/>
              </a:lnSpc>
              <a:buFont typeface="Wingdings" pitchFamily="2" charset="2"/>
              <a:buChar char="Ø"/>
            </a:pPr>
            <a:r>
              <a:rPr lang="fr-FR" b="1" dirty="0" smtClean="0">
                <a:solidFill>
                  <a:srgbClr val="C00000"/>
                </a:solidFill>
              </a:rPr>
              <a:t> Couple nécessaire </a:t>
            </a:r>
            <a:r>
              <a:rPr lang="fr-FR" dirty="0" smtClean="0">
                <a:solidFill>
                  <a:srgbClr val="C00000"/>
                </a:solidFill>
              </a:rPr>
              <a:t>:</a:t>
            </a:r>
            <a:r>
              <a:rPr lang="fr-FR" b="1" dirty="0">
                <a:solidFill>
                  <a:srgbClr val="C00000"/>
                </a:solidFill>
              </a:rPr>
              <a:t> </a:t>
            </a:r>
            <a:r>
              <a:rPr lang="pl-PL" b="1" dirty="0" smtClean="0">
                <a:solidFill>
                  <a:srgbClr val="C00000"/>
                </a:solidFill>
              </a:rPr>
              <a:t>Cm = 0.34 N.m</a:t>
            </a:r>
            <a:endParaRPr lang="fr-FR" b="1" dirty="0" smtClean="0">
              <a:solidFill>
                <a:srgbClr val="C00000"/>
              </a:solidFill>
            </a:endParaRPr>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4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4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4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46"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48"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43" name="ZoneTexte 42"/>
          <p:cNvSpPr txBox="1"/>
          <p:nvPr/>
        </p:nvSpPr>
        <p:spPr>
          <a:xfrm>
            <a:off x="-99941" y="3781283"/>
            <a:ext cx="3617536" cy="880369"/>
          </a:xfrm>
          <a:prstGeom prst="rect">
            <a:avLst/>
          </a:prstGeom>
          <a:noFill/>
        </p:spPr>
        <p:txBody>
          <a:bodyPr wrap="square" rtlCol="0">
            <a:spAutoFit/>
          </a:bodyPr>
          <a:lstStyle/>
          <a:p>
            <a:pPr lvl="1">
              <a:lnSpc>
                <a:spcPct val="150000"/>
              </a:lnSpc>
            </a:pPr>
            <a:r>
              <a:rPr lang="de-DE" dirty="0" smtClean="0"/>
              <a:t> </a:t>
            </a:r>
          </a:p>
          <a:p>
            <a:pPr lvl="1">
              <a:lnSpc>
                <a:spcPct val="150000"/>
              </a:lnSpc>
              <a:buFont typeface="Wingdings" pitchFamily="2" charset="2"/>
              <a:buChar char="ü"/>
            </a:pPr>
            <a:r>
              <a:rPr lang="de-DE" dirty="0" smtClean="0"/>
              <a:t> Force Necessaire :   F = 6.8 N</a:t>
            </a:r>
            <a:endParaRPr lang="fr-FR" dirty="0"/>
          </a:p>
        </p:txBody>
      </p:sp>
      <p:sp>
        <p:nvSpPr>
          <p:cNvPr id="44" name="ZoneTexte 43"/>
          <p:cNvSpPr txBox="1"/>
          <p:nvPr/>
        </p:nvSpPr>
        <p:spPr>
          <a:xfrm>
            <a:off x="-153828" y="3132953"/>
            <a:ext cx="4931228" cy="464871"/>
          </a:xfrm>
          <a:prstGeom prst="rect">
            <a:avLst/>
          </a:prstGeom>
          <a:noFill/>
        </p:spPr>
        <p:txBody>
          <a:bodyPr wrap="square" rtlCol="0">
            <a:spAutoFit/>
          </a:bodyPr>
          <a:lstStyle/>
          <a:p>
            <a:pPr lvl="1">
              <a:lnSpc>
                <a:spcPct val="150000"/>
              </a:lnSpc>
              <a:buFont typeface="Wingdings" pitchFamily="2" charset="2"/>
              <a:buChar char="ü"/>
            </a:pPr>
            <a:r>
              <a:rPr lang="fr-FR" dirty="0" smtClean="0"/>
              <a:t> Vitesse de rotation : N = 66.67 tr/min</a:t>
            </a:r>
          </a:p>
        </p:txBody>
      </p:sp>
      <p:sp>
        <p:nvSpPr>
          <p:cNvPr id="22" name="ZoneTexte 21"/>
          <p:cNvSpPr txBox="1"/>
          <p:nvPr/>
        </p:nvSpPr>
        <p:spPr>
          <a:xfrm>
            <a:off x="-77118" y="2373151"/>
            <a:ext cx="5083629" cy="880369"/>
          </a:xfrm>
          <a:prstGeom prst="rect">
            <a:avLst/>
          </a:prstGeom>
          <a:noFill/>
        </p:spPr>
        <p:txBody>
          <a:bodyPr wrap="square" rtlCol="0">
            <a:spAutoFit/>
          </a:bodyPr>
          <a:lstStyle/>
          <a:p>
            <a:pPr lvl="1">
              <a:lnSpc>
                <a:spcPct val="150000"/>
              </a:lnSpc>
              <a:buFont typeface="Wingdings" pitchFamily="2" charset="2"/>
              <a:buChar char="ü"/>
            </a:pPr>
            <a:r>
              <a:rPr lang="fr-FR" dirty="0" smtClean="0"/>
              <a:t> Course de piston  : C = 50 mm  </a:t>
            </a:r>
          </a:p>
          <a:p>
            <a:pPr lvl="1">
              <a:lnSpc>
                <a:spcPct val="150000"/>
              </a:lnSpc>
            </a:pPr>
            <a:endParaRPr lang="fr-FR" dirty="0" smtClean="0"/>
          </a:p>
        </p:txBody>
      </p:sp>
      <p:sp>
        <p:nvSpPr>
          <p:cNvPr id="3" name="Accolade fermante 2"/>
          <p:cNvSpPr/>
          <p:nvPr/>
        </p:nvSpPr>
        <p:spPr>
          <a:xfrm>
            <a:off x="4354285" y="2545633"/>
            <a:ext cx="448148" cy="2161409"/>
          </a:xfrm>
          <a:prstGeom prst="righ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4"/>
          <p:cNvSpPr/>
          <p:nvPr/>
        </p:nvSpPr>
        <p:spPr>
          <a:xfrm>
            <a:off x="5257702" y="3235668"/>
            <a:ext cx="3450047" cy="464871"/>
          </a:xfrm>
          <a:prstGeom prst="rect">
            <a:avLst/>
          </a:prstGeom>
        </p:spPr>
        <p:txBody>
          <a:bodyPr wrap="none">
            <a:spAutoFit/>
          </a:bodyPr>
          <a:lstStyle/>
          <a:p>
            <a:pPr marL="285750" lvl="0" indent="-285750">
              <a:lnSpc>
                <a:spcPct val="150000"/>
              </a:lnSpc>
              <a:spcAft>
                <a:spcPts val="0"/>
              </a:spcAft>
              <a:buFont typeface="Wingdings" panose="05000000000000000000" pitchFamily="2" charset="2"/>
              <a:buChar char="Ø"/>
            </a:pPr>
            <a:r>
              <a:rPr lang="en-US" b="1" dirty="0">
                <a:solidFill>
                  <a:srgbClr val="C00000"/>
                </a:solidFill>
                <a:ea typeface="Calibri" panose="020F0502020204030204" pitchFamily="34" charset="0"/>
                <a:cs typeface="Georgia" panose="02040502050405020303" pitchFamily="18" charset="0"/>
              </a:rPr>
              <a:t>Puissance nominale : 2.10ˉ³ Kw</a:t>
            </a:r>
            <a:endParaRPr lang="fr-FR" b="1" dirty="0">
              <a:solidFill>
                <a:srgbClr val="C00000"/>
              </a:solidFill>
              <a:effectLst/>
              <a:ea typeface="Calibri" panose="020F0502020204030204" pitchFamily="34" charset="0"/>
              <a:cs typeface="Georgia" panose="02040502050405020303" pitchFamily="18" charset="0"/>
            </a:endParaRPr>
          </a:p>
        </p:txBody>
      </p:sp>
      <p:sp>
        <p:nvSpPr>
          <p:cNvPr id="7" name="Rectangle 6"/>
          <p:cNvSpPr/>
          <p:nvPr/>
        </p:nvSpPr>
        <p:spPr>
          <a:xfrm>
            <a:off x="355328" y="3661112"/>
            <a:ext cx="3489801" cy="464871"/>
          </a:xfrm>
          <a:prstGeom prst="rect">
            <a:avLst/>
          </a:prstGeom>
        </p:spPr>
        <p:txBody>
          <a:bodyPr wrap="none">
            <a:spAutoFit/>
          </a:bodyPr>
          <a:lstStyle/>
          <a:p>
            <a:pPr marL="285750" lvl="0" indent="-285750">
              <a:lnSpc>
                <a:spcPct val="150000"/>
              </a:lnSpc>
              <a:spcAft>
                <a:spcPts val="0"/>
              </a:spcAft>
              <a:buFont typeface="Wingdings" panose="05000000000000000000" pitchFamily="2" charset="2"/>
              <a:buChar char="ü"/>
            </a:pPr>
            <a:r>
              <a:rPr lang="fr-FR" dirty="0" smtClean="0">
                <a:ea typeface="Calibri" panose="020F0502020204030204" pitchFamily="34" charset="0"/>
                <a:cs typeface="Georgia" panose="02040502050405020303" pitchFamily="18" charset="0"/>
              </a:rPr>
              <a:t>Vitesse angulaire : W </a:t>
            </a:r>
            <a:r>
              <a:rPr lang="fr-FR" dirty="0">
                <a:ea typeface="Calibri" panose="020F0502020204030204" pitchFamily="34" charset="0"/>
                <a:cs typeface="Georgia" panose="02040502050405020303" pitchFamily="18" charset="0"/>
              </a:rPr>
              <a:t>= 6.9 rad/s</a:t>
            </a:r>
            <a:endParaRPr lang="fr-FR" sz="1600" dirty="0">
              <a:effectLst/>
              <a:ea typeface="Calibri" panose="020F0502020204030204" pitchFamily="34" charset="0"/>
              <a:cs typeface="Georgia" panose="02040502050405020303" pitchFamily="18" charset="0"/>
            </a:endParaRPr>
          </a:p>
        </p:txBody>
      </p:sp>
      <p:sp>
        <p:nvSpPr>
          <p:cNvPr id="8" name="Espace réservé du numéro de diapositive 7"/>
          <p:cNvSpPr>
            <a:spLocks noGrp="1"/>
          </p:cNvSpPr>
          <p:nvPr>
            <p:ph type="sldNum" sz="quarter" idx="12"/>
          </p:nvPr>
        </p:nvSpPr>
        <p:spPr/>
        <p:txBody>
          <a:bodyPr/>
          <a:lstStyle/>
          <a:p>
            <a:fld id="{6176DFD3-2AF0-4B06-81C8-CF1C6F54D29C}" type="slidenum">
              <a:rPr lang="id-ID" smtClean="0"/>
              <a:pPr/>
              <a:t>37</a:t>
            </a:fld>
            <a:endParaRPr lang="id-ID"/>
          </a:p>
        </p:txBody>
      </p:sp>
      <p:sp>
        <p:nvSpPr>
          <p:cNvPr id="25" name="Rectangle 24"/>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ZoneTexte 9"/>
          <p:cNvSpPr txBox="1"/>
          <p:nvPr/>
        </p:nvSpPr>
        <p:spPr>
          <a:xfrm>
            <a:off x="8515350" y="143549"/>
            <a:ext cx="1346102" cy="307777"/>
          </a:xfrm>
          <a:prstGeom prst="rect">
            <a:avLst/>
          </a:prstGeom>
          <a:noFill/>
        </p:spPr>
        <p:txBody>
          <a:bodyPr wrap="square" rtlCol="0">
            <a:spAutoFit/>
          </a:bodyPr>
          <a:lstStyle/>
          <a:p>
            <a:r>
              <a:rPr lang="fr-FR" sz="1400" dirty="0" smtClean="0">
                <a:solidFill>
                  <a:schemeClr val="bg1"/>
                </a:solidFill>
              </a:rPr>
              <a:t>37</a:t>
            </a:r>
            <a:endParaRPr lang="fr-FR" dirty="0">
              <a:solidFill>
                <a:schemeClr val="bg1"/>
              </a:solidFill>
            </a:endParaRPr>
          </a:p>
        </p:txBody>
      </p:sp>
    </p:spTree>
    <p:extLst>
      <p:ext uri="{BB962C8B-B14F-4D97-AF65-F5344CB8AC3E}">
        <p14:creationId xmlns:p14="http://schemas.microsoft.com/office/powerpoint/2010/main" val="288529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Bottom)">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19" grpId="0"/>
      <p:bldP spid="43" grpId="0"/>
      <p:bldP spid="44" grpId="0"/>
      <p:bldP spid="22" grpId="0"/>
      <p:bldP spid="3" grpId="0" animBg="1"/>
      <p:bldP spid="5"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09600" y="735752"/>
            <a:ext cx="8958943" cy="461665"/>
          </a:xfrm>
          <a:prstGeom prst="rect">
            <a:avLst/>
          </a:prstGeom>
          <a:noFill/>
        </p:spPr>
        <p:txBody>
          <a:bodyPr wrap="square" rtlCol="0">
            <a:spAutoFit/>
          </a:bodyPr>
          <a:lstStyle/>
          <a:p>
            <a:pPr algn="ctr"/>
            <a:r>
              <a:rPr lang="fr-FR" sz="2400" b="1" dirty="0" smtClean="0">
                <a:latin typeface="Footlight MT Light" pitchFamily="18" charset="0"/>
              </a:rPr>
              <a:t>Dimensionnement de multiplicateur de vitesse </a:t>
            </a:r>
            <a:endParaRPr lang="fr-FR" sz="2400" b="1" dirty="0">
              <a:latin typeface="Footlight MT Light" pitchFamily="18" charset="0"/>
            </a:endParaRPr>
          </a:p>
        </p:txBody>
      </p:sp>
      <p:sp>
        <p:nvSpPr>
          <p:cNvPr id="3" name="ZoneTexte 2"/>
          <p:cNvSpPr txBox="1"/>
          <p:nvPr/>
        </p:nvSpPr>
        <p:spPr>
          <a:xfrm>
            <a:off x="283029" y="1658540"/>
            <a:ext cx="4288971" cy="400110"/>
          </a:xfrm>
          <a:prstGeom prst="rect">
            <a:avLst/>
          </a:prstGeom>
          <a:noFill/>
        </p:spPr>
        <p:txBody>
          <a:bodyPr wrap="square" rtlCol="0">
            <a:spAutoFit/>
          </a:bodyPr>
          <a:lstStyle/>
          <a:p>
            <a:pPr>
              <a:buFont typeface="Wingdings" pitchFamily="2" charset="2"/>
              <a:buChar char="q"/>
            </a:pPr>
            <a:r>
              <a:rPr lang="fr-FR" sz="2000" dirty="0" smtClean="0">
                <a:solidFill>
                  <a:schemeClr val="accent2">
                    <a:lumMod val="50000"/>
                  </a:schemeClr>
                </a:solidFill>
              </a:rPr>
              <a:t>  </a:t>
            </a:r>
            <a:r>
              <a:rPr lang="fr-FR" sz="2000" b="1" dirty="0" smtClean="0">
                <a:solidFill>
                  <a:schemeClr val="accent2">
                    <a:lumMod val="50000"/>
                  </a:schemeClr>
                </a:solidFill>
                <a:latin typeface="Footlight MT Light" pitchFamily="18" charset="0"/>
              </a:rPr>
              <a:t>Application</a:t>
            </a:r>
            <a:r>
              <a:rPr lang="fr-FR" sz="2000" dirty="0" smtClean="0">
                <a:solidFill>
                  <a:schemeClr val="accent2">
                    <a:lumMod val="50000"/>
                  </a:schemeClr>
                </a:solidFill>
              </a:rPr>
              <a:t> </a:t>
            </a:r>
            <a:endParaRPr lang="fr-FR" sz="2000" dirty="0">
              <a:solidFill>
                <a:schemeClr val="accent2">
                  <a:lumMod val="50000"/>
                </a:schemeClr>
              </a:solidFill>
              <a:latin typeface="Footlight MT Light" pitchFamily="18" charset="0"/>
            </a:endParaRPr>
          </a:p>
        </p:txBody>
      </p:sp>
      <p:sp>
        <p:nvSpPr>
          <p:cNvPr id="4" name="ZoneTexte 3"/>
          <p:cNvSpPr txBox="1"/>
          <p:nvPr/>
        </p:nvSpPr>
        <p:spPr>
          <a:xfrm>
            <a:off x="157952" y="2288314"/>
            <a:ext cx="4903076" cy="507831"/>
          </a:xfrm>
          <a:prstGeom prst="rect">
            <a:avLst/>
          </a:prstGeom>
          <a:noFill/>
        </p:spPr>
        <p:txBody>
          <a:bodyPr wrap="square" rtlCol="0">
            <a:spAutoFit/>
          </a:bodyPr>
          <a:lstStyle/>
          <a:p>
            <a:pPr>
              <a:lnSpc>
                <a:spcPct val="150000"/>
              </a:lnSpc>
              <a:buFont typeface="Wingdings" pitchFamily="2" charset="2"/>
              <a:buChar char="ü"/>
            </a:pPr>
            <a:r>
              <a:rPr lang="fr-FR" dirty="0" smtClean="0"/>
              <a:t> Vitesse angulaire sortante : </a:t>
            </a:r>
            <a:r>
              <a:rPr lang="el-GR" dirty="0" smtClean="0"/>
              <a:t>ω</a:t>
            </a:r>
            <a:r>
              <a:rPr lang="fr-FR" dirty="0" smtClean="0"/>
              <a:t>s = 6.9 rad / s  </a:t>
            </a:r>
            <a:endParaRPr lang="fr-FR" dirty="0"/>
          </a:p>
        </p:txBody>
      </p:sp>
      <p:sp>
        <p:nvSpPr>
          <p:cNvPr id="5" name="ZoneTexte 4"/>
          <p:cNvSpPr txBox="1"/>
          <p:nvPr/>
        </p:nvSpPr>
        <p:spPr>
          <a:xfrm>
            <a:off x="-252251" y="2837665"/>
            <a:ext cx="5139559" cy="507831"/>
          </a:xfrm>
          <a:prstGeom prst="rect">
            <a:avLst/>
          </a:prstGeom>
          <a:noFill/>
        </p:spPr>
        <p:txBody>
          <a:bodyPr wrap="square" rtlCol="0">
            <a:spAutoFit/>
          </a:bodyPr>
          <a:lstStyle/>
          <a:p>
            <a:pPr lvl="1">
              <a:lnSpc>
                <a:spcPct val="150000"/>
              </a:lnSpc>
              <a:buFont typeface="Wingdings" pitchFamily="2" charset="2"/>
              <a:buChar char="ü"/>
            </a:pPr>
            <a:r>
              <a:rPr lang="fr-FR" dirty="0" smtClean="0"/>
              <a:t> Vitesse angulaire entrante  : </a:t>
            </a:r>
            <a:r>
              <a:rPr lang="el-GR" dirty="0" smtClean="0"/>
              <a:t>ω</a:t>
            </a:r>
            <a:r>
              <a:rPr lang="fr-FR" dirty="0" smtClean="0"/>
              <a:t>e = 5.7 rad / s</a:t>
            </a:r>
            <a:endParaRPr lang="fr-FR" dirty="0"/>
          </a:p>
        </p:txBody>
      </p:sp>
      <p:sp>
        <p:nvSpPr>
          <p:cNvPr id="7" name="Flèche droite rayée 6"/>
          <p:cNvSpPr/>
          <p:nvPr/>
        </p:nvSpPr>
        <p:spPr>
          <a:xfrm>
            <a:off x="5061028" y="2627416"/>
            <a:ext cx="838200" cy="337457"/>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5780842" y="2025626"/>
            <a:ext cx="3778845" cy="1338828"/>
          </a:xfrm>
          <a:prstGeom prst="rect">
            <a:avLst/>
          </a:prstGeom>
          <a:noFill/>
        </p:spPr>
        <p:txBody>
          <a:bodyPr wrap="square" rtlCol="0">
            <a:spAutoFit/>
          </a:bodyPr>
          <a:lstStyle/>
          <a:p>
            <a:pPr marL="742950" lvl="1" indent="-285750">
              <a:lnSpc>
                <a:spcPct val="150000"/>
              </a:lnSpc>
              <a:buFont typeface="Wingdings" panose="05000000000000000000" pitchFamily="2" charset="2"/>
              <a:buChar char="v"/>
            </a:pPr>
            <a:r>
              <a:rPr lang="fr-FR" b="1" dirty="0" smtClean="0">
                <a:solidFill>
                  <a:srgbClr val="0E3466"/>
                </a:solidFill>
              </a:rPr>
              <a:t>Rapport de transmission </a:t>
            </a:r>
          </a:p>
          <a:p>
            <a:pPr lvl="2">
              <a:lnSpc>
                <a:spcPct val="150000"/>
              </a:lnSpc>
              <a:buFont typeface="Wingdings" pitchFamily="2" charset="2"/>
              <a:buChar char="§"/>
            </a:pPr>
            <a:r>
              <a:rPr lang="fr-FR" dirty="0" smtClean="0"/>
              <a:t> R = </a:t>
            </a:r>
            <a:r>
              <a:rPr lang="el-GR" dirty="0" smtClean="0"/>
              <a:t>ω</a:t>
            </a:r>
            <a:r>
              <a:rPr lang="fr-FR" dirty="0" smtClean="0"/>
              <a:t>s /</a:t>
            </a:r>
            <a:r>
              <a:rPr lang="el-GR" dirty="0" smtClean="0"/>
              <a:t> </a:t>
            </a:r>
            <a:r>
              <a:rPr lang="el-GR" dirty="0"/>
              <a:t>ω</a:t>
            </a:r>
            <a:r>
              <a:rPr lang="fr-FR" dirty="0"/>
              <a:t>e</a:t>
            </a:r>
            <a:r>
              <a:rPr lang="fr-FR" dirty="0" smtClean="0"/>
              <a:t> </a:t>
            </a:r>
          </a:p>
          <a:p>
            <a:pPr lvl="2">
              <a:lnSpc>
                <a:spcPct val="150000"/>
              </a:lnSpc>
              <a:buFont typeface="Wingdings" pitchFamily="2" charset="2"/>
              <a:buChar char="§"/>
            </a:pPr>
            <a:r>
              <a:rPr lang="fr-FR" dirty="0" smtClean="0"/>
              <a:t> R = 1.2 </a:t>
            </a:r>
          </a:p>
        </p:txBody>
      </p:sp>
      <p:sp>
        <p:nvSpPr>
          <p:cNvPr id="10" name="ZoneTexte 9"/>
          <p:cNvSpPr txBox="1"/>
          <p:nvPr/>
        </p:nvSpPr>
        <p:spPr>
          <a:xfrm>
            <a:off x="173044" y="3676293"/>
            <a:ext cx="4887983" cy="507831"/>
          </a:xfrm>
          <a:prstGeom prst="rect">
            <a:avLst/>
          </a:prstGeom>
          <a:noFill/>
        </p:spPr>
        <p:txBody>
          <a:bodyPr wrap="square" rtlCol="0">
            <a:spAutoFit/>
          </a:bodyPr>
          <a:lstStyle/>
          <a:p>
            <a:pPr lvl="0">
              <a:lnSpc>
                <a:spcPct val="150000"/>
              </a:lnSpc>
              <a:buFont typeface="Wingdings" pitchFamily="2" charset="2"/>
              <a:buChar char="ü"/>
            </a:pPr>
            <a:r>
              <a:rPr lang="fr-FR" dirty="0" smtClean="0"/>
              <a:t> Diamètre de la poulie motrice : dp = 110 mm </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8" name="ZoneTexte 17"/>
          <p:cNvSpPr txBox="1"/>
          <p:nvPr/>
        </p:nvSpPr>
        <p:spPr>
          <a:xfrm>
            <a:off x="804039" y="4891698"/>
            <a:ext cx="4083269" cy="369332"/>
          </a:xfrm>
          <a:prstGeom prst="rect">
            <a:avLst/>
          </a:prstGeom>
          <a:noFill/>
        </p:spPr>
        <p:txBody>
          <a:bodyPr wrap="square" rtlCol="0">
            <a:spAutoFit/>
          </a:bodyPr>
          <a:lstStyle/>
          <a:p>
            <a:pPr>
              <a:buFont typeface="Wingdings" pitchFamily="2" charset="2"/>
              <a:buChar char="§"/>
            </a:pPr>
            <a:r>
              <a:rPr lang="fr-FR" dirty="0" smtClean="0"/>
              <a:t> Dp = 91.66 mm</a:t>
            </a:r>
            <a:endParaRPr lang="fr-FR" dirty="0"/>
          </a:p>
        </p:txBody>
      </p:sp>
      <p:sp>
        <p:nvSpPr>
          <p:cNvPr id="19" name="ZoneTexte 18"/>
          <p:cNvSpPr txBox="1"/>
          <p:nvPr/>
        </p:nvSpPr>
        <p:spPr>
          <a:xfrm>
            <a:off x="283029" y="4250770"/>
            <a:ext cx="4844144" cy="507831"/>
          </a:xfrm>
          <a:prstGeom prst="rect">
            <a:avLst/>
          </a:prstGeom>
          <a:noFill/>
        </p:spPr>
        <p:txBody>
          <a:bodyPr wrap="square" rtlCol="0">
            <a:spAutoFit/>
          </a:bodyPr>
          <a:lstStyle/>
          <a:p>
            <a:pPr>
              <a:lnSpc>
                <a:spcPct val="150000"/>
              </a:lnSpc>
              <a:buFont typeface="Wingdings" pitchFamily="2" charset="2"/>
              <a:buChar char="ü"/>
            </a:pPr>
            <a:r>
              <a:rPr lang="fr-FR" dirty="0" smtClean="0"/>
              <a:t> Entraxe : E = 430 mm</a:t>
            </a:r>
            <a:endParaRPr lang="fr-FR" dirty="0"/>
          </a:p>
        </p:txBody>
      </p:sp>
      <p:sp>
        <p:nvSpPr>
          <p:cNvPr id="20" name="ZoneTexte 19"/>
          <p:cNvSpPr txBox="1"/>
          <p:nvPr/>
        </p:nvSpPr>
        <p:spPr>
          <a:xfrm>
            <a:off x="804040" y="5399568"/>
            <a:ext cx="4083269" cy="369332"/>
          </a:xfrm>
          <a:prstGeom prst="rect">
            <a:avLst/>
          </a:prstGeom>
          <a:noFill/>
        </p:spPr>
        <p:txBody>
          <a:bodyPr wrap="square" rtlCol="0">
            <a:spAutoFit/>
          </a:bodyPr>
          <a:lstStyle/>
          <a:p>
            <a:pPr>
              <a:buFont typeface="Wingdings" pitchFamily="2" charset="2"/>
              <a:buChar char="§"/>
            </a:pPr>
            <a:r>
              <a:rPr lang="fr-FR" dirty="0" smtClean="0"/>
              <a:t> </a:t>
            </a:r>
            <a:r>
              <a:rPr lang="fr-FR" dirty="0" err="1" smtClean="0"/>
              <a:t>Lc</a:t>
            </a:r>
            <a:r>
              <a:rPr lang="fr-FR" dirty="0" smtClean="0"/>
              <a:t> = 1164.69  mm</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843" y="4491990"/>
            <a:ext cx="2963654" cy="2045970"/>
          </a:xfrm>
          <a:prstGeom prst="rect">
            <a:avLst/>
          </a:prstGeom>
        </p:spPr>
      </p:pic>
      <p:sp>
        <p:nvSpPr>
          <p:cNvPr id="9" name="Espace réservé du numéro de diapositive 8"/>
          <p:cNvSpPr>
            <a:spLocks noGrp="1"/>
          </p:cNvSpPr>
          <p:nvPr>
            <p:ph type="sldNum" sz="quarter" idx="12"/>
          </p:nvPr>
        </p:nvSpPr>
        <p:spPr/>
        <p:txBody>
          <a:bodyPr/>
          <a:lstStyle/>
          <a:p>
            <a:fld id="{6176DFD3-2AF0-4B06-81C8-CF1C6F54D29C}" type="slidenum">
              <a:rPr lang="id-ID" smtClean="0"/>
              <a:pPr/>
              <a:t>38</a:t>
            </a:fld>
            <a:endParaRPr lang="id-ID"/>
          </a:p>
        </p:txBody>
      </p:sp>
      <p:sp>
        <p:nvSpPr>
          <p:cNvPr id="15" name="Rectangle 14"/>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ZoneTexte 10"/>
          <p:cNvSpPr txBox="1"/>
          <p:nvPr/>
        </p:nvSpPr>
        <p:spPr>
          <a:xfrm>
            <a:off x="8523443" y="161820"/>
            <a:ext cx="867801" cy="307777"/>
          </a:xfrm>
          <a:prstGeom prst="rect">
            <a:avLst/>
          </a:prstGeom>
          <a:noFill/>
        </p:spPr>
        <p:txBody>
          <a:bodyPr wrap="square" rtlCol="0">
            <a:spAutoFit/>
          </a:bodyPr>
          <a:lstStyle/>
          <a:p>
            <a:r>
              <a:rPr lang="fr-FR" sz="1400" dirty="0" smtClean="0">
                <a:solidFill>
                  <a:schemeClr val="bg1"/>
                </a:solidFill>
              </a:rPr>
              <a:t>38</a:t>
            </a:r>
            <a:endParaRPr lang="fr-FR" dirty="0">
              <a:solidFill>
                <a:schemeClr val="bg1"/>
              </a:solidFill>
            </a:endParaRPr>
          </a:p>
        </p:txBody>
      </p:sp>
    </p:spTree>
    <p:extLst>
      <p:ext uri="{BB962C8B-B14F-4D97-AF65-F5344CB8AC3E}">
        <p14:creationId xmlns:p14="http://schemas.microsoft.com/office/powerpoint/2010/main" val="385727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lide(fromBottom)">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heckerboard(across)">
                                      <p:cBhvr>
                                        <p:cTn id="26" dur="500"/>
                                        <p:tgtEl>
                                          <p:spTgt spid="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animBg="1"/>
      <p:bldP spid="8" grpId="0"/>
      <p:bldP spid="10"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ourroiel.PNG"/>
          <p:cNvPicPr/>
          <p:nvPr/>
        </p:nvPicPr>
        <p:blipFill>
          <a:blip r:embed="rId3"/>
          <a:stretch>
            <a:fillRect/>
          </a:stretch>
        </p:blipFill>
        <p:spPr>
          <a:xfrm>
            <a:off x="991518" y="882883"/>
            <a:ext cx="7138930" cy="4453255"/>
          </a:xfrm>
          <a:prstGeom prst="rect">
            <a:avLst/>
          </a:prstGeom>
        </p:spPr>
      </p:pic>
      <p:sp>
        <p:nvSpPr>
          <p:cNvPr id="2" name="Espace réservé du numéro de diapositive 1"/>
          <p:cNvSpPr>
            <a:spLocks noGrp="1"/>
          </p:cNvSpPr>
          <p:nvPr>
            <p:ph type="sldNum" sz="quarter" idx="12"/>
          </p:nvPr>
        </p:nvSpPr>
        <p:spPr/>
        <p:txBody>
          <a:bodyPr/>
          <a:lstStyle/>
          <a:p>
            <a:fld id="{6176DFD3-2AF0-4B06-81C8-CF1C6F54D29C}" type="slidenum">
              <a:rPr lang="id-ID" smtClean="0"/>
              <a:pPr/>
              <a:t>39</a:t>
            </a:fld>
            <a:endParaRPr lang="id-ID"/>
          </a:p>
        </p:txBody>
      </p:sp>
      <p:sp>
        <p:nvSpPr>
          <p:cNvPr id="4" name="Rectangle 3"/>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ZoneTexte 4"/>
          <p:cNvSpPr txBox="1"/>
          <p:nvPr/>
        </p:nvSpPr>
        <p:spPr>
          <a:xfrm>
            <a:off x="8543485" y="158948"/>
            <a:ext cx="942535" cy="307777"/>
          </a:xfrm>
          <a:prstGeom prst="rect">
            <a:avLst/>
          </a:prstGeom>
          <a:noFill/>
        </p:spPr>
        <p:txBody>
          <a:bodyPr wrap="square" rtlCol="0">
            <a:spAutoFit/>
          </a:bodyPr>
          <a:lstStyle/>
          <a:p>
            <a:r>
              <a:rPr lang="fr-FR" sz="1400" dirty="0" smtClean="0">
                <a:solidFill>
                  <a:schemeClr val="bg1"/>
                </a:solidFill>
              </a:rPr>
              <a:t>39</a:t>
            </a:r>
            <a:endParaRPr lang="fr-FR" sz="1400" dirty="0">
              <a:solidFill>
                <a:schemeClr val="bg1"/>
              </a:solidFill>
            </a:endParaRPr>
          </a:p>
        </p:txBody>
      </p:sp>
    </p:spTree>
    <p:extLst>
      <p:ext uri="{BB962C8B-B14F-4D97-AF65-F5344CB8AC3E}">
        <p14:creationId xmlns:p14="http://schemas.microsoft.com/office/powerpoint/2010/main" val="8377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rot="16200000">
            <a:off x="2003828" y="5813824"/>
            <a:ext cx="56435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Rectangle 12"/>
          <p:cNvSpPr/>
          <p:nvPr/>
        </p:nvSpPr>
        <p:spPr>
          <a:xfrm rot="16200000">
            <a:off x="3527828" y="5813823"/>
            <a:ext cx="564351"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Rectangle 13"/>
          <p:cNvSpPr/>
          <p:nvPr/>
        </p:nvSpPr>
        <p:spPr>
          <a:xfrm rot="16200000">
            <a:off x="5051827" y="5813822"/>
            <a:ext cx="564353"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Rectangle 14"/>
          <p:cNvSpPr/>
          <p:nvPr/>
        </p:nvSpPr>
        <p:spPr>
          <a:xfrm rot="16200000">
            <a:off x="6575824" y="5813821"/>
            <a:ext cx="564356"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 name="Rectangle 15"/>
          <p:cNvSpPr/>
          <p:nvPr/>
        </p:nvSpPr>
        <p:spPr>
          <a:xfrm rot="16200000">
            <a:off x="8099828" y="5813824"/>
            <a:ext cx="564351"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p:nvSpPr>
        <p:spPr>
          <a:xfrm rot="16200000">
            <a:off x="479824" y="5813821"/>
            <a:ext cx="564356"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8" name="Group 17"/>
          <p:cNvGrpSpPr/>
          <p:nvPr/>
        </p:nvGrpSpPr>
        <p:grpSpPr>
          <a:xfrm>
            <a:off x="5" y="6766962"/>
            <a:ext cx="9143999" cy="100754"/>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0" name="TextBox 39"/>
          <p:cNvSpPr txBox="1"/>
          <p:nvPr/>
        </p:nvSpPr>
        <p:spPr>
          <a:xfrm>
            <a:off x="1877996" y="2586668"/>
            <a:ext cx="5388014" cy="707886"/>
          </a:xfrm>
          <a:prstGeom prst="rect">
            <a:avLst/>
          </a:prstGeom>
          <a:noFill/>
        </p:spPr>
        <p:txBody>
          <a:bodyPr wrap="none" rtlCol="0">
            <a:spAutoFit/>
          </a:bodyPr>
          <a:lstStyle/>
          <a:p>
            <a:pPr algn="ctr"/>
            <a:r>
              <a:rPr lang="fr-FR" sz="4000" b="1" dirty="0" smtClean="0">
                <a:latin typeface="Viner Hand ITC" panose="03070502030502020203" pitchFamily="66" charset="0"/>
              </a:rPr>
              <a:t>Introduction générale </a:t>
            </a:r>
            <a:endParaRPr lang="id-ID" sz="4000" b="1" dirty="0">
              <a:latin typeface="Viner Hand ITC" panose="03070502030502020203" pitchFamily="66" charset="0"/>
            </a:endParaRPr>
          </a:p>
        </p:txBody>
      </p:sp>
      <p:cxnSp>
        <p:nvCxnSpPr>
          <p:cNvPr id="42" name="Straight Connector 41"/>
          <p:cNvCxnSpPr/>
          <p:nvPr/>
        </p:nvCxnSpPr>
        <p:spPr>
          <a:xfrm>
            <a:off x="2496002" y="3294554"/>
            <a:ext cx="360000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1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anim calcmode="lin" valueType="num">
                                      <p:cBhvr>
                                        <p:cTn id="12" dur="200" fill="hold"/>
                                        <p:tgtEl>
                                          <p:spTgt spid="17"/>
                                        </p:tgtEl>
                                        <p:attrNameLst>
                                          <p:attrName>ppt_x</p:attrName>
                                        </p:attrNameLst>
                                      </p:cBhvr>
                                      <p:tavLst>
                                        <p:tav tm="0">
                                          <p:val>
                                            <p:strVal val="#ppt_x"/>
                                          </p:val>
                                        </p:tav>
                                        <p:tav tm="100000">
                                          <p:val>
                                            <p:strVal val="#ppt_x"/>
                                          </p:val>
                                        </p:tav>
                                      </p:tavLst>
                                    </p:anim>
                                    <p:anim calcmode="lin" valueType="num">
                                      <p:cBhvr>
                                        <p:cTn id="13" dur="2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7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
                                        <p:tgtEl>
                                          <p:spTgt spid="12"/>
                                        </p:tgtEl>
                                      </p:cBhvr>
                                    </p:animEffect>
                                    <p:anim calcmode="lin" valueType="num">
                                      <p:cBhvr>
                                        <p:cTn id="18" dur="200" fill="hold"/>
                                        <p:tgtEl>
                                          <p:spTgt spid="12"/>
                                        </p:tgtEl>
                                        <p:attrNameLst>
                                          <p:attrName>ppt_x</p:attrName>
                                        </p:attrNameLst>
                                      </p:cBhvr>
                                      <p:tavLst>
                                        <p:tav tm="0">
                                          <p:val>
                                            <p:strVal val="#ppt_x"/>
                                          </p:val>
                                        </p:tav>
                                        <p:tav tm="100000">
                                          <p:val>
                                            <p:strVal val="#ppt_x"/>
                                          </p:val>
                                        </p:tav>
                                      </p:tavLst>
                                    </p:anim>
                                    <p:anim calcmode="lin" valueType="num">
                                      <p:cBhvr>
                                        <p:cTn id="19" dur="2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anim calcmode="lin" valueType="num">
                                      <p:cBhvr>
                                        <p:cTn id="24" dur="200" fill="hold"/>
                                        <p:tgtEl>
                                          <p:spTgt spid="13"/>
                                        </p:tgtEl>
                                        <p:attrNameLst>
                                          <p:attrName>ppt_x</p:attrName>
                                        </p:attrNameLst>
                                      </p:cBhvr>
                                      <p:tavLst>
                                        <p:tav tm="0">
                                          <p:val>
                                            <p:strVal val="#ppt_x"/>
                                          </p:val>
                                        </p:tav>
                                        <p:tav tm="100000">
                                          <p:val>
                                            <p:strVal val="#ppt_x"/>
                                          </p:val>
                                        </p:tav>
                                      </p:tavLst>
                                    </p:anim>
                                    <p:anim calcmode="lin" valueType="num">
                                      <p:cBhvr>
                                        <p:cTn id="25" dur="2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anim calcmode="lin" valueType="num">
                                      <p:cBhvr>
                                        <p:cTn id="30" dur="200" fill="hold"/>
                                        <p:tgtEl>
                                          <p:spTgt spid="14"/>
                                        </p:tgtEl>
                                        <p:attrNameLst>
                                          <p:attrName>ppt_x</p:attrName>
                                        </p:attrNameLst>
                                      </p:cBhvr>
                                      <p:tavLst>
                                        <p:tav tm="0">
                                          <p:val>
                                            <p:strVal val="#ppt_x"/>
                                          </p:val>
                                        </p:tav>
                                        <p:tav tm="100000">
                                          <p:val>
                                            <p:strVal val="#ppt_x"/>
                                          </p:val>
                                        </p:tav>
                                      </p:tavLst>
                                    </p:anim>
                                    <p:anim calcmode="lin" valueType="num">
                                      <p:cBhvr>
                                        <p:cTn id="31" dur="2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1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anim calcmode="lin" valueType="num">
                                      <p:cBhvr>
                                        <p:cTn id="36" dur="200" fill="hold"/>
                                        <p:tgtEl>
                                          <p:spTgt spid="15"/>
                                        </p:tgtEl>
                                        <p:attrNameLst>
                                          <p:attrName>ppt_x</p:attrName>
                                        </p:attrNameLst>
                                      </p:cBhvr>
                                      <p:tavLst>
                                        <p:tav tm="0">
                                          <p:val>
                                            <p:strVal val="#ppt_x"/>
                                          </p:val>
                                        </p:tav>
                                        <p:tav tm="100000">
                                          <p:val>
                                            <p:strVal val="#ppt_x"/>
                                          </p:val>
                                        </p:tav>
                                      </p:tavLst>
                                    </p:anim>
                                    <p:anim calcmode="lin" valueType="num">
                                      <p:cBhvr>
                                        <p:cTn id="37" dur="2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
                                        <p:tgtEl>
                                          <p:spTgt spid="16"/>
                                        </p:tgtEl>
                                      </p:cBhvr>
                                    </p:animEffect>
                                    <p:anim calcmode="lin" valueType="num">
                                      <p:cBhvr>
                                        <p:cTn id="42" dur="200" fill="hold"/>
                                        <p:tgtEl>
                                          <p:spTgt spid="16"/>
                                        </p:tgtEl>
                                        <p:attrNameLst>
                                          <p:attrName>ppt_x</p:attrName>
                                        </p:attrNameLst>
                                      </p:cBhvr>
                                      <p:tavLst>
                                        <p:tav tm="0">
                                          <p:val>
                                            <p:strVal val="#ppt_x"/>
                                          </p:val>
                                        </p:tav>
                                        <p:tav tm="100000">
                                          <p:val>
                                            <p:strVal val="#ppt_x"/>
                                          </p:val>
                                        </p:tav>
                                      </p:tavLst>
                                    </p:anim>
                                    <p:anim calcmode="lin" valueType="num">
                                      <p:cBhvr>
                                        <p:cTn id="43" dur="2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700"/>
                            </p:stCondLst>
                            <p:childTnLst>
                              <p:par>
                                <p:cTn id="45" presetID="16" presetClass="entr" presetSubtype="37"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outVertical)">
                                      <p:cBhvr>
                                        <p:cTn id="47" dur="200"/>
                                        <p:tgtEl>
                                          <p:spTgt spid="4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3.jpeg"/>
          <p:cNvPicPr/>
          <p:nvPr/>
        </p:nvPicPr>
        <p:blipFill>
          <a:blip r:embed="rId3" cstate="print"/>
          <a:stretch>
            <a:fillRect/>
          </a:stretch>
        </p:blipFill>
        <p:spPr>
          <a:xfrm>
            <a:off x="738129" y="815248"/>
            <a:ext cx="7623673" cy="5483216"/>
          </a:xfrm>
          <a:prstGeom prst="rect">
            <a:avLst/>
          </a:prstGeom>
        </p:spPr>
      </p:pic>
      <p:sp>
        <p:nvSpPr>
          <p:cNvPr id="5" name="ZoneTexte 4"/>
          <p:cNvSpPr txBox="1"/>
          <p:nvPr/>
        </p:nvSpPr>
        <p:spPr>
          <a:xfrm>
            <a:off x="3084723" y="308472"/>
            <a:ext cx="4627084" cy="461665"/>
          </a:xfrm>
          <a:prstGeom prst="rect">
            <a:avLst/>
          </a:prstGeom>
          <a:noFill/>
        </p:spPr>
        <p:txBody>
          <a:bodyPr wrap="square" rtlCol="0">
            <a:spAutoFit/>
          </a:bodyPr>
          <a:lstStyle/>
          <a:p>
            <a:r>
              <a:rPr lang="fr-FR" sz="2400" b="1" dirty="0" smtClean="0">
                <a:solidFill>
                  <a:schemeClr val="tx2">
                    <a:lumMod val="50000"/>
                  </a:schemeClr>
                </a:solidFill>
                <a:latin typeface="Footlight MT Light" panose="0204060206030A020304" pitchFamily="18" charset="0"/>
              </a:rPr>
              <a:t>Choix du matériau </a:t>
            </a:r>
            <a:endParaRPr lang="fr-FR" sz="2400" b="1" dirty="0">
              <a:solidFill>
                <a:schemeClr val="tx2">
                  <a:lumMod val="50000"/>
                </a:schemeClr>
              </a:solidFill>
              <a:latin typeface="Footlight MT Light" panose="0204060206030A020304" pitchFamily="18" charset="0"/>
            </a:endParaRPr>
          </a:p>
        </p:txBody>
      </p:sp>
      <p:sp>
        <p:nvSpPr>
          <p:cNvPr id="2" name="Espace réservé du numéro de diapositive 1"/>
          <p:cNvSpPr>
            <a:spLocks noGrp="1"/>
          </p:cNvSpPr>
          <p:nvPr>
            <p:ph type="sldNum" sz="quarter" idx="12"/>
          </p:nvPr>
        </p:nvSpPr>
        <p:spPr/>
        <p:txBody>
          <a:bodyPr/>
          <a:lstStyle/>
          <a:p>
            <a:fld id="{6176DFD3-2AF0-4B06-81C8-CF1C6F54D29C}" type="slidenum">
              <a:rPr lang="id-ID" smtClean="0"/>
              <a:pPr/>
              <a:t>40</a:t>
            </a:fld>
            <a:endParaRPr lang="id-ID"/>
          </a:p>
        </p:txBody>
      </p:sp>
      <p:sp>
        <p:nvSpPr>
          <p:cNvPr id="6" name="Rectangle 5"/>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ZoneTexte 3"/>
          <p:cNvSpPr txBox="1"/>
          <p:nvPr/>
        </p:nvSpPr>
        <p:spPr>
          <a:xfrm>
            <a:off x="8543119" y="158948"/>
            <a:ext cx="769694" cy="307777"/>
          </a:xfrm>
          <a:prstGeom prst="rect">
            <a:avLst/>
          </a:prstGeom>
          <a:noFill/>
        </p:spPr>
        <p:txBody>
          <a:bodyPr wrap="square" rtlCol="0">
            <a:spAutoFit/>
          </a:bodyPr>
          <a:lstStyle/>
          <a:p>
            <a:r>
              <a:rPr lang="fr-FR" sz="1400" dirty="0" smtClean="0">
                <a:solidFill>
                  <a:schemeClr val="bg1"/>
                </a:solidFill>
              </a:rPr>
              <a:t>40</a:t>
            </a:r>
            <a:endParaRPr lang="fr-FR" sz="1400" dirty="0">
              <a:solidFill>
                <a:schemeClr val="bg1"/>
              </a:solidFill>
            </a:endParaRPr>
          </a:p>
        </p:txBody>
      </p:sp>
    </p:spTree>
    <p:extLst>
      <p:ext uri="{BB962C8B-B14F-4D97-AF65-F5344CB8AC3E}">
        <p14:creationId xmlns:p14="http://schemas.microsoft.com/office/powerpoint/2010/main" val="233446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3">
            <a:extLst>
              <a:ext uri="{28A0092B-C50C-407E-A947-70E740481C1C}">
                <a14:useLocalDpi xmlns:a14="http://schemas.microsoft.com/office/drawing/2010/main" val="0"/>
              </a:ext>
            </a:extLst>
          </a:blip>
          <a:srcRect/>
          <a:stretch>
            <a:fillRect/>
          </a:stretch>
        </p:blipFill>
        <p:spPr bwMode="auto">
          <a:xfrm>
            <a:off x="528811" y="661014"/>
            <a:ext cx="7722824" cy="6196985"/>
          </a:xfrm>
          <a:prstGeom prst="rect">
            <a:avLst/>
          </a:prstGeom>
          <a:noFill/>
        </p:spPr>
      </p:pic>
      <p:sp>
        <p:nvSpPr>
          <p:cNvPr id="2" name="Espace réservé du numéro de diapositive 1"/>
          <p:cNvSpPr>
            <a:spLocks noGrp="1"/>
          </p:cNvSpPr>
          <p:nvPr>
            <p:ph type="sldNum" sz="quarter" idx="12"/>
          </p:nvPr>
        </p:nvSpPr>
        <p:spPr/>
        <p:txBody>
          <a:bodyPr/>
          <a:lstStyle/>
          <a:p>
            <a:fld id="{6176DFD3-2AF0-4B06-81C8-CF1C6F54D29C}" type="slidenum">
              <a:rPr lang="id-ID" smtClean="0"/>
              <a:pPr/>
              <a:t>41</a:t>
            </a:fld>
            <a:endParaRPr lang="id-ID"/>
          </a:p>
        </p:txBody>
      </p:sp>
      <p:sp>
        <p:nvSpPr>
          <p:cNvPr id="5" name="Rectangle 4"/>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ZoneTexte 2"/>
          <p:cNvSpPr txBox="1"/>
          <p:nvPr/>
        </p:nvSpPr>
        <p:spPr>
          <a:xfrm>
            <a:off x="8520869" y="143549"/>
            <a:ext cx="956603" cy="307777"/>
          </a:xfrm>
          <a:prstGeom prst="rect">
            <a:avLst/>
          </a:prstGeom>
          <a:noFill/>
        </p:spPr>
        <p:txBody>
          <a:bodyPr wrap="square" rtlCol="0">
            <a:spAutoFit/>
          </a:bodyPr>
          <a:lstStyle/>
          <a:p>
            <a:r>
              <a:rPr lang="fr-FR" sz="1400" dirty="0" smtClean="0">
                <a:solidFill>
                  <a:schemeClr val="bg1"/>
                </a:solidFill>
              </a:rPr>
              <a:t>41</a:t>
            </a:r>
            <a:endParaRPr lang="fr-FR" dirty="0">
              <a:solidFill>
                <a:schemeClr val="bg1"/>
              </a:solidFill>
            </a:endParaRPr>
          </a:p>
        </p:txBody>
      </p:sp>
    </p:spTree>
    <p:extLst>
      <p:ext uri="{BB962C8B-B14F-4D97-AF65-F5344CB8AC3E}">
        <p14:creationId xmlns:p14="http://schemas.microsoft.com/office/powerpoint/2010/main" val="314771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533400"/>
            <a:ext cx="8958943" cy="461665"/>
          </a:xfrm>
          <a:prstGeom prst="rect">
            <a:avLst/>
          </a:prstGeom>
          <a:noFill/>
        </p:spPr>
        <p:txBody>
          <a:bodyPr wrap="square" rtlCol="0">
            <a:spAutoFit/>
          </a:bodyPr>
          <a:lstStyle/>
          <a:p>
            <a:pPr algn="ctr"/>
            <a:r>
              <a:rPr lang="fr-FR" sz="2400" b="1" dirty="0" smtClean="0">
                <a:latin typeface="Footlight MT Light" pitchFamily="18" charset="0"/>
              </a:rPr>
              <a:t>Analyse des contraintes des pièces le plus sollicites</a:t>
            </a:r>
            <a:endParaRPr lang="fr-FR" sz="2400" b="1" dirty="0">
              <a:latin typeface="Footlight MT Light" pitchFamily="18" charset="0"/>
            </a:endParaRPr>
          </a:p>
        </p:txBody>
      </p:sp>
      <p:sp>
        <p:nvSpPr>
          <p:cNvPr id="4" name="ZoneTexte 3"/>
          <p:cNvSpPr txBox="1"/>
          <p:nvPr/>
        </p:nvSpPr>
        <p:spPr>
          <a:xfrm>
            <a:off x="5883956" y="2043905"/>
            <a:ext cx="3091543" cy="1200329"/>
          </a:xfrm>
          <a:prstGeom prst="rect">
            <a:avLst/>
          </a:prstGeom>
          <a:noFill/>
        </p:spPr>
        <p:txBody>
          <a:bodyPr wrap="square" rtlCol="0">
            <a:spAutoFit/>
          </a:bodyPr>
          <a:lstStyle/>
          <a:p>
            <a:pPr lvl="0">
              <a:lnSpc>
                <a:spcPct val="150000"/>
              </a:lnSpc>
              <a:buFont typeface="Wingdings" pitchFamily="2" charset="2"/>
              <a:buChar char="q"/>
            </a:pPr>
            <a:r>
              <a:rPr lang="fr-FR" dirty="0" smtClean="0">
                <a:solidFill>
                  <a:schemeClr val="accent2">
                    <a:lumMod val="50000"/>
                  </a:schemeClr>
                </a:solidFill>
              </a:rPr>
              <a:t> Contrainte maximale  </a:t>
            </a:r>
          </a:p>
          <a:p>
            <a:pPr lvl="1">
              <a:lnSpc>
                <a:spcPct val="150000"/>
              </a:lnSpc>
              <a:buFont typeface="Wingdings" pitchFamily="2" charset="2"/>
              <a:buChar char="§"/>
            </a:pPr>
            <a:r>
              <a:rPr lang="en-US" dirty="0" smtClean="0"/>
              <a:t> δ</a:t>
            </a:r>
            <a:r>
              <a:rPr lang="fr-FR" dirty="0" smtClean="0"/>
              <a:t>max = 3,05 .10⁷ Pa</a:t>
            </a:r>
          </a:p>
          <a:p>
            <a:endParaRPr lang="fr-FR" dirty="0"/>
          </a:p>
        </p:txBody>
      </p:sp>
      <p:sp>
        <p:nvSpPr>
          <p:cNvPr id="5" name="ZoneTexte 4"/>
          <p:cNvSpPr txBox="1"/>
          <p:nvPr/>
        </p:nvSpPr>
        <p:spPr>
          <a:xfrm>
            <a:off x="6628981" y="2863146"/>
            <a:ext cx="3091543" cy="1338828"/>
          </a:xfrm>
          <a:prstGeom prst="rect">
            <a:avLst/>
          </a:prstGeom>
          <a:noFill/>
        </p:spPr>
        <p:txBody>
          <a:bodyPr wrap="square" rtlCol="0">
            <a:spAutoFit/>
          </a:bodyPr>
          <a:lstStyle/>
          <a:p>
            <a:pPr lvl="0">
              <a:lnSpc>
                <a:spcPct val="150000"/>
              </a:lnSpc>
              <a:buFont typeface="Wingdings" pitchFamily="2" charset="2"/>
              <a:buChar char="q"/>
            </a:pPr>
            <a:r>
              <a:rPr lang="fr-FR" dirty="0" smtClean="0">
                <a:solidFill>
                  <a:schemeClr val="accent2">
                    <a:lumMod val="50000"/>
                  </a:schemeClr>
                </a:solidFill>
              </a:rPr>
              <a:t> Contrainte élastique  </a:t>
            </a:r>
          </a:p>
          <a:p>
            <a:pPr lvl="1">
              <a:lnSpc>
                <a:spcPct val="150000"/>
              </a:lnSpc>
              <a:buFont typeface="Wingdings" pitchFamily="2" charset="2"/>
              <a:buChar char="§"/>
            </a:pPr>
            <a:r>
              <a:rPr lang="en-US" dirty="0" smtClean="0">
                <a:solidFill>
                  <a:schemeClr val="accent2">
                    <a:lumMod val="50000"/>
                  </a:schemeClr>
                </a:solidFill>
              </a:rPr>
              <a:t> </a:t>
            </a:r>
            <a:r>
              <a:rPr lang="en-US" dirty="0" smtClean="0"/>
              <a:t>δ</a:t>
            </a:r>
            <a:r>
              <a:rPr lang="fr-FR" dirty="0" smtClean="0"/>
              <a:t> = 2,2 .10⁸ Pa</a:t>
            </a:r>
          </a:p>
          <a:p>
            <a:pPr>
              <a:lnSpc>
                <a:spcPct val="150000"/>
              </a:lnSpc>
            </a:pPr>
            <a:endParaRPr lang="fr-FR" dirty="0"/>
          </a:p>
        </p:txBody>
      </p:sp>
      <p:sp>
        <p:nvSpPr>
          <p:cNvPr id="7" name="ZoneTexte 6"/>
          <p:cNvSpPr txBox="1"/>
          <p:nvPr/>
        </p:nvSpPr>
        <p:spPr>
          <a:xfrm>
            <a:off x="1386300" y="5987603"/>
            <a:ext cx="3091543" cy="1338828"/>
          </a:xfrm>
          <a:prstGeom prst="rect">
            <a:avLst/>
          </a:prstGeom>
          <a:noFill/>
        </p:spPr>
        <p:txBody>
          <a:bodyPr wrap="square" rtlCol="0">
            <a:spAutoFit/>
          </a:bodyPr>
          <a:lstStyle/>
          <a:p>
            <a:pPr lvl="0">
              <a:lnSpc>
                <a:spcPct val="150000"/>
              </a:lnSpc>
              <a:buFont typeface="Wingdings" pitchFamily="2" charset="2"/>
              <a:buChar char="q"/>
            </a:pPr>
            <a:r>
              <a:rPr lang="fr-FR" dirty="0" smtClean="0">
                <a:solidFill>
                  <a:schemeClr val="accent2">
                    <a:lumMod val="50000"/>
                  </a:schemeClr>
                </a:solidFill>
              </a:rPr>
              <a:t> Contrainte élastique  :</a:t>
            </a:r>
          </a:p>
          <a:p>
            <a:pPr lvl="1">
              <a:lnSpc>
                <a:spcPct val="150000"/>
              </a:lnSpc>
              <a:buFont typeface="Wingdings" pitchFamily="2" charset="2"/>
              <a:buChar char="§"/>
            </a:pPr>
            <a:r>
              <a:rPr lang="en-US" dirty="0" smtClean="0">
                <a:solidFill>
                  <a:schemeClr val="accent2">
                    <a:lumMod val="50000"/>
                  </a:schemeClr>
                </a:solidFill>
              </a:rPr>
              <a:t> </a:t>
            </a:r>
            <a:r>
              <a:rPr lang="fr-FR" dirty="0" smtClean="0"/>
              <a:t>δ=2,2 .10⁸ Pa</a:t>
            </a:r>
          </a:p>
          <a:p>
            <a:pPr>
              <a:lnSpc>
                <a:spcPct val="150000"/>
              </a:lnSpc>
            </a:pPr>
            <a:endParaRPr lang="fr-FR" dirty="0"/>
          </a:p>
        </p:txBody>
      </p:sp>
      <p:sp>
        <p:nvSpPr>
          <p:cNvPr id="8" name="ZoneTexte 7"/>
          <p:cNvSpPr txBox="1"/>
          <p:nvPr/>
        </p:nvSpPr>
        <p:spPr>
          <a:xfrm>
            <a:off x="762555" y="5188885"/>
            <a:ext cx="3091543" cy="1200329"/>
          </a:xfrm>
          <a:prstGeom prst="rect">
            <a:avLst/>
          </a:prstGeom>
          <a:noFill/>
        </p:spPr>
        <p:txBody>
          <a:bodyPr wrap="square" rtlCol="0">
            <a:spAutoFit/>
          </a:bodyPr>
          <a:lstStyle/>
          <a:p>
            <a:pPr lvl="0">
              <a:lnSpc>
                <a:spcPct val="150000"/>
              </a:lnSpc>
              <a:buFont typeface="Wingdings" pitchFamily="2" charset="2"/>
              <a:buChar char="q"/>
            </a:pPr>
            <a:r>
              <a:rPr lang="fr-FR" dirty="0" smtClean="0">
                <a:solidFill>
                  <a:schemeClr val="accent2">
                    <a:lumMod val="50000"/>
                  </a:schemeClr>
                </a:solidFill>
              </a:rPr>
              <a:t> Contrainte maximale  :</a:t>
            </a:r>
          </a:p>
          <a:p>
            <a:pPr lvl="1">
              <a:lnSpc>
                <a:spcPct val="150000"/>
              </a:lnSpc>
              <a:buFont typeface="Wingdings" pitchFamily="2" charset="2"/>
              <a:buChar char="§"/>
            </a:pPr>
            <a:r>
              <a:rPr lang="en-US" dirty="0" smtClean="0"/>
              <a:t> δ</a:t>
            </a:r>
            <a:r>
              <a:rPr lang="fr-FR" dirty="0" smtClean="0"/>
              <a:t>max = 1.06 .10⁸ Pa </a:t>
            </a:r>
          </a:p>
          <a:p>
            <a:endParaRPr lang="fr-FR" dirty="0"/>
          </a:p>
        </p:txBody>
      </p:sp>
      <p:sp>
        <p:nvSpPr>
          <p:cNvPr id="1026" name="Rectangle 2" descr="Image22"/>
          <p:cNvSpPr>
            <a:spLocks noChangeArrowheads="1"/>
          </p:cNvSpPr>
          <p:nvPr/>
        </p:nvSpPr>
        <p:spPr bwMode="auto">
          <a:xfrm>
            <a:off x="157843" y="1382939"/>
            <a:ext cx="4320000" cy="2736000"/>
          </a:xfrm>
          <a:prstGeom prst="rect">
            <a:avLst/>
          </a:prstGeom>
          <a:blipFill dpi="0" rotWithShape="0">
            <a:blip r:embed="rId3"/>
            <a:srcRect/>
            <a:stretch>
              <a:fillRect/>
            </a:stretch>
          </a:bli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1027" name="Rectangle 3" descr="2354"/>
          <p:cNvSpPr>
            <a:spLocks noChangeArrowheads="1"/>
          </p:cNvSpPr>
          <p:nvPr/>
        </p:nvSpPr>
        <p:spPr bwMode="auto">
          <a:xfrm>
            <a:off x="4691743" y="3820885"/>
            <a:ext cx="4283756" cy="2736000"/>
          </a:xfrm>
          <a:prstGeom prst="rect">
            <a:avLst/>
          </a:prstGeom>
          <a:blipFill dpi="0" rotWithShape="0">
            <a:blip r:embed="rId4"/>
            <a:srcRect/>
            <a:stretch>
              <a:fillRect/>
            </a:stretch>
          </a:bli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11" name="ZoneTexte 10"/>
          <p:cNvSpPr txBox="1"/>
          <p:nvPr/>
        </p:nvSpPr>
        <p:spPr>
          <a:xfrm>
            <a:off x="5110424" y="1198273"/>
            <a:ext cx="3037114" cy="369332"/>
          </a:xfrm>
          <a:prstGeom prst="rect">
            <a:avLst/>
          </a:prstGeom>
          <a:noFill/>
        </p:spPr>
        <p:txBody>
          <a:bodyPr wrap="square" rtlCol="0">
            <a:spAutoFit/>
          </a:bodyPr>
          <a:lstStyle/>
          <a:p>
            <a:pPr>
              <a:buFont typeface="Wingdings" pitchFamily="2" charset="2"/>
              <a:buChar char="q"/>
            </a:pPr>
            <a:r>
              <a:rPr lang="fr-FR" dirty="0" smtClean="0">
                <a:solidFill>
                  <a:schemeClr val="accent2">
                    <a:lumMod val="50000"/>
                  </a:schemeClr>
                </a:solidFill>
              </a:rPr>
              <a:t> Acier 41Cr4</a:t>
            </a:r>
            <a:endParaRPr lang="fr-FR" dirty="0">
              <a:solidFill>
                <a:schemeClr val="accent2">
                  <a:lumMod val="50000"/>
                </a:schemeClr>
              </a:solidFill>
            </a:endParaRPr>
          </a:p>
        </p:txBody>
      </p:sp>
      <p:sp>
        <p:nvSpPr>
          <p:cNvPr id="12" name="ZoneTexte 11"/>
          <p:cNvSpPr txBox="1"/>
          <p:nvPr/>
        </p:nvSpPr>
        <p:spPr>
          <a:xfrm>
            <a:off x="5416480" y="1688863"/>
            <a:ext cx="3037114" cy="369332"/>
          </a:xfrm>
          <a:prstGeom prst="rect">
            <a:avLst/>
          </a:prstGeom>
          <a:noFill/>
        </p:spPr>
        <p:txBody>
          <a:bodyPr wrap="square" rtlCol="0">
            <a:spAutoFit/>
          </a:bodyPr>
          <a:lstStyle/>
          <a:p>
            <a:pPr>
              <a:buFont typeface="Wingdings" pitchFamily="2" charset="2"/>
              <a:buChar char="q"/>
            </a:pPr>
            <a:r>
              <a:rPr lang="fr-FR" dirty="0" smtClean="0">
                <a:solidFill>
                  <a:schemeClr val="accent2">
                    <a:lumMod val="50000"/>
                  </a:schemeClr>
                </a:solidFill>
              </a:rPr>
              <a:t>  Effort appliqué </a:t>
            </a:r>
            <a:r>
              <a:rPr lang="fr-FR" dirty="0" smtClean="0">
                <a:solidFill>
                  <a:schemeClr val="accent2">
                    <a:lumMod val="75000"/>
                  </a:schemeClr>
                </a:solidFill>
              </a:rPr>
              <a:t>:</a:t>
            </a:r>
            <a:r>
              <a:rPr lang="fr-FR" dirty="0" smtClean="0"/>
              <a:t>6.8N</a:t>
            </a:r>
            <a:r>
              <a:rPr lang="fr-FR" dirty="0" smtClean="0">
                <a:solidFill>
                  <a:schemeClr val="accent2">
                    <a:lumMod val="75000"/>
                  </a:schemeClr>
                </a:solidFill>
              </a:rPr>
              <a:t> </a:t>
            </a:r>
            <a:endParaRPr lang="fr-FR" dirty="0">
              <a:solidFill>
                <a:schemeClr val="accent2">
                  <a:lumMod val="75000"/>
                </a:schemeClr>
              </a:solidFill>
            </a:endParaRPr>
          </a:p>
        </p:txBody>
      </p:sp>
      <p:sp>
        <p:nvSpPr>
          <p:cNvPr id="13" name="ZoneTexte 12"/>
          <p:cNvSpPr txBox="1"/>
          <p:nvPr/>
        </p:nvSpPr>
        <p:spPr>
          <a:xfrm>
            <a:off x="119138" y="4439075"/>
            <a:ext cx="3037114" cy="369332"/>
          </a:xfrm>
          <a:prstGeom prst="rect">
            <a:avLst/>
          </a:prstGeom>
          <a:noFill/>
        </p:spPr>
        <p:txBody>
          <a:bodyPr wrap="square" rtlCol="0">
            <a:spAutoFit/>
          </a:bodyPr>
          <a:lstStyle/>
          <a:p>
            <a:pPr>
              <a:buFont typeface="Wingdings" pitchFamily="2" charset="2"/>
              <a:buChar char="q"/>
            </a:pPr>
            <a:r>
              <a:rPr lang="fr-FR" dirty="0" smtClean="0">
                <a:solidFill>
                  <a:schemeClr val="accent2">
                    <a:lumMod val="50000"/>
                  </a:schemeClr>
                </a:solidFill>
              </a:rPr>
              <a:t> Acier 41Cr4</a:t>
            </a:r>
            <a:endParaRPr lang="fr-FR" dirty="0">
              <a:solidFill>
                <a:schemeClr val="accent2">
                  <a:lumMod val="50000"/>
                </a:schemeClr>
              </a:solidFill>
            </a:endParaRPr>
          </a:p>
        </p:txBody>
      </p:sp>
      <p:sp>
        <p:nvSpPr>
          <p:cNvPr id="14" name="ZoneTexte 13"/>
          <p:cNvSpPr txBox="1"/>
          <p:nvPr/>
        </p:nvSpPr>
        <p:spPr>
          <a:xfrm>
            <a:off x="390257" y="4881399"/>
            <a:ext cx="3037114" cy="369332"/>
          </a:xfrm>
          <a:prstGeom prst="rect">
            <a:avLst/>
          </a:prstGeom>
          <a:noFill/>
        </p:spPr>
        <p:txBody>
          <a:bodyPr wrap="square" rtlCol="0">
            <a:spAutoFit/>
          </a:bodyPr>
          <a:lstStyle/>
          <a:p>
            <a:pPr>
              <a:buFont typeface="Wingdings" pitchFamily="2" charset="2"/>
              <a:buChar char="q"/>
            </a:pPr>
            <a:r>
              <a:rPr lang="fr-FR" dirty="0" smtClean="0">
                <a:solidFill>
                  <a:schemeClr val="accent2">
                    <a:lumMod val="50000"/>
                  </a:schemeClr>
                </a:solidFill>
              </a:rPr>
              <a:t>  Effort appliqué </a:t>
            </a:r>
            <a:r>
              <a:rPr lang="fr-FR" dirty="0" smtClean="0">
                <a:solidFill>
                  <a:schemeClr val="accent2">
                    <a:lumMod val="75000"/>
                  </a:schemeClr>
                </a:solidFill>
              </a:rPr>
              <a:t>:</a:t>
            </a:r>
            <a:r>
              <a:rPr lang="fr-FR" dirty="0" smtClean="0"/>
              <a:t> 70 N</a:t>
            </a:r>
            <a:r>
              <a:rPr lang="fr-FR" dirty="0" smtClean="0">
                <a:solidFill>
                  <a:schemeClr val="accent2">
                    <a:lumMod val="75000"/>
                  </a:schemeClr>
                </a:solidFill>
              </a:rPr>
              <a:t> </a:t>
            </a:r>
            <a:endParaRPr lang="fr-FR" dirty="0">
              <a:solidFill>
                <a:schemeClr val="accent2">
                  <a:lumMod val="75000"/>
                </a:schemeClr>
              </a:solidFill>
            </a:endParaRPr>
          </a:p>
        </p:txBody>
      </p:sp>
      <p:sp>
        <p:nvSpPr>
          <p:cNvPr id="3" name="Espace réservé du numéro de diapositive 2"/>
          <p:cNvSpPr>
            <a:spLocks noGrp="1"/>
          </p:cNvSpPr>
          <p:nvPr>
            <p:ph type="sldNum" sz="quarter" idx="12"/>
          </p:nvPr>
        </p:nvSpPr>
        <p:spPr/>
        <p:txBody>
          <a:bodyPr/>
          <a:lstStyle/>
          <a:p>
            <a:fld id="{6176DFD3-2AF0-4B06-81C8-CF1C6F54D29C}" type="slidenum">
              <a:rPr lang="id-ID" smtClean="0"/>
              <a:pPr/>
              <a:t>42</a:t>
            </a:fld>
            <a:endParaRPr lang="id-ID"/>
          </a:p>
        </p:txBody>
      </p:sp>
      <p:sp>
        <p:nvSpPr>
          <p:cNvPr id="15" name="Rectangle 14"/>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6" name="ZoneTexte 5"/>
          <p:cNvSpPr txBox="1"/>
          <p:nvPr/>
        </p:nvSpPr>
        <p:spPr>
          <a:xfrm>
            <a:off x="8567245" y="105590"/>
            <a:ext cx="783395" cy="307777"/>
          </a:xfrm>
          <a:prstGeom prst="rect">
            <a:avLst/>
          </a:prstGeom>
          <a:noFill/>
        </p:spPr>
        <p:txBody>
          <a:bodyPr wrap="square" rtlCol="0">
            <a:spAutoFit/>
          </a:bodyPr>
          <a:lstStyle/>
          <a:p>
            <a:r>
              <a:rPr lang="fr-FR" sz="1400" dirty="0" smtClean="0">
                <a:solidFill>
                  <a:schemeClr val="bg1"/>
                </a:solidFill>
              </a:rPr>
              <a:t>42</a:t>
            </a:r>
            <a:endParaRPr lang="fr-FR" sz="1400" dirty="0">
              <a:solidFill>
                <a:schemeClr val="bg1"/>
              </a:solidFill>
            </a:endParaRPr>
          </a:p>
        </p:txBody>
      </p:sp>
    </p:spTree>
    <p:extLst>
      <p:ext uri="{BB962C8B-B14F-4D97-AF65-F5344CB8AC3E}">
        <p14:creationId xmlns:p14="http://schemas.microsoft.com/office/powerpoint/2010/main" val="6338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p:cTn id="11" dur="500" fill="hold"/>
                                        <p:tgtEl>
                                          <p:spTgt spid="1026"/>
                                        </p:tgtEl>
                                        <p:attrNameLst>
                                          <p:attrName>ppt_w</p:attrName>
                                        </p:attrNameLst>
                                      </p:cBhvr>
                                      <p:tavLst>
                                        <p:tav tm="0">
                                          <p:val>
                                            <p:fltVal val="0"/>
                                          </p:val>
                                        </p:tav>
                                        <p:tav tm="100000">
                                          <p:val>
                                            <p:strVal val="#ppt_w"/>
                                          </p:val>
                                        </p:tav>
                                      </p:tavLst>
                                    </p:anim>
                                    <p:anim calcmode="lin" valueType="num">
                                      <p:cBhvr>
                                        <p:cTn id="12" dur="500" fill="hold"/>
                                        <p:tgtEl>
                                          <p:spTgt spid="1026"/>
                                        </p:tgtEl>
                                        <p:attrNameLst>
                                          <p:attrName>ppt_h</p:attrName>
                                        </p:attrNameLst>
                                      </p:cBhvr>
                                      <p:tavLst>
                                        <p:tav tm="0">
                                          <p:val>
                                            <p:fltVal val="0"/>
                                          </p:val>
                                        </p:tav>
                                        <p:tav tm="100000">
                                          <p:val>
                                            <p:strVal val="#ppt_h"/>
                                          </p:val>
                                        </p:tav>
                                      </p:tavLst>
                                    </p:anim>
                                    <p:animEffect transition="in" filter="fade">
                                      <p:cBhvr>
                                        <p:cTn id="13" dur="500"/>
                                        <p:tgtEl>
                                          <p:spTgt spid="1026"/>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Bottom)">
                                      <p:cBhvr>
                                        <p:cTn id="17" dur="500"/>
                                        <p:tgtEl>
                                          <p:spTgt spid="11"/>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lide(fromBottom)">
                                      <p:cBhvr>
                                        <p:cTn id="21" dur="500"/>
                                        <p:tgtEl>
                                          <p:spTgt spid="12"/>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lide(fromBottom)">
                                      <p:cBhvr>
                                        <p:cTn id="25" dur="500"/>
                                        <p:tgtEl>
                                          <p:spTgt spid="4"/>
                                        </p:tgtEl>
                                      </p:cBhvr>
                                    </p:animEffect>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lide(fromBottom)">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0" fill="hold" grpId="0"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500" fill="hold"/>
                                        <p:tgtEl>
                                          <p:spTgt spid="1027"/>
                                        </p:tgtEl>
                                        <p:attrNameLst>
                                          <p:attrName>ppt_w</p:attrName>
                                        </p:attrNameLst>
                                      </p:cBhvr>
                                      <p:tavLst>
                                        <p:tav tm="0">
                                          <p:val>
                                            <p:fltVal val="0"/>
                                          </p:val>
                                        </p:tav>
                                        <p:tav tm="100000">
                                          <p:val>
                                            <p:strVal val="#ppt_w"/>
                                          </p:val>
                                        </p:tav>
                                      </p:tavLst>
                                    </p:anim>
                                    <p:anim calcmode="lin" valueType="num">
                                      <p:cBhvr>
                                        <p:cTn id="35" dur="500" fill="hold"/>
                                        <p:tgtEl>
                                          <p:spTgt spid="1027"/>
                                        </p:tgtEl>
                                        <p:attrNameLst>
                                          <p:attrName>ppt_h</p:attrName>
                                        </p:attrNameLst>
                                      </p:cBhvr>
                                      <p:tavLst>
                                        <p:tav tm="0">
                                          <p:val>
                                            <p:fltVal val="0"/>
                                          </p:val>
                                        </p:tav>
                                        <p:tav tm="100000">
                                          <p:val>
                                            <p:strVal val="#ppt_h"/>
                                          </p:val>
                                        </p:tav>
                                      </p:tavLst>
                                    </p:anim>
                                    <p:animEffect transition="in" filter="fade">
                                      <p:cBhvr>
                                        <p:cTn id="36" dur="500"/>
                                        <p:tgtEl>
                                          <p:spTgt spid="1027"/>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26" grpId="0" animBg="1"/>
      <p:bldP spid="1027" grpId="0" animBg="1"/>
      <p:bldP spid="11" grpId="0"/>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20340" y="938211"/>
            <a:ext cx="5996578"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54169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271"/>
                                        </p:tgtEl>
                                      </p:cBhvr>
                                    </p:animEffect>
                                    <p:animScale>
                                      <p:cBhvr>
                                        <p:cTn id="7" dur="500" autoRev="1" fill="hold"/>
                                        <p:tgtEl>
                                          <p:spTgt spid="271"/>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73"/>
                                        </p:tgtEl>
                                      </p:cBhvr>
                                    </p:animEffect>
                                    <p:animScale>
                                      <p:cBhvr>
                                        <p:cTn id="10" dur="500" autoRev="1" fill="hold"/>
                                        <p:tgtEl>
                                          <p:spTgt spid="273"/>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291"/>
                                        </p:tgtEl>
                                      </p:cBhvr>
                                    </p:animEffect>
                                    <p:animScale>
                                      <p:cBhvr>
                                        <p:cTn id="13" dur="500" autoRev="1" fill="hold"/>
                                        <p:tgtEl>
                                          <p:spTgt spid="291"/>
                                        </p:tgtEl>
                                      </p:cBhvr>
                                      <p:by x="105000" y="105000"/>
                                    </p:animScale>
                                  </p:childTnLst>
                                </p:cTn>
                              </p:par>
                              <p:par>
                                <p:cTn id="14" presetID="26" presetClass="emph" presetSubtype="0" fill="hold" nodeType="withEffect">
                                  <p:stCondLst>
                                    <p:cond delay="0"/>
                                  </p:stCondLst>
                                  <p:childTnLst>
                                    <p:animEffect transition="out" filter="fade">
                                      <p:cBhvr>
                                        <p:cTn id="15" dur="1000" tmFilter="0, 0; .2, .5; .8, .5; 1, 0"/>
                                        <p:tgtEl>
                                          <p:spTgt spid="247"/>
                                        </p:tgtEl>
                                      </p:cBhvr>
                                    </p:animEffect>
                                    <p:animScale>
                                      <p:cBhvr>
                                        <p:cTn id="16" dur="500" autoRev="1" fill="hold"/>
                                        <p:tgtEl>
                                          <p:spTgt spid="247"/>
                                        </p:tgtEl>
                                      </p:cBhvr>
                                      <p:by x="105000" y="105000"/>
                                    </p:animScale>
                                  </p:childTnLst>
                                </p:cTn>
                              </p:par>
                              <p:par>
                                <p:cTn id="17" presetID="26" presetClass="emph" presetSubtype="0" fill="hold" nodeType="withEffect">
                                  <p:stCondLst>
                                    <p:cond delay="0"/>
                                  </p:stCondLst>
                                  <p:childTnLst>
                                    <p:animEffect transition="out" filter="fade">
                                      <p:cBhvr>
                                        <p:cTn id="18" dur="1000" tmFilter="0, 0; .2, .5; .8, .5; 1, 0"/>
                                        <p:tgtEl>
                                          <p:spTgt spid="276"/>
                                        </p:tgtEl>
                                      </p:cBhvr>
                                    </p:animEffect>
                                    <p:animScale>
                                      <p:cBhvr>
                                        <p:cTn id="19" dur="500" autoRev="1" fill="hold"/>
                                        <p:tgtEl>
                                          <p:spTgt spid="276"/>
                                        </p:tgtEl>
                                      </p:cBhvr>
                                      <p:by x="105000" y="105000"/>
                                    </p:animScale>
                                  </p:childTnLst>
                                </p:cTn>
                              </p:par>
                              <p:par>
                                <p:cTn id="20" presetID="26" presetClass="emph" presetSubtype="0" fill="hold" nodeType="withEffect">
                                  <p:stCondLst>
                                    <p:cond delay="0"/>
                                  </p:stCondLst>
                                  <p:childTnLst>
                                    <p:animEffect transition="out" filter="fade">
                                      <p:cBhvr>
                                        <p:cTn id="21" dur="1000" tmFilter="0, 0; .2, .5; .8, .5; 1, 0"/>
                                        <p:tgtEl>
                                          <p:spTgt spid="274"/>
                                        </p:tgtEl>
                                      </p:cBhvr>
                                    </p:animEffect>
                                    <p:animScale>
                                      <p:cBhvr>
                                        <p:cTn id="22" dur="500" autoRev="1" fill="hold"/>
                                        <p:tgtEl>
                                          <p:spTgt spid="274"/>
                                        </p:tgtEl>
                                      </p:cBhvr>
                                      <p:by x="105000" y="105000"/>
                                    </p:animScale>
                                  </p:childTnLst>
                                </p:cTn>
                              </p:par>
                              <p:par>
                                <p:cTn id="23" presetID="15" presetClass="emph" presetSubtype="0" grpId="0" nodeType="withEffect">
                                  <p:stCondLst>
                                    <p:cond delay="0"/>
                                  </p:stCondLst>
                                  <p:iterate type="lt">
                                    <p:tmAbs val="25"/>
                                  </p:iterate>
                                  <p:childTnLst>
                                    <p:set>
                                      <p:cBhvr override="childStyle">
                                        <p:cTn id="24" dur="1000"/>
                                        <p:tgtEl>
                                          <p:spTgt spid="27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9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a:blip r:embed="rId3"/>
          <a:stretch>
            <a:fillRect/>
          </a:stretch>
        </p:blipFill>
        <p:spPr>
          <a:xfrm>
            <a:off x="2370912" y="5031092"/>
            <a:ext cx="3903529" cy="860317"/>
          </a:xfrm>
          <a:prstGeom prst="rect">
            <a:avLst/>
          </a:prstGeom>
        </p:spPr>
      </p:pic>
      <p:sp>
        <p:nvSpPr>
          <p:cNvPr id="187" name="TextBox 186"/>
          <p:cNvSpPr txBox="1"/>
          <p:nvPr/>
        </p:nvSpPr>
        <p:spPr>
          <a:xfrm>
            <a:off x="2163451" y="653678"/>
            <a:ext cx="4845815" cy="584775"/>
          </a:xfrm>
          <a:prstGeom prst="rect">
            <a:avLst/>
          </a:prstGeom>
          <a:noFill/>
        </p:spPr>
        <p:txBody>
          <a:bodyPr wrap="none" rtlCol="0">
            <a:spAutoFit/>
          </a:bodyPr>
          <a:lstStyle/>
          <a:p>
            <a:pPr algn="ctr"/>
            <a:r>
              <a:rPr lang="fr-FR" sz="3200" b="1" dirty="0" smtClean="0">
                <a:latin typeface="Footlight MT Light" panose="0204060206030A020304" pitchFamily="18" charset="0"/>
              </a:rPr>
              <a:t> Les exigences particulières </a:t>
            </a:r>
            <a:endParaRPr lang="en-US" sz="3200" b="1" dirty="0">
              <a:latin typeface="Footlight MT Light" panose="0204060206030A020304" pitchFamily="18" charset="0"/>
            </a:endParaRPr>
          </a:p>
        </p:txBody>
      </p:sp>
      <p:sp>
        <p:nvSpPr>
          <p:cNvPr id="72" name="Freeform 48"/>
          <p:cNvSpPr>
            <a:spLocks/>
          </p:cNvSpPr>
          <p:nvPr/>
        </p:nvSpPr>
        <p:spPr bwMode="auto">
          <a:xfrm>
            <a:off x="3170278" y="3477558"/>
            <a:ext cx="816033" cy="622740"/>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6">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3" name="Freeform 49"/>
          <p:cNvSpPr>
            <a:spLocks/>
          </p:cNvSpPr>
          <p:nvPr/>
        </p:nvSpPr>
        <p:spPr bwMode="auto">
          <a:xfrm>
            <a:off x="3387103" y="3523782"/>
            <a:ext cx="499201" cy="330279"/>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4" name="Freeform 50"/>
          <p:cNvSpPr>
            <a:spLocks/>
          </p:cNvSpPr>
          <p:nvPr/>
        </p:nvSpPr>
        <p:spPr bwMode="auto">
          <a:xfrm>
            <a:off x="3226585" y="4174253"/>
            <a:ext cx="447095" cy="697536"/>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6">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5" name="Freeform 51"/>
          <p:cNvSpPr>
            <a:spLocks/>
          </p:cNvSpPr>
          <p:nvPr/>
        </p:nvSpPr>
        <p:spPr bwMode="auto">
          <a:xfrm>
            <a:off x="3478704" y="4428899"/>
            <a:ext cx="650474" cy="474829"/>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6" name="Freeform 52"/>
          <p:cNvSpPr>
            <a:spLocks/>
          </p:cNvSpPr>
          <p:nvPr/>
        </p:nvSpPr>
        <p:spPr bwMode="auto">
          <a:xfrm>
            <a:off x="3590481" y="3682618"/>
            <a:ext cx="496679" cy="868979"/>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6">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7" name="Freeform 53"/>
          <p:cNvSpPr>
            <a:spLocks/>
          </p:cNvSpPr>
          <p:nvPr/>
        </p:nvSpPr>
        <p:spPr bwMode="auto">
          <a:xfrm>
            <a:off x="4286193" y="2448495"/>
            <a:ext cx="586603" cy="592486"/>
          </a:xfrm>
          <a:custGeom>
            <a:avLst/>
            <a:gdLst>
              <a:gd name="T0" fmla="*/ 168 w 698"/>
              <a:gd name="T1" fmla="*/ 0 h 705"/>
              <a:gd name="T2" fmla="*/ 0 w 698"/>
              <a:gd name="T3" fmla="*/ 485 h 705"/>
              <a:gd name="T4" fmla="*/ 457 w 698"/>
              <a:gd name="T5" fmla="*/ 705 h 705"/>
              <a:gd name="T6" fmla="*/ 698 w 698"/>
              <a:gd name="T7" fmla="*/ 606 h 705"/>
              <a:gd name="T8" fmla="*/ 660 w 698"/>
              <a:gd name="T9" fmla="*/ 352 h 705"/>
              <a:gd name="T10" fmla="*/ 168 w 698"/>
              <a:gd name="T11" fmla="*/ 0 h 705"/>
            </a:gdLst>
            <a:ahLst/>
            <a:cxnLst>
              <a:cxn ang="0">
                <a:pos x="T0" y="T1"/>
              </a:cxn>
              <a:cxn ang="0">
                <a:pos x="T2" y="T3"/>
              </a:cxn>
              <a:cxn ang="0">
                <a:pos x="T4" y="T5"/>
              </a:cxn>
              <a:cxn ang="0">
                <a:pos x="T6" y="T7"/>
              </a:cxn>
              <a:cxn ang="0">
                <a:pos x="T8" y="T9"/>
              </a:cxn>
              <a:cxn ang="0">
                <a:pos x="T10" y="T11"/>
              </a:cxn>
            </a:cxnLst>
            <a:rect l="0" t="0" r="r" b="b"/>
            <a:pathLst>
              <a:path w="698" h="705">
                <a:moveTo>
                  <a:pt x="168" y="0"/>
                </a:moveTo>
                <a:lnTo>
                  <a:pt x="0" y="485"/>
                </a:lnTo>
                <a:lnTo>
                  <a:pt x="457" y="705"/>
                </a:lnTo>
                <a:lnTo>
                  <a:pt x="698" y="606"/>
                </a:lnTo>
                <a:lnTo>
                  <a:pt x="660" y="352"/>
                </a:lnTo>
                <a:lnTo>
                  <a:pt x="168" y="0"/>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8" name="Freeform 54"/>
          <p:cNvSpPr>
            <a:spLocks/>
          </p:cNvSpPr>
          <p:nvPr/>
        </p:nvSpPr>
        <p:spPr bwMode="auto">
          <a:xfrm>
            <a:off x="4151028" y="2867424"/>
            <a:ext cx="435330" cy="580720"/>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9" name="Freeform 55"/>
          <p:cNvSpPr>
            <a:spLocks/>
          </p:cNvSpPr>
          <p:nvPr/>
        </p:nvSpPr>
        <p:spPr bwMode="auto">
          <a:xfrm>
            <a:off x="4932462" y="2886345"/>
            <a:ext cx="742078" cy="493318"/>
          </a:xfrm>
          <a:custGeom>
            <a:avLst/>
            <a:gdLst>
              <a:gd name="T0" fmla="*/ 883 w 883"/>
              <a:gd name="T1" fmla="*/ 78 h 587"/>
              <a:gd name="T2" fmla="*/ 665 w 883"/>
              <a:gd name="T3" fmla="*/ 587 h 587"/>
              <a:gd name="T4" fmla="*/ 137 w 883"/>
              <a:gd name="T5" fmla="*/ 411 h 587"/>
              <a:gd name="T6" fmla="*/ 0 w 883"/>
              <a:gd name="T7" fmla="*/ 142 h 587"/>
              <a:gd name="T8" fmla="*/ 279 w 883"/>
              <a:gd name="T9" fmla="*/ 0 h 587"/>
              <a:gd name="T10" fmla="*/ 883 w 883"/>
              <a:gd name="T11" fmla="*/ 78 h 587"/>
            </a:gdLst>
            <a:ahLst/>
            <a:cxnLst>
              <a:cxn ang="0">
                <a:pos x="T0" y="T1"/>
              </a:cxn>
              <a:cxn ang="0">
                <a:pos x="T2" y="T3"/>
              </a:cxn>
              <a:cxn ang="0">
                <a:pos x="T4" y="T5"/>
              </a:cxn>
              <a:cxn ang="0">
                <a:pos x="T6" y="T7"/>
              </a:cxn>
              <a:cxn ang="0">
                <a:pos x="T8" y="T9"/>
              </a:cxn>
              <a:cxn ang="0">
                <a:pos x="T10" y="T11"/>
              </a:cxn>
            </a:cxnLst>
            <a:rect l="0" t="0" r="r" b="b"/>
            <a:pathLst>
              <a:path w="883" h="587">
                <a:moveTo>
                  <a:pt x="883" y="78"/>
                </a:moveTo>
                <a:lnTo>
                  <a:pt x="665" y="587"/>
                </a:lnTo>
                <a:lnTo>
                  <a:pt x="137" y="411"/>
                </a:lnTo>
                <a:lnTo>
                  <a:pt x="0" y="142"/>
                </a:lnTo>
                <a:lnTo>
                  <a:pt x="279" y="0"/>
                </a:lnTo>
                <a:lnTo>
                  <a:pt x="883" y="78"/>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0" name="Freeform 56"/>
          <p:cNvSpPr>
            <a:spLocks/>
          </p:cNvSpPr>
          <p:nvPr/>
        </p:nvSpPr>
        <p:spPr bwMode="auto">
          <a:xfrm>
            <a:off x="4999837" y="3165768"/>
            <a:ext cx="443734" cy="502562"/>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1" name="Freeform 57"/>
          <p:cNvSpPr>
            <a:spLocks/>
          </p:cNvSpPr>
          <p:nvPr/>
        </p:nvSpPr>
        <p:spPr bwMode="auto">
          <a:xfrm>
            <a:off x="4344178" y="2908196"/>
            <a:ext cx="896712" cy="652154"/>
          </a:xfrm>
          <a:custGeom>
            <a:avLst/>
            <a:gdLst>
              <a:gd name="T0" fmla="*/ 451 w 451"/>
              <a:gd name="T1" fmla="*/ 138 h 328"/>
              <a:gd name="T2" fmla="*/ 400 w 451"/>
              <a:gd name="T3" fmla="*/ 327 h 328"/>
              <a:gd name="T4" fmla="*/ 22 w 451"/>
              <a:gd name="T5" fmla="*/ 247 h 328"/>
              <a:gd name="T6" fmla="*/ 0 w 451"/>
              <a:gd name="T7" fmla="*/ 169 h 328"/>
              <a:gd name="T8" fmla="*/ 42 w 451"/>
              <a:gd name="T9" fmla="*/ 0 h 328"/>
              <a:gd name="T10" fmla="*/ 451 w 451"/>
              <a:gd name="T11" fmla="*/ 138 h 328"/>
            </a:gdLst>
            <a:ahLst/>
            <a:cxnLst>
              <a:cxn ang="0">
                <a:pos x="T0" y="T1"/>
              </a:cxn>
              <a:cxn ang="0">
                <a:pos x="T2" y="T3"/>
              </a:cxn>
              <a:cxn ang="0">
                <a:pos x="T4" y="T5"/>
              </a:cxn>
              <a:cxn ang="0">
                <a:pos x="T6" y="T7"/>
              </a:cxn>
              <a:cxn ang="0">
                <a:pos x="T8" y="T9"/>
              </a:cxn>
              <a:cxn ang="0">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2" name="Freeform 58"/>
          <p:cNvSpPr>
            <a:spLocks/>
          </p:cNvSpPr>
          <p:nvPr/>
        </p:nvSpPr>
        <p:spPr bwMode="auto">
          <a:xfrm>
            <a:off x="4472720" y="4978523"/>
            <a:ext cx="800906" cy="736195"/>
          </a:xfrm>
          <a:custGeom>
            <a:avLst/>
            <a:gdLst>
              <a:gd name="T0" fmla="*/ 473 w 953"/>
              <a:gd name="T1" fmla="*/ 876 h 876"/>
              <a:gd name="T2" fmla="*/ 0 w 953"/>
              <a:gd name="T3" fmla="*/ 261 h 876"/>
              <a:gd name="T4" fmla="*/ 236 w 953"/>
              <a:gd name="T5" fmla="*/ 0 h 876"/>
              <a:gd name="T6" fmla="*/ 953 w 953"/>
              <a:gd name="T7" fmla="*/ 0 h 876"/>
              <a:gd name="T8" fmla="*/ 773 w 953"/>
              <a:gd name="T9" fmla="*/ 348 h 876"/>
              <a:gd name="T10" fmla="*/ 473 w 953"/>
              <a:gd name="T11" fmla="*/ 876 h 876"/>
            </a:gdLst>
            <a:ahLst/>
            <a:cxnLst>
              <a:cxn ang="0">
                <a:pos x="T0" y="T1"/>
              </a:cxn>
              <a:cxn ang="0">
                <a:pos x="T2" y="T3"/>
              </a:cxn>
              <a:cxn ang="0">
                <a:pos x="T4" y="T5"/>
              </a:cxn>
              <a:cxn ang="0">
                <a:pos x="T6" y="T7"/>
              </a:cxn>
              <a:cxn ang="0">
                <a:pos x="T8" y="T9"/>
              </a:cxn>
              <a:cxn ang="0">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3" name="Freeform 59"/>
          <p:cNvSpPr>
            <a:spLocks/>
          </p:cNvSpPr>
          <p:nvPr/>
        </p:nvSpPr>
        <p:spPr bwMode="auto">
          <a:xfrm>
            <a:off x="4198932" y="4418812"/>
            <a:ext cx="679888" cy="775694"/>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4" name="Freeform 60"/>
          <p:cNvSpPr>
            <a:spLocks/>
          </p:cNvSpPr>
          <p:nvPr/>
        </p:nvSpPr>
        <p:spPr bwMode="auto">
          <a:xfrm>
            <a:off x="4989568" y="4340656"/>
            <a:ext cx="962264" cy="608453"/>
          </a:xfrm>
          <a:custGeom>
            <a:avLst/>
            <a:gdLst>
              <a:gd name="T0" fmla="*/ 1145 w 1145"/>
              <a:gd name="T1" fmla="*/ 648 h 724"/>
              <a:gd name="T2" fmla="*/ 722 w 1145"/>
              <a:gd name="T3" fmla="*/ 0 h 724"/>
              <a:gd name="T4" fmla="*/ 0 w 1145"/>
              <a:gd name="T5" fmla="*/ 35 h 724"/>
              <a:gd name="T6" fmla="*/ 532 w 1145"/>
              <a:gd name="T7" fmla="*/ 724 h 724"/>
              <a:gd name="T8" fmla="*/ 1145 w 1145"/>
              <a:gd name="T9" fmla="*/ 648 h 724"/>
            </a:gdLst>
            <a:ahLst/>
            <a:cxnLst>
              <a:cxn ang="0">
                <a:pos x="T0" y="T1"/>
              </a:cxn>
              <a:cxn ang="0">
                <a:pos x="T2" y="T3"/>
              </a:cxn>
              <a:cxn ang="0">
                <a:pos x="T4" y="T5"/>
              </a:cxn>
              <a:cxn ang="0">
                <a:pos x="T6" y="T7"/>
              </a:cxn>
              <a:cxn ang="0">
                <a:pos x="T8" y="T9"/>
              </a:cxn>
            </a:cxnLst>
            <a:rect l="0" t="0" r="r" b="b"/>
            <a:pathLst>
              <a:path w="1145" h="724">
                <a:moveTo>
                  <a:pt x="1145" y="648"/>
                </a:moveTo>
                <a:lnTo>
                  <a:pt x="722" y="0"/>
                </a:lnTo>
                <a:lnTo>
                  <a:pt x="0" y="35"/>
                </a:lnTo>
                <a:lnTo>
                  <a:pt x="532" y="724"/>
                </a:lnTo>
                <a:lnTo>
                  <a:pt x="1145" y="648"/>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5" name="Freeform 61"/>
          <p:cNvSpPr>
            <a:spLocks/>
          </p:cNvSpPr>
          <p:nvPr/>
        </p:nvSpPr>
        <p:spPr bwMode="auto">
          <a:xfrm>
            <a:off x="5031774" y="4100298"/>
            <a:ext cx="724429" cy="552986"/>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6" name="Freeform 62"/>
          <p:cNvSpPr>
            <a:spLocks/>
          </p:cNvSpPr>
          <p:nvPr/>
        </p:nvSpPr>
        <p:spPr bwMode="auto">
          <a:xfrm>
            <a:off x="4513899" y="4254932"/>
            <a:ext cx="954700" cy="896712"/>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7" name="Freeform 63"/>
          <p:cNvSpPr>
            <a:spLocks/>
          </p:cNvSpPr>
          <p:nvPr/>
        </p:nvSpPr>
        <p:spPr bwMode="auto">
          <a:xfrm>
            <a:off x="3182043" y="2624548"/>
            <a:ext cx="1193375" cy="2995203"/>
          </a:xfrm>
          <a:custGeom>
            <a:avLst/>
            <a:gdLst>
              <a:gd name="T0" fmla="*/ 121 w 600"/>
              <a:gd name="T1" fmla="*/ 0 h 1506"/>
              <a:gd name="T2" fmla="*/ 0 w 600"/>
              <a:gd name="T3" fmla="*/ 438 h 1506"/>
              <a:gd name="T4" fmla="*/ 118 w 600"/>
              <a:gd name="T5" fmla="*/ 618 h 1506"/>
              <a:gd name="T6" fmla="*/ 119 w 600"/>
              <a:gd name="T7" fmla="*/ 615 h 1506"/>
              <a:gd name="T8" fmla="*/ 120 w 600"/>
              <a:gd name="T9" fmla="*/ 612 h 1506"/>
              <a:gd name="T10" fmla="*/ 121 w 600"/>
              <a:gd name="T11" fmla="*/ 610 h 1506"/>
              <a:gd name="T12" fmla="*/ 121 w 600"/>
              <a:gd name="T13" fmla="*/ 607 h 1506"/>
              <a:gd name="T14" fmla="*/ 151 w 600"/>
              <a:gd name="T15" fmla="*/ 544 h 1506"/>
              <a:gd name="T16" fmla="*/ 190 w 600"/>
              <a:gd name="T17" fmla="*/ 514 h 1506"/>
              <a:gd name="T18" fmla="*/ 235 w 600"/>
              <a:gd name="T19" fmla="*/ 519 h 1506"/>
              <a:gd name="T20" fmla="*/ 280 w 600"/>
              <a:gd name="T21" fmla="*/ 561 h 1506"/>
              <a:gd name="T22" fmla="*/ 316 w 600"/>
              <a:gd name="T23" fmla="*/ 636 h 1506"/>
              <a:gd name="T24" fmla="*/ 336 w 600"/>
              <a:gd name="T25" fmla="*/ 728 h 1506"/>
              <a:gd name="T26" fmla="*/ 339 w 600"/>
              <a:gd name="T27" fmla="*/ 824 h 1506"/>
              <a:gd name="T28" fmla="*/ 322 w 600"/>
              <a:gd name="T29" fmla="*/ 912 h 1506"/>
              <a:gd name="T30" fmla="*/ 290 w 600"/>
              <a:gd name="T31" fmla="*/ 973 h 1506"/>
              <a:gd name="T32" fmla="*/ 249 w 600"/>
              <a:gd name="T33" fmla="*/ 998 h 1506"/>
              <a:gd name="T34" fmla="*/ 204 w 600"/>
              <a:gd name="T35" fmla="*/ 987 h 1506"/>
              <a:gd name="T36" fmla="*/ 162 w 600"/>
              <a:gd name="T37" fmla="*/ 942 h 1506"/>
              <a:gd name="T38" fmla="*/ 160 w 600"/>
              <a:gd name="T39" fmla="*/ 939 h 1506"/>
              <a:gd name="T40" fmla="*/ 158 w 600"/>
              <a:gd name="T41" fmla="*/ 936 h 1506"/>
              <a:gd name="T42" fmla="*/ 157 w 600"/>
              <a:gd name="T43" fmla="*/ 933 h 1506"/>
              <a:gd name="T44" fmla="*/ 155 w 600"/>
              <a:gd name="T45" fmla="*/ 930 h 1506"/>
              <a:gd name="T46" fmla="*/ 88 w 600"/>
              <a:gd name="T47" fmla="*/ 1148 h 1506"/>
              <a:gd name="T48" fmla="*/ 303 w 600"/>
              <a:gd name="T49" fmla="*/ 1506 h 1506"/>
              <a:gd name="T50" fmla="*/ 600 w 600"/>
              <a:gd name="T51" fmla="*/ 655 h 1506"/>
              <a:gd name="T52" fmla="*/ 121 w 600"/>
              <a:gd name="T53"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gradFill flip="none" rotWithShape="1">
            <a:gsLst>
              <a:gs pos="75000">
                <a:schemeClr val="accent4"/>
              </a:gs>
              <a:gs pos="0">
                <a:schemeClr val="accent4">
                  <a:lumMod val="60000"/>
                  <a:lumOff val="40000"/>
                </a:schemeClr>
              </a:gs>
              <a:gs pos="100000">
                <a:schemeClr val="accent4">
                  <a:lumMod val="75000"/>
                </a:schemeClr>
              </a:gs>
            </a:gsLst>
            <a:path path="circle">
              <a:fillToRect l="100000" b="100000"/>
            </a:path>
            <a:tileRect t="-100000" r="-100000"/>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88" name="Freeform 64"/>
          <p:cNvSpPr>
            <a:spLocks/>
          </p:cNvSpPr>
          <p:nvPr/>
        </p:nvSpPr>
        <p:spPr bwMode="auto">
          <a:xfrm>
            <a:off x="2969419" y="3539748"/>
            <a:ext cx="861416" cy="1332042"/>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gradFill>
            <a:gsLst>
              <a:gs pos="51000">
                <a:schemeClr val="accent6">
                  <a:lumMod val="40000"/>
                  <a:lumOff val="60000"/>
                </a:schemeClr>
              </a:gs>
              <a:gs pos="0">
                <a:schemeClr val="accent6">
                  <a:lumMod val="20000"/>
                  <a:lumOff val="80000"/>
                </a:schemeClr>
              </a:gs>
              <a:gs pos="100000">
                <a:schemeClr val="accent6"/>
              </a:gs>
            </a:gsLst>
            <a:lin ang="2700000" scaled="1"/>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96" name="Freeform 65"/>
          <p:cNvSpPr>
            <a:spLocks/>
          </p:cNvSpPr>
          <p:nvPr/>
        </p:nvSpPr>
        <p:spPr bwMode="auto">
          <a:xfrm>
            <a:off x="2987908" y="3579247"/>
            <a:ext cx="826958" cy="1253044"/>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7" name="Freeform 66"/>
          <p:cNvSpPr>
            <a:spLocks/>
          </p:cNvSpPr>
          <p:nvPr/>
        </p:nvSpPr>
        <p:spPr bwMode="auto">
          <a:xfrm>
            <a:off x="3423239" y="2608582"/>
            <a:ext cx="2791825" cy="1318595"/>
          </a:xfrm>
          <a:custGeom>
            <a:avLst/>
            <a:gdLst>
              <a:gd name="T0" fmla="*/ 455 w 1404"/>
              <a:gd name="T1" fmla="*/ 0 h 663"/>
              <a:gd name="T2" fmla="*/ 0 w 1404"/>
              <a:gd name="T3" fmla="*/ 8 h 663"/>
              <a:gd name="T4" fmla="*/ 479 w 1404"/>
              <a:gd name="T5" fmla="*/ 663 h 663"/>
              <a:gd name="T6" fmla="*/ 1404 w 1404"/>
              <a:gd name="T7" fmla="*/ 587 h 663"/>
              <a:gd name="T8" fmla="*/ 1120 w 1404"/>
              <a:gd name="T9" fmla="*/ 269 h 663"/>
              <a:gd name="T10" fmla="*/ 876 w 1404"/>
              <a:gd name="T11" fmla="*/ 280 h 663"/>
              <a:gd name="T12" fmla="*/ 877 w 1404"/>
              <a:gd name="T13" fmla="*/ 282 h 663"/>
              <a:gd name="T14" fmla="*/ 879 w 1404"/>
              <a:gd name="T15" fmla="*/ 284 h 663"/>
              <a:gd name="T16" fmla="*/ 881 w 1404"/>
              <a:gd name="T17" fmla="*/ 286 h 663"/>
              <a:gd name="T18" fmla="*/ 883 w 1404"/>
              <a:gd name="T19" fmla="*/ 289 h 663"/>
              <a:gd name="T20" fmla="*/ 913 w 1404"/>
              <a:gd name="T21" fmla="*/ 344 h 663"/>
              <a:gd name="T22" fmla="*/ 909 w 1404"/>
              <a:gd name="T23" fmla="*/ 391 h 663"/>
              <a:gd name="T24" fmla="*/ 871 w 1404"/>
              <a:gd name="T25" fmla="*/ 426 h 663"/>
              <a:gd name="T26" fmla="*/ 801 w 1404"/>
              <a:gd name="T27" fmla="*/ 443 h 663"/>
              <a:gd name="T28" fmla="*/ 710 w 1404"/>
              <a:gd name="T29" fmla="*/ 436 h 663"/>
              <a:gd name="T30" fmla="*/ 618 w 1404"/>
              <a:gd name="T31" fmla="*/ 408 h 663"/>
              <a:gd name="T32" fmla="*/ 536 w 1404"/>
              <a:gd name="T33" fmla="*/ 364 h 663"/>
              <a:gd name="T34" fmla="*/ 475 w 1404"/>
              <a:gd name="T35" fmla="*/ 308 h 663"/>
              <a:gd name="T36" fmla="*/ 448 w 1404"/>
              <a:gd name="T37" fmla="*/ 251 h 663"/>
              <a:gd name="T38" fmla="*/ 458 w 1404"/>
              <a:gd name="T39" fmla="*/ 205 h 663"/>
              <a:gd name="T40" fmla="*/ 500 w 1404"/>
              <a:gd name="T41" fmla="*/ 173 h 663"/>
              <a:gd name="T42" fmla="*/ 571 w 1404"/>
              <a:gd name="T43" fmla="*/ 160 h 663"/>
              <a:gd name="T44" fmla="*/ 574 w 1404"/>
              <a:gd name="T45" fmla="*/ 160 h 663"/>
              <a:gd name="T46" fmla="*/ 578 w 1404"/>
              <a:gd name="T47" fmla="*/ 160 h 663"/>
              <a:gd name="T48" fmla="*/ 582 w 1404"/>
              <a:gd name="T49" fmla="*/ 160 h 663"/>
              <a:gd name="T50" fmla="*/ 585 w 1404"/>
              <a:gd name="T51" fmla="*/ 160 h 663"/>
              <a:gd name="T52" fmla="*/ 455 w 1404"/>
              <a:gd name="T5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gradFill flip="none" rotWithShape="1">
            <a:gsLst>
              <a:gs pos="75000">
                <a:schemeClr val="accent4"/>
              </a:gs>
              <a:gs pos="0">
                <a:schemeClr val="accent4">
                  <a:lumMod val="60000"/>
                  <a:lumOff val="40000"/>
                </a:schemeClr>
              </a:gs>
              <a:gs pos="100000">
                <a:schemeClr val="accent4">
                  <a:lumMod val="75000"/>
                </a:schemeClr>
              </a:gs>
            </a:gsLst>
            <a:path path="circle">
              <a:fillToRect t="100000" r="100000"/>
            </a:path>
            <a:tileRect l="-100000" b="-100000"/>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98" name="Freeform 67"/>
          <p:cNvSpPr>
            <a:spLocks/>
          </p:cNvSpPr>
          <p:nvPr/>
        </p:nvSpPr>
        <p:spPr bwMode="auto">
          <a:xfrm>
            <a:off x="4419816" y="2434208"/>
            <a:ext cx="1254725" cy="863096"/>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gradFill flip="none" rotWithShape="1">
            <a:gsLst>
              <a:gs pos="51000">
                <a:schemeClr val="accent2">
                  <a:lumMod val="40000"/>
                  <a:lumOff val="60000"/>
                </a:schemeClr>
              </a:gs>
              <a:gs pos="0">
                <a:schemeClr val="accent2">
                  <a:lumMod val="20000"/>
                  <a:lumOff val="80000"/>
                </a:schemeClr>
              </a:gs>
              <a:gs pos="100000">
                <a:schemeClr val="accent2"/>
              </a:gs>
            </a:gsLst>
            <a:lin ang="2700000" scaled="1"/>
            <a:tileRect/>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99" name="Freeform 68"/>
          <p:cNvSpPr>
            <a:spLocks/>
          </p:cNvSpPr>
          <p:nvPr/>
        </p:nvSpPr>
        <p:spPr bwMode="auto">
          <a:xfrm>
            <a:off x="4434944" y="2450176"/>
            <a:ext cx="1205141" cy="829480"/>
          </a:xfrm>
          <a:custGeom>
            <a:avLst/>
            <a:gdLst>
              <a:gd name="T0" fmla="*/ 289 w 606"/>
              <a:gd name="T1" fmla="*/ 417 h 417"/>
              <a:gd name="T2" fmla="*/ 227 w 606"/>
              <a:gd name="T3" fmla="*/ 410 h 417"/>
              <a:gd name="T4" fmla="*/ 147 w 606"/>
              <a:gd name="T5" fmla="*/ 386 h 417"/>
              <a:gd name="T6" fmla="*/ 76 w 606"/>
              <a:gd name="T7" fmla="*/ 348 h 417"/>
              <a:gd name="T8" fmla="*/ 24 w 606"/>
              <a:gd name="T9" fmla="*/ 301 h 417"/>
              <a:gd name="T10" fmla="*/ 2 w 606"/>
              <a:gd name="T11" fmla="*/ 255 h 417"/>
              <a:gd name="T12" fmla="*/ 9 w 606"/>
              <a:gd name="T13" fmla="*/ 220 h 417"/>
              <a:gd name="T14" fmla="*/ 43 w 606"/>
              <a:gd name="T15" fmla="*/ 194 h 417"/>
              <a:gd name="T16" fmla="*/ 102 w 606"/>
              <a:gd name="T17" fmla="*/ 183 h 417"/>
              <a:gd name="T18" fmla="*/ 111 w 606"/>
              <a:gd name="T19" fmla="*/ 183 h 417"/>
              <a:gd name="T20" fmla="*/ 116 w 606"/>
              <a:gd name="T21" fmla="*/ 183 h 417"/>
              <a:gd name="T22" fmla="*/ 122 w 606"/>
              <a:gd name="T23" fmla="*/ 183 h 417"/>
              <a:gd name="T24" fmla="*/ 128 w 606"/>
              <a:gd name="T25" fmla="*/ 184 h 417"/>
              <a:gd name="T26" fmla="*/ 134 w 606"/>
              <a:gd name="T27" fmla="*/ 184 h 417"/>
              <a:gd name="T28" fmla="*/ 141 w 606"/>
              <a:gd name="T29" fmla="*/ 185 h 417"/>
              <a:gd name="T30" fmla="*/ 161 w 606"/>
              <a:gd name="T31" fmla="*/ 187 h 417"/>
              <a:gd name="T32" fmla="*/ 135 w 606"/>
              <a:gd name="T33" fmla="*/ 155 h 417"/>
              <a:gd name="T34" fmla="*/ 13 w 606"/>
              <a:gd name="T35" fmla="*/ 7 h 417"/>
              <a:gd name="T36" fmla="*/ 387 w 606"/>
              <a:gd name="T37" fmla="*/ 0 h 417"/>
              <a:gd name="T38" fmla="*/ 606 w 606"/>
              <a:gd name="T39" fmla="*/ 245 h 417"/>
              <a:gd name="T40" fmla="*/ 333 w 606"/>
              <a:gd name="T41" fmla="*/ 257 h 417"/>
              <a:gd name="T42" fmla="*/ 348 w 606"/>
              <a:gd name="T43" fmla="*/ 271 h 417"/>
              <a:gd name="T44" fmla="*/ 353 w 606"/>
              <a:gd name="T45" fmla="*/ 274 h 417"/>
              <a:gd name="T46" fmla="*/ 357 w 606"/>
              <a:gd name="T47" fmla="*/ 278 h 417"/>
              <a:gd name="T48" fmla="*/ 361 w 606"/>
              <a:gd name="T49" fmla="*/ 282 h 417"/>
              <a:gd name="T50" fmla="*/ 365 w 606"/>
              <a:gd name="T51" fmla="*/ 287 h 417"/>
              <a:gd name="T52" fmla="*/ 370 w 606"/>
              <a:gd name="T53" fmla="*/ 292 h 417"/>
              <a:gd name="T54" fmla="*/ 372 w 606"/>
              <a:gd name="T55" fmla="*/ 294 h 417"/>
              <a:gd name="T56" fmla="*/ 397 w 606"/>
              <a:gd name="T57" fmla="*/ 339 h 417"/>
              <a:gd name="T58" fmla="*/ 393 w 606"/>
              <a:gd name="T59" fmla="*/ 376 h 417"/>
              <a:gd name="T60" fmla="*/ 363 w 606"/>
              <a:gd name="T61" fmla="*/ 403 h 417"/>
              <a:gd name="T62" fmla="*/ 304 w 606"/>
              <a:gd name="T63" fmla="*/ 416 h 417"/>
              <a:gd name="T64" fmla="*/ 289 w 606"/>
              <a:gd name="T6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0" name="Freeform 69"/>
          <p:cNvSpPr>
            <a:spLocks/>
          </p:cNvSpPr>
          <p:nvPr/>
        </p:nvSpPr>
        <p:spPr bwMode="auto">
          <a:xfrm>
            <a:off x="3785454" y="3775901"/>
            <a:ext cx="2429611" cy="1843848"/>
          </a:xfrm>
          <a:custGeom>
            <a:avLst/>
            <a:gdLst>
              <a:gd name="T0" fmla="*/ 1222 w 1222"/>
              <a:gd name="T1" fmla="*/ 0 h 927"/>
              <a:gd name="T2" fmla="*/ 1037 w 1222"/>
              <a:gd name="T3" fmla="*/ 412 h 927"/>
              <a:gd name="T4" fmla="*/ 804 w 1222"/>
              <a:gd name="T5" fmla="*/ 441 h 927"/>
              <a:gd name="T6" fmla="*/ 806 w 1222"/>
              <a:gd name="T7" fmla="*/ 437 h 927"/>
              <a:gd name="T8" fmla="*/ 808 w 1222"/>
              <a:gd name="T9" fmla="*/ 434 h 927"/>
              <a:gd name="T10" fmla="*/ 809 w 1222"/>
              <a:gd name="T11" fmla="*/ 431 h 927"/>
              <a:gd name="T12" fmla="*/ 810 w 1222"/>
              <a:gd name="T13" fmla="*/ 428 h 927"/>
              <a:gd name="T14" fmla="*/ 825 w 1222"/>
              <a:gd name="T15" fmla="*/ 358 h 927"/>
              <a:gd name="T16" fmla="*/ 808 w 1222"/>
              <a:gd name="T17" fmla="*/ 303 h 927"/>
              <a:gd name="T18" fmla="*/ 761 w 1222"/>
              <a:gd name="T19" fmla="*/ 269 h 927"/>
              <a:gd name="T20" fmla="*/ 687 w 1222"/>
              <a:gd name="T21" fmla="*/ 262 h 927"/>
              <a:gd name="T22" fmla="*/ 601 w 1222"/>
              <a:gd name="T23" fmla="*/ 286 h 927"/>
              <a:gd name="T24" fmla="*/ 518 w 1222"/>
              <a:gd name="T25" fmla="*/ 335 h 927"/>
              <a:gd name="T26" fmla="*/ 449 w 1222"/>
              <a:gd name="T27" fmla="*/ 401 h 927"/>
              <a:gd name="T28" fmla="*/ 404 w 1222"/>
              <a:gd name="T29" fmla="*/ 477 h 927"/>
              <a:gd name="T30" fmla="*/ 393 w 1222"/>
              <a:gd name="T31" fmla="*/ 548 h 927"/>
              <a:gd name="T32" fmla="*/ 415 w 1222"/>
              <a:gd name="T33" fmla="*/ 601 h 927"/>
              <a:gd name="T34" fmla="*/ 465 w 1222"/>
              <a:gd name="T35" fmla="*/ 631 h 927"/>
              <a:gd name="T36" fmla="*/ 538 w 1222"/>
              <a:gd name="T37" fmla="*/ 634 h 927"/>
              <a:gd name="T38" fmla="*/ 541 w 1222"/>
              <a:gd name="T39" fmla="*/ 634 h 927"/>
              <a:gd name="T40" fmla="*/ 544 w 1222"/>
              <a:gd name="T41" fmla="*/ 633 h 927"/>
              <a:gd name="T42" fmla="*/ 547 w 1222"/>
              <a:gd name="T43" fmla="*/ 633 h 927"/>
              <a:gd name="T44" fmla="*/ 550 w 1222"/>
              <a:gd name="T45" fmla="*/ 632 h 927"/>
              <a:gd name="T46" fmla="*/ 461 w 1222"/>
              <a:gd name="T47" fmla="*/ 853 h 927"/>
              <a:gd name="T48" fmla="*/ 0 w 1222"/>
              <a:gd name="T49" fmla="*/ 927 h 927"/>
              <a:gd name="T50" fmla="*/ 297 w 1222"/>
              <a:gd name="T51" fmla="*/ 76 h 927"/>
              <a:gd name="T52" fmla="*/ 1222 w 1222"/>
              <a:gd name="T53"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gradFill flip="none" rotWithShape="1">
            <a:gsLst>
              <a:gs pos="75000">
                <a:schemeClr val="accent4"/>
              </a:gs>
              <a:gs pos="0">
                <a:schemeClr val="accent4">
                  <a:lumMod val="60000"/>
                  <a:lumOff val="40000"/>
                </a:schemeClr>
              </a:gs>
              <a:gs pos="100000">
                <a:schemeClr val="accent4">
                  <a:lumMod val="75000"/>
                </a:schemeClr>
              </a:gs>
            </a:gsLst>
            <a:path path="circle">
              <a:fillToRect r="100000" b="100000"/>
            </a:path>
            <a:tileRect l="-100000" t="-100000"/>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101" name="Freeform 70"/>
          <p:cNvSpPr>
            <a:spLocks/>
          </p:cNvSpPr>
          <p:nvPr/>
        </p:nvSpPr>
        <p:spPr bwMode="auto">
          <a:xfrm>
            <a:off x="4736609" y="4585211"/>
            <a:ext cx="1215225" cy="1129504"/>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gradFill>
            <a:gsLst>
              <a:gs pos="51000">
                <a:schemeClr val="accent5">
                  <a:lumMod val="40000"/>
                  <a:lumOff val="60000"/>
                </a:schemeClr>
              </a:gs>
              <a:gs pos="0">
                <a:schemeClr val="accent5">
                  <a:lumMod val="20000"/>
                  <a:lumOff val="80000"/>
                </a:schemeClr>
              </a:gs>
              <a:gs pos="100000">
                <a:schemeClr val="accent5"/>
              </a:gs>
            </a:gsLst>
            <a:lin ang="2700000" scaled="1"/>
          </a:gradFill>
          <a:ln>
            <a:noFill/>
          </a:ln>
        </p:spPr>
        <p:txBody>
          <a:bodyPr vert="horz" wrap="square" lIns="68580" tIns="34290" rIns="68580" bIns="34290" numCol="1" anchor="t" anchorCtr="0" compatLnSpc="1">
            <a:prstTxWarp prst="textNoShape">
              <a:avLst/>
            </a:prstTxWarp>
          </a:bodyPr>
          <a:lstStyle/>
          <a:p>
            <a:endParaRPr lang="id-ID" sz="1350"/>
          </a:p>
        </p:txBody>
      </p:sp>
      <p:sp>
        <p:nvSpPr>
          <p:cNvPr id="102" name="Freeform 71"/>
          <p:cNvSpPr>
            <a:spLocks/>
          </p:cNvSpPr>
          <p:nvPr/>
        </p:nvSpPr>
        <p:spPr bwMode="auto">
          <a:xfrm>
            <a:off x="4752576" y="4604541"/>
            <a:ext cx="1173205" cy="1088324"/>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3" name="Freeform 72"/>
          <p:cNvSpPr>
            <a:spLocks/>
          </p:cNvSpPr>
          <p:nvPr/>
        </p:nvSpPr>
        <p:spPr bwMode="auto">
          <a:xfrm>
            <a:off x="3420717" y="2624548"/>
            <a:ext cx="2794346" cy="2995203"/>
          </a:xfrm>
          <a:custGeom>
            <a:avLst/>
            <a:gdLst>
              <a:gd name="T0" fmla="*/ 3318 w 3325"/>
              <a:gd name="T1" fmla="*/ 1363 h 3564"/>
              <a:gd name="T2" fmla="*/ 1141 w 3325"/>
              <a:gd name="T3" fmla="*/ 1541 h 3564"/>
              <a:gd name="T4" fmla="*/ 15 w 3325"/>
              <a:gd name="T5" fmla="*/ 0 h 3564"/>
              <a:gd name="T6" fmla="*/ 3 w 3325"/>
              <a:gd name="T7" fmla="*/ 0 h 3564"/>
              <a:gd name="T8" fmla="*/ 0 w 3325"/>
              <a:gd name="T9" fmla="*/ 12 h 3564"/>
              <a:gd name="T10" fmla="*/ 1127 w 3325"/>
              <a:gd name="T11" fmla="*/ 1550 h 3564"/>
              <a:gd name="T12" fmla="*/ 426 w 3325"/>
              <a:gd name="T13" fmla="*/ 3555 h 3564"/>
              <a:gd name="T14" fmla="*/ 434 w 3325"/>
              <a:gd name="T15" fmla="*/ 3564 h 3564"/>
              <a:gd name="T16" fmla="*/ 443 w 3325"/>
              <a:gd name="T17" fmla="*/ 3564 h 3564"/>
              <a:gd name="T18" fmla="*/ 1143 w 3325"/>
              <a:gd name="T19" fmla="*/ 1557 h 3564"/>
              <a:gd name="T20" fmla="*/ 3321 w 3325"/>
              <a:gd name="T21" fmla="*/ 1380 h 3564"/>
              <a:gd name="T22" fmla="*/ 3325 w 3325"/>
              <a:gd name="T23" fmla="*/ 1370 h 3564"/>
              <a:gd name="T24" fmla="*/ 3318 w 3325"/>
              <a:gd name="T25" fmla="*/ 1363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170" name="Group 169"/>
          <p:cNvGrpSpPr/>
          <p:nvPr/>
        </p:nvGrpSpPr>
        <p:grpSpPr>
          <a:xfrm>
            <a:off x="626041" y="2995216"/>
            <a:ext cx="2693827" cy="713141"/>
            <a:chOff x="1392530" y="2481978"/>
            <a:chExt cx="3229536" cy="393197"/>
          </a:xfrm>
        </p:grpSpPr>
        <p:cxnSp>
          <p:nvCxnSpPr>
            <p:cNvPr id="171" name="Straight Connector 170"/>
            <p:cNvCxnSpPr/>
            <p:nvPr/>
          </p:nvCxnSpPr>
          <p:spPr>
            <a:xfrm flipH="1" flipV="1">
              <a:off x="3555062" y="2481978"/>
              <a:ext cx="1067004"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a:off x="1392530" y="2481978"/>
              <a:ext cx="216253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3" name="TextBox 172"/>
          <p:cNvSpPr txBox="1"/>
          <p:nvPr/>
        </p:nvSpPr>
        <p:spPr>
          <a:xfrm>
            <a:off x="653751" y="2654940"/>
            <a:ext cx="2484995" cy="307777"/>
          </a:xfrm>
          <a:prstGeom prst="rect">
            <a:avLst/>
          </a:prstGeom>
          <a:noFill/>
        </p:spPr>
        <p:txBody>
          <a:bodyPr wrap="square" rtlCol="0">
            <a:spAutoFit/>
          </a:bodyPr>
          <a:lstStyle/>
          <a:p>
            <a:pPr lvl="0"/>
            <a:r>
              <a:rPr lang="fr-FR" sz="1400" dirty="0"/>
              <a:t>Les </a:t>
            </a:r>
            <a:r>
              <a:rPr lang="fr-FR" sz="1400" dirty="0" smtClean="0"/>
              <a:t>exigences ergonomiques</a:t>
            </a:r>
            <a:endParaRPr lang="fr-FR" sz="1400" dirty="0"/>
          </a:p>
        </p:txBody>
      </p:sp>
      <p:sp>
        <p:nvSpPr>
          <p:cNvPr id="174" name="TextBox 173"/>
          <p:cNvSpPr txBox="1"/>
          <p:nvPr/>
        </p:nvSpPr>
        <p:spPr>
          <a:xfrm>
            <a:off x="3209" y="3078361"/>
            <a:ext cx="3088723" cy="1477328"/>
          </a:xfrm>
          <a:prstGeom prst="rect">
            <a:avLst/>
          </a:prstGeom>
          <a:noFill/>
        </p:spPr>
        <p:txBody>
          <a:bodyPr wrap="square" rtlCol="0">
            <a:spAutoFit/>
          </a:bodyPr>
          <a:lstStyle/>
          <a:p>
            <a:pPr>
              <a:lnSpc>
                <a:spcPct val="150000"/>
              </a:lnSpc>
            </a:pPr>
            <a:r>
              <a:rPr lang="fr-FR" sz="1200" dirty="0" smtClean="0"/>
              <a:t>-   Les </a:t>
            </a:r>
            <a:r>
              <a:rPr lang="fr-FR" sz="1200" dirty="0"/>
              <a:t>outils à main et les tables de travail </a:t>
            </a:r>
            <a:r>
              <a:rPr lang="fr-FR" sz="1200" dirty="0" smtClean="0"/>
              <a:t>   doivent </a:t>
            </a:r>
            <a:r>
              <a:rPr lang="fr-FR" sz="1200" dirty="0"/>
              <a:t>être à la hauteur </a:t>
            </a:r>
            <a:r>
              <a:rPr lang="fr-FR" sz="1200" dirty="0" smtClean="0"/>
              <a:t>appropriée</a:t>
            </a:r>
          </a:p>
          <a:p>
            <a:pPr marL="171450" indent="-171450">
              <a:lnSpc>
                <a:spcPct val="150000"/>
              </a:lnSpc>
              <a:buFontTx/>
              <a:buChar char="-"/>
            </a:pPr>
            <a:r>
              <a:rPr lang="fr-FR" sz="1200" dirty="0" smtClean="0"/>
              <a:t>Régulation </a:t>
            </a:r>
            <a:r>
              <a:rPr lang="fr-FR" sz="1200" dirty="0"/>
              <a:t>du bruit: le niveau de bruit devrait être inférieur à 80 dB </a:t>
            </a:r>
            <a:endParaRPr lang="fr-FR" sz="1200" dirty="0" smtClean="0"/>
          </a:p>
          <a:p>
            <a:pPr marL="171450" indent="-171450">
              <a:lnSpc>
                <a:spcPct val="150000"/>
              </a:lnSpc>
              <a:buFontTx/>
              <a:buChar char="-"/>
            </a:pPr>
            <a:r>
              <a:rPr lang="fr-FR" sz="1200" dirty="0" smtClean="0"/>
              <a:t>Le </a:t>
            </a:r>
            <a:r>
              <a:rPr lang="fr-FR" sz="1200" dirty="0"/>
              <a:t>niveau de lumière supérieur à 1200 lux</a:t>
            </a:r>
            <a:endParaRPr lang="en-US" sz="1000" dirty="0"/>
          </a:p>
        </p:txBody>
      </p:sp>
      <p:sp>
        <p:nvSpPr>
          <p:cNvPr id="175" name="Freeform 99"/>
          <p:cNvSpPr>
            <a:spLocks noEditPoints="1"/>
          </p:cNvSpPr>
          <p:nvPr/>
        </p:nvSpPr>
        <p:spPr bwMode="auto">
          <a:xfrm>
            <a:off x="367375" y="2624548"/>
            <a:ext cx="189310" cy="253604"/>
          </a:xfrm>
          <a:custGeom>
            <a:avLst/>
            <a:gdLst>
              <a:gd name="T0" fmla="*/ 40 w 44"/>
              <a:gd name="T1" fmla="*/ 23 h 59"/>
              <a:gd name="T2" fmla="*/ 40 w 44"/>
              <a:gd name="T3" fmla="*/ 17 h 59"/>
              <a:gd name="T4" fmla="*/ 22 w 44"/>
              <a:gd name="T5" fmla="*/ 0 h 59"/>
              <a:gd name="T6" fmla="*/ 4 w 44"/>
              <a:gd name="T7" fmla="*/ 17 h 59"/>
              <a:gd name="T8" fmla="*/ 4 w 44"/>
              <a:gd name="T9" fmla="*/ 23 h 59"/>
              <a:gd name="T10" fmla="*/ 0 w 44"/>
              <a:gd name="T11" fmla="*/ 23 h 59"/>
              <a:gd name="T12" fmla="*/ 0 w 44"/>
              <a:gd name="T13" fmla="*/ 59 h 59"/>
              <a:gd name="T14" fmla="*/ 44 w 44"/>
              <a:gd name="T15" fmla="*/ 59 h 59"/>
              <a:gd name="T16" fmla="*/ 44 w 44"/>
              <a:gd name="T17" fmla="*/ 23 h 59"/>
              <a:gd name="T18" fmla="*/ 40 w 44"/>
              <a:gd name="T19" fmla="*/ 23 h 59"/>
              <a:gd name="T20" fmla="*/ 25 w 44"/>
              <a:gd name="T21" fmla="*/ 51 h 59"/>
              <a:gd name="T22" fmla="*/ 18 w 44"/>
              <a:gd name="T23" fmla="*/ 51 h 59"/>
              <a:gd name="T24" fmla="*/ 20 w 44"/>
              <a:gd name="T25" fmla="*/ 42 h 59"/>
              <a:gd name="T26" fmla="*/ 18 w 44"/>
              <a:gd name="T27" fmla="*/ 39 h 59"/>
              <a:gd name="T28" fmla="*/ 21 w 44"/>
              <a:gd name="T29" fmla="*/ 36 h 59"/>
              <a:gd name="T30" fmla="*/ 25 w 44"/>
              <a:gd name="T31" fmla="*/ 39 h 59"/>
              <a:gd name="T32" fmla="*/ 23 w 44"/>
              <a:gd name="T33" fmla="*/ 42 h 59"/>
              <a:gd name="T34" fmla="*/ 25 w 44"/>
              <a:gd name="T35" fmla="*/ 51 h 59"/>
              <a:gd name="T36" fmla="*/ 32 w 44"/>
              <a:gd name="T37" fmla="*/ 23 h 59"/>
              <a:gd name="T38" fmla="*/ 12 w 44"/>
              <a:gd name="T39" fmla="*/ 23 h 59"/>
              <a:gd name="T40" fmla="*/ 12 w 44"/>
              <a:gd name="T41" fmla="*/ 17 h 59"/>
              <a:gd name="T42" fmla="*/ 22 w 44"/>
              <a:gd name="T43" fmla="*/ 8 h 59"/>
              <a:gd name="T44" fmla="*/ 32 w 44"/>
              <a:gd name="T45" fmla="*/ 17 h 59"/>
              <a:gd name="T46" fmla="*/ 32 w 44"/>
              <a:gd name="T47"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9">
                <a:moveTo>
                  <a:pt x="40" y="23"/>
                </a:moveTo>
                <a:cubicBezTo>
                  <a:pt x="40" y="17"/>
                  <a:pt x="40" y="17"/>
                  <a:pt x="40" y="17"/>
                </a:cubicBezTo>
                <a:cubicBezTo>
                  <a:pt x="40" y="8"/>
                  <a:pt x="32" y="0"/>
                  <a:pt x="22" y="0"/>
                </a:cubicBezTo>
                <a:cubicBezTo>
                  <a:pt x="12" y="0"/>
                  <a:pt x="4" y="8"/>
                  <a:pt x="4" y="17"/>
                </a:cubicBezTo>
                <a:cubicBezTo>
                  <a:pt x="4" y="23"/>
                  <a:pt x="4" y="23"/>
                  <a:pt x="4" y="23"/>
                </a:cubicBezTo>
                <a:cubicBezTo>
                  <a:pt x="0" y="23"/>
                  <a:pt x="0" y="23"/>
                  <a:pt x="0" y="23"/>
                </a:cubicBezTo>
                <a:cubicBezTo>
                  <a:pt x="0" y="59"/>
                  <a:pt x="0" y="59"/>
                  <a:pt x="0" y="59"/>
                </a:cubicBezTo>
                <a:cubicBezTo>
                  <a:pt x="44" y="59"/>
                  <a:pt x="44" y="59"/>
                  <a:pt x="44" y="59"/>
                </a:cubicBezTo>
                <a:cubicBezTo>
                  <a:pt x="44" y="23"/>
                  <a:pt x="44" y="23"/>
                  <a:pt x="44" y="23"/>
                </a:cubicBezTo>
                <a:lnTo>
                  <a:pt x="40" y="23"/>
                </a:lnTo>
                <a:close/>
                <a:moveTo>
                  <a:pt x="25" y="51"/>
                </a:moveTo>
                <a:cubicBezTo>
                  <a:pt x="18" y="51"/>
                  <a:pt x="18" y="51"/>
                  <a:pt x="18" y="51"/>
                </a:cubicBezTo>
                <a:cubicBezTo>
                  <a:pt x="20" y="42"/>
                  <a:pt x="20" y="42"/>
                  <a:pt x="20" y="42"/>
                </a:cubicBezTo>
                <a:cubicBezTo>
                  <a:pt x="19" y="41"/>
                  <a:pt x="18" y="40"/>
                  <a:pt x="18" y="39"/>
                </a:cubicBezTo>
                <a:cubicBezTo>
                  <a:pt x="18" y="37"/>
                  <a:pt x="20" y="36"/>
                  <a:pt x="21" y="36"/>
                </a:cubicBezTo>
                <a:cubicBezTo>
                  <a:pt x="23" y="36"/>
                  <a:pt x="25" y="37"/>
                  <a:pt x="25" y="39"/>
                </a:cubicBezTo>
                <a:cubicBezTo>
                  <a:pt x="25" y="40"/>
                  <a:pt x="24" y="41"/>
                  <a:pt x="23" y="42"/>
                </a:cubicBezTo>
                <a:lnTo>
                  <a:pt x="25" y="51"/>
                </a:lnTo>
                <a:close/>
                <a:moveTo>
                  <a:pt x="32" y="23"/>
                </a:moveTo>
                <a:cubicBezTo>
                  <a:pt x="12" y="23"/>
                  <a:pt x="12" y="23"/>
                  <a:pt x="12" y="23"/>
                </a:cubicBezTo>
                <a:cubicBezTo>
                  <a:pt x="12" y="17"/>
                  <a:pt x="12" y="17"/>
                  <a:pt x="12" y="17"/>
                </a:cubicBezTo>
                <a:cubicBezTo>
                  <a:pt x="12" y="12"/>
                  <a:pt x="17" y="8"/>
                  <a:pt x="22" y="8"/>
                </a:cubicBezTo>
                <a:cubicBezTo>
                  <a:pt x="27" y="8"/>
                  <a:pt x="32" y="12"/>
                  <a:pt x="32" y="17"/>
                </a:cubicBezTo>
                <a:lnTo>
                  <a:pt x="32" y="23"/>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grpSp>
        <p:nvGrpSpPr>
          <p:cNvPr id="183" name="Group 182"/>
          <p:cNvGrpSpPr/>
          <p:nvPr/>
        </p:nvGrpSpPr>
        <p:grpSpPr>
          <a:xfrm flipH="1">
            <a:off x="5468598" y="2020729"/>
            <a:ext cx="2520734" cy="714776"/>
            <a:chOff x="1392530" y="2481978"/>
            <a:chExt cx="3124464" cy="313657"/>
          </a:xfrm>
        </p:grpSpPr>
        <p:cxnSp>
          <p:nvCxnSpPr>
            <p:cNvPr id="184" name="Straight Connector 183"/>
            <p:cNvCxnSpPr/>
            <p:nvPr/>
          </p:nvCxnSpPr>
          <p:spPr>
            <a:xfrm flipH="1" flipV="1">
              <a:off x="3555062" y="2481981"/>
              <a:ext cx="961932" cy="3136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1392530" y="2481978"/>
              <a:ext cx="216253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6" name="TextBox 185"/>
          <p:cNvSpPr txBox="1"/>
          <p:nvPr/>
        </p:nvSpPr>
        <p:spPr>
          <a:xfrm flipH="1">
            <a:off x="6463256" y="1632440"/>
            <a:ext cx="2308883" cy="307777"/>
          </a:xfrm>
          <a:prstGeom prst="rect">
            <a:avLst/>
          </a:prstGeom>
          <a:noFill/>
        </p:spPr>
        <p:txBody>
          <a:bodyPr wrap="square" rtlCol="0">
            <a:spAutoFit/>
          </a:bodyPr>
          <a:lstStyle/>
          <a:p>
            <a:pPr lvl="0"/>
            <a:r>
              <a:rPr lang="fr-FR" sz="1400" dirty="0"/>
              <a:t>Sécurité de la machine </a:t>
            </a:r>
          </a:p>
        </p:txBody>
      </p:sp>
      <p:sp>
        <p:nvSpPr>
          <p:cNvPr id="189" name="TextBox 188"/>
          <p:cNvSpPr txBox="1"/>
          <p:nvPr/>
        </p:nvSpPr>
        <p:spPr>
          <a:xfrm flipH="1">
            <a:off x="6020644" y="2066837"/>
            <a:ext cx="3200637" cy="1477328"/>
          </a:xfrm>
          <a:prstGeom prst="rect">
            <a:avLst/>
          </a:prstGeom>
          <a:noFill/>
        </p:spPr>
        <p:txBody>
          <a:bodyPr wrap="square" rtlCol="0">
            <a:spAutoFit/>
          </a:bodyPr>
          <a:lstStyle/>
          <a:p>
            <a:pPr marL="285750" indent="-285750">
              <a:lnSpc>
                <a:spcPct val="150000"/>
              </a:lnSpc>
              <a:buFontTx/>
              <a:buChar char="-"/>
            </a:pPr>
            <a:r>
              <a:rPr lang="fr-FR" sz="1200" dirty="0" smtClean="0"/>
              <a:t>Des </a:t>
            </a:r>
            <a:r>
              <a:rPr lang="fr-FR" sz="1200" dirty="0"/>
              <a:t>interrupteurs de sécurité doivent être implantés </a:t>
            </a:r>
            <a:endParaRPr lang="fr-FR" sz="1200" dirty="0" smtClean="0"/>
          </a:p>
          <a:p>
            <a:pPr marL="285750" indent="-285750">
              <a:lnSpc>
                <a:spcPct val="150000"/>
              </a:lnSpc>
              <a:buFontTx/>
              <a:buChar char="-"/>
            </a:pPr>
            <a:r>
              <a:rPr lang="fr-FR" sz="1200" dirty="0"/>
              <a:t>La machine ne doit pas redémarrer automatiquement après un arrêt </a:t>
            </a:r>
            <a:r>
              <a:rPr lang="fr-FR" sz="1200" dirty="0" smtClean="0"/>
              <a:t>d'urgence</a:t>
            </a:r>
          </a:p>
          <a:p>
            <a:pPr marL="285750" indent="-285750">
              <a:lnSpc>
                <a:spcPct val="150000"/>
              </a:lnSpc>
              <a:buFontTx/>
              <a:buChar char="-"/>
            </a:pPr>
            <a:r>
              <a:rPr lang="fr-FR" sz="1200" dirty="0"/>
              <a:t>Une validation HSE doit être </a:t>
            </a:r>
            <a:r>
              <a:rPr lang="fr-FR" sz="1200" dirty="0" smtClean="0"/>
              <a:t>effectuée</a:t>
            </a:r>
            <a:endParaRPr lang="en-US" sz="600" b="1" dirty="0">
              <a:solidFill>
                <a:schemeClr val="bg1">
                  <a:lumMod val="65000"/>
                </a:schemeClr>
              </a:solidFill>
            </a:endParaRPr>
          </a:p>
        </p:txBody>
      </p:sp>
      <p:sp>
        <p:nvSpPr>
          <p:cNvPr id="194" name="TextBox 193"/>
          <p:cNvSpPr txBox="1"/>
          <p:nvPr/>
        </p:nvSpPr>
        <p:spPr>
          <a:xfrm flipH="1">
            <a:off x="6797045" y="3749516"/>
            <a:ext cx="2143016" cy="307777"/>
          </a:xfrm>
          <a:prstGeom prst="rect">
            <a:avLst/>
          </a:prstGeom>
          <a:noFill/>
        </p:spPr>
        <p:txBody>
          <a:bodyPr wrap="square" rtlCol="0">
            <a:spAutoFit/>
          </a:bodyPr>
          <a:lstStyle/>
          <a:p>
            <a:pPr lvl="0"/>
            <a:r>
              <a:rPr lang="fr-FR" sz="1400" dirty="0"/>
              <a:t>Les exigences techniques </a:t>
            </a:r>
          </a:p>
        </p:txBody>
      </p:sp>
      <p:sp>
        <p:nvSpPr>
          <p:cNvPr id="195" name="TextBox 194"/>
          <p:cNvSpPr txBox="1"/>
          <p:nvPr/>
        </p:nvSpPr>
        <p:spPr>
          <a:xfrm flipH="1">
            <a:off x="6222398" y="4174253"/>
            <a:ext cx="2925304" cy="2031325"/>
          </a:xfrm>
          <a:prstGeom prst="rect">
            <a:avLst/>
          </a:prstGeom>
          <a:noFill/>
        </p:spPr>
        <p:txBody>
          <a:bodyPr wrap="square" rtlCol="0">
            <a:spAutoFit/>
          </a:bodyPr>
          <a:lstStyle/>
          <a:p>
            <a:pPr marL="171450" lvl="0" indent="-171450" algn="just">
              <a:lnSpc>
                <a:spcPct val="150000"/>
              </a:lnSpc>
              <a:buFontTx/>
              <a:buChar char="-"/>
            </a:pPr>
            <a:r>
              <a:rPr lang="fr-FR" sz="1200" dirty="0" smtClean="0"/>
              <a:t>Les </a:t>
            </a:r>
            <a:r>
              <a:rPr lang="fr-FR" sz="1200" dirty="0"/>
              <a:t>modes fonctionnels de la machine doivent être sélectionnés par une touche </a:t>
            </a:r>
            <a:r>
              <a:rPr lang="fr-FR" sz="1200" dirty="0" smtClean="0"/>
              <a:t>spécifique : </a:t>
            </a:r>
            <a:r>
              <a:rPr lang="fr-FR" sz="1200" dirty="0"/>
              <a:t>Mode </a:t>
            </a:r>
            <a:r>
              <a:rPr lang="fr-FR" sz="1200" dirty="0" smtClean="0"/>
              <a:t>automatique et </a:t>
            </a:r>
            <a:r>
              <a:rPr lang="fr-FR" sz="1200" dirty="0"/>
              <a:t>Mode </a:t>
            </a:r>
            <a:r>
              <a:rPr lang="fr-FR" sz="1200" dirty="0" smtClean="0"/>
              <a:t>manuel</a:t>
            </a:r>
          </a:p>
          <a:p>
            <a:pPr marL="171450" lvl="0" indent="-171450" algn="just">
              <a:lnSpc>
                <a:spcPct val="150000"/>
              </a:lnSpc>
              <a:buFontTx/>
              <a:buChar char="-"/>
            </a:pPr>
            <a:r>
              <a:rPr lang="fr-FR" sz="1200" dirty="0" smtClean="0"/>
              <a:t> L’API </a:t>
            </a:r>
            <a:r>
              <a:rPr lang="fr-FR" sz="1200" dirty="0"/>
              <a:t>de la machine doit pouvoir calculer </a:t>
            </a:r>
            <a:r>
              <a:rPr lang="fr-FR" sz="1200" dirty="0" smtClean="0"/>
              <a:t>et enregistrer </a:t>
            </a:r>
            <a:r>
              <a:rPr lang="fr-FR" sz="1200" dirty="0"/>
              <a:t>les données de </a:t>
            </a:r>
            <a:r>
              <a:rPr lang="fr-FR" sz="1200" dirty="0" smtClean="0"/>
              <a:t>production quotidiennes</a:t>
            </a:r>
            <a:endParaRPr lang="fr-FR" sz="1200" dirty="0"/>
          </a:p>
        </p:txBody>
      </p:sp>
      <p:sp>
        <p:nvSpPr>
          <p:cNvPr id="52" name="Freeform 99"/>
          <p:cNvSpPr>
            <a:spLocks noEditPoints="1"/>
          </p:cNvSpPr>
          <p:nvPr/>
        </p:nvSpPr>
        <p:spPr bwMode="auto">
          <a:xfrm>
            <a:off x="6251294" y="1655731"/>
            <a:ext cx="189310" cy="253604"/>
          </a:xfrm>
          <a:custGeom>
            <a:avLst/>
            <a:gdLst>
              <a:gd name="T0" fmla="*/ 40 w 44"/>
              <a:gd name="T1" fmla="*/ 23 h 59"/>
              <a:gd name="T2" fmla="*/ 40 w 44"/>
              <a:gd name="T3" fmla="*/ 17 h 59"/>
              <a:gd name="T4" fmla="*/ 22 w 44"/>
              <a:gd name="T5" fmla="*/ 0 h 59"/>
              <a:gd name="T6" fmla="*/ 4 w 44"/>
              <a:gd name="T7" fmla="*/ 17 h 59"/>
              <a:gd name="T8" fmla="*/ 4 w 44"/>
              <a:gd name="T9" fmla="*/ 23 h 59"/>
              <a:gd name="T10" fmla="*/ 0 w 44"/>
              <a:gd name="T11" fmla="*/ 23 h 59"/>
              <a:gd name="T12" fmla="*/ 0 w 44"/>
              <a:gd name="T13" fmla="*/ 59 h 59"/>
              <a:gd name="T14" fmla="*/ 44 w 44"/>
              <a:gd name="T15" fmla="*/ 59 h 59"/>
              <a:gd name="T16" fmla="*/ 44 w 44"/>
              <a:gd name="T17" fmla="*/ 23 h 59"/>
              <a:gd name="T18" fmla="*/ 40 w 44"/>
              <a:gd name="T19" fmla="*/ 23 h 59"/>
              <a:gd name="T20" fmla="*/ 25 w 44"/>
              <a:gd name="T21" fmla="*/ 51 h 59"/>
              <a:gd name="T22" fmla="*/ 18 w 44"/>
              <a:gd name="T23" fmla="*/ 51 h 59"/>
              <a:gd name="T24" fmla="*/ 20 w 44"/>
              <a:gd name="T25" fmla="*/ 42 h 59"/>
              <a:gd name="T26" fmla="*/ 18 w 44"/>
              <a:gd name="T27" fmla="*/ 39 h 59"/>
              <a:gd name="T28" fmla="*/ 21 w 44"/>
              <a:gd name="T29" fmla="*/ 36 h 59"/>
              <a:gd name="T30" fmla="*/ 25 w 44"/>
              <a:gd name="T31" fmla="*/ 39 h 59"/>
              <a:gd name="T32" fmla="*/ 23 w 44"/>
              <a:gd name="T33" fmla="*/ 42 h 59"/>
              <a:gd name="T34" fmla="*/ 25 w 44"/>
              <a:gd name="T35" fmla="*/ 51 h 59"/>
              <a:gd name="T36" fmla="*/ 32 w 44"/>
              <a:gd name="T37" fmla="*/ 23 h 59"/>
              <a:gd name="T38" fmla="*/ 12 w 44"/>
              <a:gd name="T39" fmla="*/ 23 h 59"/>
              <a:gd name="T40" fmla="*/ 12 w 44"/>
              <a:gd name="T41" fmla="*/ 17 h 59"/>
              <a:gd name="T42" fmla="*/ 22 w 44"/>
              <a:gd name="T43" fmla="*/ 8 h 59"/>
              <a:gd name="T44" fmla="*/ 32 w 44"/>
              <a:gd name="T45" fmla="*/ 17 h 59"/>
              <a:gd name="T46" fmla="*/ 32 w 44"/>
              <a:gd name="T47"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9">
                <a:moveTo>
                  <a:pt x="40" y="23"/>
                </a:moveTo>
                <a:cubicBezTo>
                  <a:pt x="40" y="17"/>
                  <a:pt x="40" y="17"/>
                  <a:pt x="40" y="17"/>
                </a:cubicBezTo>
                <a:cubicBezTo>
                  <a:pt x="40" y="8"/>
                  <a:pt x="32" y="0"/>
                  <a:pt x="22" y="0"/>
                </a:cubicBezTo>
                <a:cubicBezTo>
                  <a:pt x="12" y="0"/>
                  <a:pt x="4" y="8"/>
                  <a:pt x="4" y="17"/>
                </a:cubicBezTo>
                <a:cubicBezTo>
                  <a:pt x="4" y="23"/>
                  <a:pt x="4" y="23"/>
                  <a:pt x="4" y="23"/>
                </a:cubicBezTo>
                <a:cubicBezTo>
                  <a:pt x="0" y="23"/>
                  <a:pt x="0" y="23"/>
                  <a:pt x="0" y="23"/>
                </a:cubicBezTo>
                <a:cubicBezTo>
                  <a:pt x="0" y="59"/>
                  <a:pt x="0" y="59"/>
                  <a:pt x="0" y="59"/>
                </a:cubicBezTo>
                <a:cubicBezTo>
                  <a:pt x="44" y="59"/>
                  <a:pt x="44" y="59"/>
                  <a:pt x="44" y="59"/>
                </a:cubicBezTo>
                <a:cubicBezTo>
                  <a:pt x="44" y="23"/>
                  <a:pt x="44" y="23"/>
                  <a:pt x="44" y="23"/>
                </a:cubicBezTo>
                <a:lnTo>
                  <a:pt x="40" y="23"/>
                </a:lnTo>
                <a:close/>
                <a:moveTo>
                  <a:pt x="25" y="51"/>
                </a:moveTo>
                <a:cubicBezTo>
                  <a:pt x="18" y="51"/>
                  <a:pt x="18" y="51"/>
                  <a:pt x="18" y="51"/>
                </a:cubicBezTo>
                <a:cubicBezTo>
                  <a:pt x="20" y="42"/>
                  <a:pt x="20" y="42"/>
                  <a:pt x="20" y="42"/>
                </a:cubicBezTo>
                <a:cubicBezTo>
                  <a:pt x="19" y="41"/>
                  <a:pt x="18" y="40"/>
                  <a:pt x="18" y="39"/>
                </a:cubicBezTo>
                <a:cubicBezTo>
                  <a:pt x="18" y="37"/>
                  <a:pt x="20" y="36"/>
                  <a:pt x="21" y="36"/>
                </a:cubicBezTo>
                <a:cubicBezTo>
                  <a:pt x="23" y="36"/>
                  <a:pt x="25" y="37"/>
                  <a:pt x="25" y="39"/>
                </a:cubicBezTo>
                <a:cubicBezTo>
                  <a:pt x="25" y="40"/>
                  <a:pt x="24" y="41"/>
                  <a:pt x="23" y="42"/>
                </a:cubicBezTo>
                <a:lnTo>
                  <a:pt x="25" y="51"/>
                </a:lnTo>
                <a:close/>
                <a:moveTo>
                  <a:pt x="32" y="23"/>
                </a:moveTo>
                <a:cubicBezTo>
                  <a:pt x="12" y="23"/>
                  <a:pt x="12" y="23"/>
                  <a:pt x="12" y="23"/>
                </a:cubicBezTo>
                <a:cubicBezTo>
                  <a:pt x="12" y="17"/>
                  <a:pt x="12" y="17"/>
                  <a:pt x="12" y="17"/>
                </a:cubicBezTo>
                <a:cubicBezTo>
                  <a:pt x="12" y="12"/>
                  <a:pt x="17" y="8"/>
                  <a:pt x="22" y="8"/>
                </a:cubicBezTo>
                <a:cubicBezTo>
                  <a:pt x="27" y="8"/>
                  <a:pt x="32" y="12"/>
                  <a:pt x="32" y="17"/>
                </a:cubicBezTo>
                <a:lnTo>
                  <a:pt x="32" y="23"/>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grpSp>
        <p:nvGrpSpPr>
          <p:cNvPr id="53" name="Group 182"/>
          <p:cNvGrpSpPr/>
          <p:nvPr/>
        </p:nvGrpSpPr>
        <p:grpSpPr>
          <a:xfrm flipH="1">
            <a:off x="5835266" y="4127821"/>
            <a:ext cx="2305400" cy="574084"/>
            <a:chOff x="1392530" y="2481978"/>
            <a:chExt cx="3124464" cy="313657"/>
          </a:xfrm>
        </p:grpSpPr>
        <p:cxnSp>
          <p:nvCxnSpPr>
            <p:cNvPr id="54" name="Straight Connector 183"/>
            <p:cNvCxnSpPr/>
            <p:nvPr/>
          </p:nvCxnSpPr>
          <p:spPr>
            <a:xfrm flipH="1" flipV="1">
              <a:off x="3555062" y="2481981"/>
              <a:ext cx="961932" cy="3136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184"/>
            <p:cNvCxnSpPr/>
            <p:nvPr/>
          </p:nvCxnSpPr>
          <p:spPr>
            <a:xfrm flipH="1">
              <a:off x="1392530" y="2481978"/>
              <a:ext cx="216253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6" name="Freeform 99"/>
          <p:cNvSpPr>
            <a:spLocks noEditPoints="1"/>
          </p:cNvSpPr>
          <p:nvPr/>
        </p:nvSpPr>
        <p:spPr bwMode="auto">
          <a:xfrm>
            <a:off x="6563548" y="3788928"/>
            <a:ext cx="189310" cy="253604"/>
          </a:xfrm>
          <a:custGeom>
            <a:avLst/>
            <a:gdLst>
              <a:gd name="T0" fmla="*/ 40 w 44"/>
              <a:gd name="T1" fmla="*/ 23 h 59"/>
              <a:gd name="T2" fmla="*/ 40 w 44"/>
              <a:gd name="T3" fmla="*/ 17 h 59"/>
              <a:gd name="T4" fmla="*/ 22 w 44"/>
              <a:gd name="T5" fmla="*/ 0 h 59"/>
              <a:gd name="T6" fmla="*/ 4 w 44"/>
              <a:gd name="T7" fmla="*/ 17 h 59"/>
              <a:gd name="T8" fmla="*/ 4 w 44"/>
              <a:gd name="T9" fmla="*/ 23 h 59"/>
              <a:gd name="T10" fmla="*/ 0 w 44"/>
              <a:gd name="T11" fmla="*/ 23 h 59"/>
              <a:gd name="T12" fmla="*/ 0 w 44"/>
              <a:gd name="T13" fmla="*/ 59 h 59"/>
              <a:gd name="T14" fmla="*/ 44 w 44"/>
              <a:gd name="T15" fmla="*/ 59 h 59"/>
              <a:gd name="T16" fmla="*/ 44 w 44"/>
              <a:gd name="T17" fmla="*/ 23 h 59"/>
              <a:gd name="T18" fmla="*/ 40 w 44"/>
              <a:gd name="T19" fmla="*/ 23 h 59"/>
              <a:gd name="T20" fmla="*/ 25 w 44"/>
              <a:gd name="T21" fmla="*/ 51 h 59"/>
              <a:gd name="T22" fmla="*/ 18 w 44"/>
              <a:gd name="T23" fmla="*/ 51 h 59"/>
              <a:gd name="T24" fmla="*/ 20 w 44"/>
              <a:gd name="T25" fmla="*/ 42 h 59"/>
              <a:gd name="T26" fmla="*/ 18 w 44"/>
              <a:gd name="T27" fmla="*/ 39 h 59"/>
              <a:gd name="T28" fmla="*/ 21 w 44"/>
              <a:gd name="T29" fmla="*/ 36 h 59"/>
              <a:gd name="T30" fmla="*/ 25 w 44"/>
              <a:gd name="T31" fmla="*/ 39 h 59"/>
              <a:gd name="T32" fmla="*/ 23 w 44"/>
              <a:gd name="T33" fmla="*/ 42 h 59"/>
              <a:gd name="T34" fmla="*/ 25 w 44"/>
              <a:gd name="T35" fmla="*/ 51 h 59"/>
              <a:gd name="T36" fmla="*/ 32 w 44"/>
              <a:gd name="T37" fmla="*/ 23 h 59"/>
              <a:gd name="T38" fmla="*/ 12 w 44"/>
              <a:gd name="T39" fmla="*/ 23 h 59"/>
              <a:gd name="T40" fmla="*/ 12 w 44"/>
              <a:gd name="T41" fmla="*/ 17 h 59"/>
              <a:gd name="T42" fmla="*/ 22 w 44"/>
              <a:gd name="T43" fmla="*/ 8 h 59"/>
              <a:gd name="T44" fmla="*/ 32 w 44"/>
              <a:gd name="T45" fmla="*/ 17 h 59"/>
              <a:gd name="T46" fmla="*/ 32 w 44"/>
              <a:gd name="T47"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9">
                <a:moveTo>
                  <a:pt x="40" y="23"/>
                </a:moveTo>
                <a:cubicBezTo>
                  <a:pt x="40" y="17"/>
                  <a:pt x="40" y="17"/>
                  <a:pt x="40" y="17"/>
                </a:cubicBezTo>
                <a:cubicBezTo>
                  <a:pt x="40" y="8"/>
                  <a:pt x="32" y="0"/>
                  <a:pt x="22" y="0"/>
                </a:cubicBezTo>
                <a:cubicBezTo>
                  <a:pt x="12" y="0"/>
                  <a:pt x="4" y="8"/>
                  <a:pt x="4" y="17"/>
                </a:cubicBezTo>
                <a:cubicBezTo>
                  <a:pt x="4" y="23"/>
                  <a:pt x="4" y="23"/>
                  <a:pt x="4" y="23"/>
                </a:cubicBezTo>
                <a:cubicBezTo>
                  <a:pt x="0" y="23"/>
                  <a:pt x="0" y="23"/>
                  <a:pt x="0" y="23"/>
                </a:cubicBezTo>
                <a:cubicBezTo>
                  <a:pt x="0" y="59"/>
                  <a:pt x="0" y="59"/>
                  <a:pt x="0" y="59"/>
                </a:cubicBezTo>
                <a:cubicBezTo>
                  <a:pt x="44" y="59"/>
                  <a:pt x="44" y="59"/>
                  <a:pt x="44" y="59"/>
                </a:cubicBezTo>
                <a:cubicBezTo>
                  <a:pt x="44" y="23"/>
                  <a:pt x="44" y="23"/>
                  <a:pt x="44" y="23"/>
                </a:cubicBezTo>
                <a:lnTo>
                  <a:pt x="40" y="23"/>
                </a:lnTo>
                <a:close/>
                <a:moveTo>
                  <a:pt x="25" y="51"/>
                </a:moveTo>
                <a:cubicBezTo>
                  <a:pt x="18" y="51"/>
                  <a:pt x="18" y="51"/>
                  <a:pt x="18" y="51"/>
                </a:cubicBezTo>
                <a:cubicBezTo>
                  <a:pt x="20" y="42"/>
                  <a:pt x="20" y="42"/>
                  <a:pt x="20" y="42"/>
                </a:cubicBezTo>
                <a:cubicBezTo>
                  <a:pt x="19" y="41"/>
                  <a:pt x="18" y="40"/>
                  <a:pt x="18" y="39"/>
                </a:cubicBezTo>
                <a:cubicBezTo>
                  <a:pt x="18" y="37"/>
                  <a:pt x="20" y="36"/>
                  <a:pt x="21" y="36"/>
                </a:cubicBezTo>
                <a:cubicBezTo>
                  <a:pt x="23" y="36"/>
                  <a:pt x="25" y="37"/>
                  <a:pt x="25" y="39"/>
                </a:cubicBezTo>
                <a:cubicBezTo>
                  <a:pt x="25" y="40"/>
                  <a:pt x="24" y="41"/>
                  <a:pt x="23" y="42"/>
                </a:cubicBezTo>
                <a:lnTo>
                  <a:pt x="25" y="51"/>
                </a:lnTo>
                <a:close/>
                <a:moveTo>
                  <a:pt x="32" y="23"/>
                </a:moveTo>
                <a:cubicBezTo>
                  <a:pt x="12" y="23"/>
                  <a:pt x="12" y="23"/>
                  <a:pt x="12" y="23"/>
                </a:cubicBezTo>
                <a:cubicBezTo>
                  <a:pt x="12" y="17"/>
                  <a:pt x="12" y="17"/>
                  <a:pt x="12" y="17"/>
                </a:cubicBezTo>
                <a:cubicBezTo>
                  <a:pt x="12" y="12"/>
                  <a:pt x="17" y="8"/>
                  <a:pt x="22" y="8"/>
                </a:cubicBezTo>
                <a:cubicBezTo>
                  <a:pt x="27" y="8"/>
                  <a:pt x="32" y="12"/>
                  <a:pt x="32" y="17"/>
                </a:cubicBezTo>
                <a:lnTo>
                  <a:pt x="32" y="23"/>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17538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anim calcmode="lin" valueType="num">
                                      <p:cBhvr>
                                        <p:cTn id="8" dur="500" fill="hold"/>
                                        <p:tgtEl>
                                          <p:spTgt spid="187"/>
                                        </p:tgtEl>
                                        <p:attrNameLst>
                                          <p:attrName>ppt_x</p:attrName>
                                        </p:attrNameLst>
                                      </p:cBhvr>
                                      <p:tavLst>
                                        <p:tav tm="0">
                                          <p:val>
                                            <p:strVal val="#ppt_x"/>
                                          </p:val>
                                        </p:tav>
                                        <p:tav tm="100000">
                                          <p:val>
                                            <p:strVal val="#ppt_x"/>
                                          </p:val>
                                        </p:tav>
                                      </p:tavLst>
                                    </p:anim>
                                    <p:anim calcmode="lin" valueType="num">
                                      <p:cBhvr>
                                        <p:cTn id="9" dur="500" fill="hold"/>
                                        <p:tgtEl>
                                          <p:spTgt spid="18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1000" fill="hold"/>
                                        <p:tgtEl>
                                          <p:spTgt spid="87"/>
                                        </p:tgtEl>
                                        <p:attrNameLst>
                                          <p:attrName>ppt_w</p:attrName>
                                        </p:attrNameLst>
                                      </p:cBhvr>
                                      <p:tavLst>
                                        <p:tav tm="0">
                                          <p:val>
                                            <p:fltVal val="0"/>
                                          </p:val>
                                        </p:tav>
                                        <p:tav tm="100000">
                                          <p:val>
                                            <p:strVal val="#ppt_w"/>
                                          </p:val>
                                        </p:tav>
                                      </p:tavLst>
                                    </p:anim>
                                    <p:anim calcmode="lin" valueType="num">
                                      <p:cBhvr>
                                        <p:cTn id="14" dur="1000" fill="hold"/>
                                        <p:tgtEl>
                                          <p:spTgt spid="87"/>
                                        </p:tgtEl>
                                        <p:attrNameLst>
                                          <p:attrName>ppt_h</p:attrName>
                                        </p:attrNameLst>
                                      </p:cBhvr>
                                      <p:tavLst>
                                        <p:tav tm="0">
                                          <p:val>
                                            <p:fltVal val="0"/>
                                          </p:val>
                                        </p:tav>
                                        <p:tav tm="100000">
                                          <p:val>
                                            <p:strVal val="#ppt_h"/>
                                          </p:val>
                                        </p:tav>
                                      </p:tavLst>
                                    </p:anim>
                                    <p:anim calcmode="lin" valueType="num">
                                      <p:cBhvr>
                                        <p:cTn id="15" dur="1000" fill="hold"/>
                                        <p:tgtEl>
                                          <p:spTgt spid="87"/>
                                        </p:tgtEl>
                                        <p:attrNameLst>
                                          <p:attrName>style.rotation</p:attrName>
                                        </p:attrNameLst>
                                      </p:cBhvr>
                                      <p:tavLst>
                                        <p:tav tm="0">
                                          <p:val>
                                            <p:fltVal val="90"/>
                                          </p:val>
                                        </p:tav>
                                        <p:tav tm="100000">
                                          <p:val>
                                            <p:fltVal val="0"/>
                                          </p:val>
                                        </p:tav>
                                      </p:tavLst>
                                    </p:anim>
                                    <p:animEffect transition="in" filter="fade">
                                      <p:cBhvr>
                                        <p:cTn id="16" dur="1000"/>
                                        <p:tgtEl>
                                          <p:spTgt spid="8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p:cTn id="19" dur="1000" fill="hold"/>
                                        <p:tgtEl>
                                          <p:spTgt spid="73"/>
                                        </p:tgtEl>
                                        <p:attrNameLst>
                                          <p:attrName>ppt_w</p:attrName>
                                        </p:attrNameLst>
                                      </p:cBhvr>
                                      <p:tavLst>
                                        <p:tav tm="0">
                                          <p:val>
                                            <p:fltVal val="0"/>
                                          </p:val>
                                        </p:tav>
                                        <p:tav tm="100000">
                                          <p:val>
                                            <p:strVal val="#ppt_w"/>
                                          </p:val>
                                        </p:tav>
                                      </p:tavLst>
                                    </p:anim>
                                    <p:anim calcmode="lin" valueType="num">
                                      <p:cBhvr>
                                        <p:cTn id="20" dur="1000" fill="hold"/>
                                        <p:tgtEl>
                                          <p:spTgt spid="73"/>
                                        </p:tgtEl>
                                        <p:attrNameLst>
                                          <p:attrName>ppt_h</p:attrName>
                                        </p:attrNameLst>
                                      </p:cBhvr>
                                      <p:tavLst>
                                        <p:tav tm="0">
                                          <p:val>
                                            <p:fltVal val="0"/>
                                          </p:val>
                                        </p:tav>
                                        <p:tav tm="100000">
                                          <p:val>
                                            <p:strVal val="#ppt_h"/>
                                          </p:val>
                                        </p:tav>
                                      </p:tavLst>
                                    </p:anim>
                                    <p:anim calcmode="lin" valueType="num">
                                      <p:cBhvr>
                                        <p:cTn id="21" dur="1000" fill="hold"/>
                                        <p:tgtEl>
                                          <p:spTgt spid="73"/>
                                        </p:tgtEl>
                                        <p:attrNameLst>
                                          <p:attrName>style.rotation</p:attrName>
                                        </p:attrNameLst>
                                      </p:cBhvr>
                                      <p:tavLst>
                                        <p:tav tm="0">
                                          <p:val>
                                            <p:fltVal val="90"/>
                                          </p:val>
                                        </p:tav>
                                        <p:tav tm="100000">
                                          <p:val>
                                            <p:fltVal val="0"/>
                                          </p:val>
                                        </p:tav>
                                      </p:tavLst>
                                    </p:anim>
                                    <p:animEffect transition="in" filter="fade">
                                      <p:cBhvr>
                                        <p:cTn id="22" dur="1000"/>
                                        <p:tgtEl>
                                          <p:spTgt spid="7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1000" fill="hold"/>
                                        <p:tgtEl>
                                          <p:spTgt spid="75"/>
                                        </p:tgtEl>
                                        <p:attrNameLst>
                                          <p:attrName>ppt_w</p:attrName>
                                        </p:attrNameLst>
                                      </p:cBhvr>
                                      <p:tavLst>
                                        <p:tav tm="0">
                                          <p:val>
                                            <p:fltVal val="0"/>
                                          </p:val>
                                        </p:tav>
                                        <p:tav tm="100000">
                                          <p:val>
                                            <p:strVal val="#ppt_w"/>
                                          </p:val>
                                        </p:tav>
                                      </p:tavLst>
                                    </p:anim>
                                    <p:anim calcmode="lin" valueType="num">
                                      <p:cBhvr>
                                        <p:cTn id="26" dur="1000" fill="hold"/>
                                        <p:tgtEl>
                                          <p:spTgt spid="75"/>
                                        </p:tgtEl>
                                        <p:attrNameLst>
                                          <p:attrName>ppt_h</p:attrName>
                                        </p:attrNameLst>
                                      </p:cBhvr>
                                      <p:tavLst>
                                        <p:tav tm="0">
                                          <p:val>
                                            <p:fltVal val="0"/>
                                          </p:val>
                                        </p:tav>
                                        <p:tav tm="100000">
                                          <p:val>
                                            <p:strVal val="#ppt_h"/>
                                          </p:val>
                                        </p:tav>
                                      </p:tavLst>
                                    </p:anim>
                                    <p:anim calcmode="lin" valueType="num">
                                      <p:cBhvr>
                                        <p:cTn id="27" dur="1000" fill="hold"/>
                                        <p:tgtEl>
                                          <p:spTgt spid="75"/>
                                        </p:tgtEl>
                                        <p:attrNameLst>
                                          <p:attrName>style.rotation</p:attrName>
                                        </p:attrNameLst>
                                      </p:cBhvr>
                                      <p:tavLst>
                                        <p:tav tm="0">
                                          <p:val>
                                            <p:fltVal val="90"/>
                                          </p:val>
                                        </p:tav>
                                        <p:tav tm="100000">
                                          <p:val>
                                            <p:fltVal val="0"/>
                                          </p:val>
                                        </p:tav>
                                      </p:tavLst>
                                    </p:anim>
                                    <p:animEffect transition="in" filter="fade">
                                      <p:cBhvr>
                                        <p:cTn id="28" dur="1000"/>
                                        <p:tgtEl>
                                          <p:spTgt spid="7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p:cTn id="31" dur="1000" fill="hold"/>
                                        <p:tgtEl>
                                          <p:spTgt spid="103"/>
                                        </p:tgtEl>
                                        <p:attrNameLst>
                                          <p:attrName>ppt_w</p:attrName>
                                        </p:attrNameLst>
                                      </p:cBhvr>
                                      <p:tavLst>
                                        <p:tav tm="0">
                                          <p:val>
                                            <p:fltVal val="0"/>
                                          </p:val>
                                        </p:tav>
                                        <p:tav tm="100000">
                                          <p:val>
                                            <p:strVal val="#ppt_w"/>
                                          </p:val>
                                        </p:tav>
                                      </p:tavLst>
                                    </p:anim>
                                    <p:anim calcmode="lin" valueType="num">
                                      <p:cBhvr>
                                        <p:cTn id="32" dur="1000" fill="hold"/>
                                        <p:tgtEl>
                                          <p:spTgt spid="103"/>
                                        </p:tgtEl>
                                        <p:attrNameLst>
                                          <p:attrName>ppt_h</p:attrName>
                                        </p:attrNameLst>
                                      </p:cBhvr>
                                      <p:tavLst>
                                        <p:tav tm="0">
                                          <p:val>
                                            <p:fltVal val="0"/>
                                          </p:val>
                                        </p:tav>
                                        <p:tav tm="100000">
                                          <p:val>
                                            <p:strVal val="#ppt_h"/>
                                          </p:val>
                                        </p:tav>
                                      </p:tavLst>
                                    </p:anim>
                                    <p:anim calcmode="lin" valueType="num">
                                      <p:cBhvr>
                                        <p:cTn id="33" dur="1000" fill="hold"/>
                                        <p:tgtEl>
                                          <p:spTgt spid="103"/>
                                        </p:tgtEl>
                                        <p:attrNameLst>
                                          <p:attrName>style.rotation</p:attrName>
                                        </p:attrNameLst>
                                      </p:cBhvr>
                                      <p:tavLst>
                                        <p:tav tm="0">
                                          <p:val>
                                            <p:fltVal val="90"/>
                                          </p:val>
                                        </p:tav>
                                        <p:tav tm="100000">
                                          <p:val>
                                            <p:fltVal val="0"/>
                                          </p:val>
                                        </p:tav>
                                      </p:tavLst>
                                    </p:anim>
                                    <p:animEffect transition="in" filter="fade">
                                      <p:cBhvr>
                                        <p:cTn id="34" dur="1000"/>
                                        <p:tgtEl>
                                          <p:spTgt spid="10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1000" fill="hold"/>
                                        <p:tgtEl>
                                          <p:spTgt spid="97"/>
                                        </p:tgtEl>
                                        <p:attrNameLst>
                                          <p:attrName>ppt_w</p:attrName>
                                        </p:attrNameLst>
                                      </p:cBhvr>
                                      <p:tavLst>
                                        <p:tav tm="0">
                                          <p:val>
                                            <p:fltVal val="0"/>
                                          </p:val>
                                        </p:tav>
                                        <p:tav tm="100000">
                                          <p:val>
                                            <p:strVal val="#ppt_w"/>
                                          </p:val>
                                        </p:tav>
                                      </p:tavLst>
                                    </p:anim>
                                    <p:anim calcmode="lin" valueType="num">
                                      <p:cBhvr>
                                        <p:cTn id="38" dur="1000" fill="hold"/>
                                        <p:tgtEl>
                                          <p:spTgt spid="97"/>
                                        </p:tgtEl>
                                        <p:attrNameLst>
                                          <p:attrName>ppt_h</p:attrName>
                                        </p:attrNameLst>
                                      </p:cBhvr>
                                      <p:tavLst>
                                        <p:tav tm="0">
                                          <p:val>
                                            <p:fltVal val="0"/>
                                          </p:val>
                                        </p:tav>
                                        <p:tav tm="100000">
                                          <p:val>
                                            <p:strVal val="#ppt_h"/>
                                          </p:val>
                                        </p:tav>
                                      </p:tavLst>
                                    </p:anim>
                                    <p:anim calcmode="lin" valueType="num">
                                      <p:cBhvr>
                                        <p:cTn id="39" dur="1000" fill="hold"/>
                                        <p:tgtEl>
                                          <p:spTgt spid="97"/>
                                        </p:tgtEl>
                                        <p:attrNameLst>
                                          <p:attrName>style.rotation</p:attrName>
                                        </p:attrNameLst>
                                      </p:cBhvr>
                                      <p:tavLst>
                                        <p:tav tm="0">
                                          <p:val>
                                            <p:fltVal val="90"/>
                                          </p:val>
                                        </p:tav>
                                        <p:tav tm="100000">
                                          <p:val>
                                            <p:fltVal val="0"/>
                                          </p:val>
                                        </p:tav>
                                      </p:tavLst>
                                    </p:anim>
                                    <p:animEffect transition="in" filter="fade">
                                      <p:cBhvr>
                                        <p:cTn id="40" dur="1000"/>
                                        <p:tgtEl>
                                          <p:spTgt spid="9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1000" fill="hold"/>
                                        <p:tgtEl>
                                          <p:spTgt spid="80"/>
                                        </p:tgtEl>
                                        <p:attrNameLst>
                                          <p:attrName>ppt_w</p:attrName>
                                        </p:attrNameLst>
                                      </p:cBhvr>
                                      <p:tavLst>
                                        <p:tav tm="0">
                                          <p:val>
                                            <p:fltVal val="0"/>
                                          </p:val>
                                        </p:tav>
                                        <p:tav tm="100000">
                                          <p:val>
                                            <p:strVal val="#ppt_w"/>
                                          </p:val>
                                        </p:tav>
                                      </p:tavLst>
                                    </p:anim>
                                    <p:anim calcmode="lin" valueType="num">
                                      <p:cBhvr>
                                        <p:cTn id="44" dur="1000" fill="hold"/>
                                        <p:tgtEl>
                                          <p:spTgt spid="80"/>
                                        </p:tgtEl>
                                        <p:attrNameLst>
                                          <p:attrName>ppt_h</p:attrName>
                                        </p:attrNameLst>
                                      </p:cBhvr>
                                      <p:tavLst>
                                        <p:tav tm="0">
                                          <p:val>
                                            <p:fltVal val="0"/>
                                          </p:val>
                                        </p:tav>
                                        <p:tav tm="100000">
                                          <p:val>
                                            <p:strVal val="#ppt_h"/>
                                          </p:val>
                                        </p:tav>
                                      </p:tavLst>
                                    </p:anim>
                                    <p:anim calcmode="lin" valueType="num">
                                      <p:cBhvr>
                                        <p:cTn id="45" dur="1000" fill="hold"/>
                                        <p:tgtEl>
                                          <p:spTgt spid="80"/>
                                        </p:tgtEl>
                                        <p:attrNameLst>
                                          <p:attrName>style.rotation</p:attrName>
                                        </p:attrNameLst>
                                      </p:cBhvr>
                                      <p:tavLst>
                                        <p:tav tm="0">
                                          <p:val>
                                            <p:fltVal val="90"/>
                                          </p:val>
                                        </p:tav>
                                        <p:tav tm="100000">
                                          <p:val>
                                            <p:fltVal val="0"/>
                                          </p:val>
                                        </p:tav>
                                      </p:tavLst>
                                    </p:anim>
                                    <p:animEffect transition="in" filter="fade">
                                      <p:cBhvr>
                                        <p:cTn id="46" dur="1000"/>
                                        <p:tgtEl>
                                          <p:spTgt spid="8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1000" fill="hold"/>
                                        <p:tgtEl>
                                          <p:spTgt spid="78"/>
                                        </p:tgtEl>
                                        <p:attrNameLst>
                                          <p:attrName>ppt_w</p:attrName>
                                        </p:attrNameLst>
                                      </p:cBhvr>
                                      <p:tavLst>
                                        <p:tav tm="0">
                                          <p:val>
                                            <p:fltVal val="0"/>
                                          </p:val>
                                        </p:tav>
                                        <p:tav tm="100000">
                                          <p:val>
                                            <p:strVal val="#ppt_w"/>
                                          </p:val>
                                        </p:tav>
                                      </p:tavLst>
                                    </p:anim>
                                    <p:anim calcmode="lin" valueType="num">
                                      <p:cBhvr>
                                        <p:cTn id="50" dur="1000" fill="hold"/>
                                        <p:tgtEl>
                                          <p:spTgt spid="78"/>
                                        </p:tgtEl>
                                        <p:attrNameLst>
                                          <p:attrName>ppt_h</p:attrName>
                                        </p:attrNameLst>
                                      </p:cBhvr>
                                      <p:tavLst>
                                        <p:tav tm="0">
                                          <p:val>
                                            <p:fltVal val="0"/>
                                          </p:val>
                                        </p:tav>
                                        <p:tav tm="100000">
                                          <p:val>
                                            <p:strVal val="#ppt_h"/>
                                          </p:val>
                                        </p:tav>
                                      </p:tavLst>
                                    </p:anim>
                                    <p:anim calcmode="lin" valueType="num">
                                      <p:cBhvr>
                                        <p:cTn id="51" dur="1000" fill="hold"/>
                                        <p:tgtEl>
                                          <p:spTgt spid="78"/>
                                        </p:tgtEl>
                                        <p:attrNameLst>
                                          <p:attrName>style.rotation</p:attrName>
                                        </p:attrNameLst>
                                      </p:cBhvr>
                                      <p:tavLst>
                                        <p:tav tm="0">
                                          <p:val>
                                            <p:fltVal val="90"/>
                                          </p:val>
                                        </p:tav>
                                        <p:tav tm="100000">
                                          <p:val>
                                            <p:fltVal val="0"/>
                                          </p:val>
                                        </p:tav>
                                      </p:tavLst>
                                    </p:anim>
                                    <p:animEffect transition="in" filter="fade">
                                      <p:cBhvr>
                                        <p:cTn id="52" dur="1000"/>
                                        <p:tgtEl>
                                          <p:spTgt spid="7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 calcmode="lin" valueType="num">
                                      <p:cBhvr>
                                        <p:cTn id="55" dur="1000" fill="hold"/>
                                        <p:tgtEl>
                                          <p:spTgt spid="100"/>
                                        </p:tgtEl>
                                        <p:attrNameLst>
                                          <p:attrName>ppt_w</p:attrName>
                                        </p:attrNameLst>
                                      </p:cBhvr>
                                      <p:tavLst>
                                        <p:tav tm="0">
                                          <p:val>
                                            <p:fltVal val="0"/>
                                          </p:val>
                                        </p:tav>
                                        <p:tav tm="100000">
                                          <p:val>
                                            <p:strVal val="#ppt_w"/>
                                          </p:val>
                                        </p:tav>
                                      </p:tavLst>
                                    </p:anim>
                                    <p:anim calcmode="lin" valueType="num">
                                      <p:cBhvr>
                                        <p:cTn id="56" dur="1000" fill="hold"/>
                                        <p:tgtEl>
                                          <p:spTgt spid="100"/>
                                        </p:tgtEl>
                                        <p:attrNameLst>
                                          <p:attrName>ppt_h</p:attrName>
                                        </p:attrNameLst>
                                      </p:cBhvr>
                                      <p:tavLst>
                                        <p:tav tm="0">
                                          <p:val>
                                            <p:fltVal val="0"/>
                                          </p:val>
                                        </p:tav>
                                        <p:tav tm="100000">
                                          <p:val>
                                            <p:strVal val="#ppt_h"/>
                                          </p:val>
                                        </p:tav>
                                      </p:tavLst>
                                    </p:anim>
                                    <p:anim calcmode="lin" valueType="num">
                                      <p:cBhvr>
                                        <p:cTn id="57" dur="1000" fill="hold"/>
                                        <p:tgtEl>
                                          <p:spTgt spid="100"/>
                                        </p:tgtEl>
                                        <p:attrNameLst>
                                          <p:attrName>style.rotation</p:attrName>
                                        </p:attrNameLst>
                                      </p:cBhvr>
                                      <p:tavLst>
                                        <p:tav tm="0">
                                          <p:val>
                                            <p:fltVal val="90"/>
                                          </p:val>
                                        </p:tav>
                                        <p:tav tm="100000">
                                          <p:val>
                                            <p:fltVal val="0"/>
                                          </p:val>
                                        </p:tav>
                                      </p:tavLst>
                                    </p:anim>
                                    <p:animEffect transition="in" filter="fade">
                                      <p:cBhvr>
                                        <p:cTn id="58" dur="1000"/>
                                        <p:tgtEl>
                                          <p:spTgt spid="10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 calcmode="lin" valueType="num">
                                      <p:cBhvr>
                                        <p:cTn id="61" dur="1000" fill="hold"/>
                                        <p:tgtEl>
                                          <p:spTgt spid="85"/>
                                        </p:tgtEl>
                                        <p:attrNameLst>
                                          <p:attrName>ppt_w</p:attrName>
                                        </p:attrNameLst>
                                      </p:cBhvr>
                                      <p:tavLst>
                                        <p:tav tm="0">
                                          <p:val>
                                            <p:fltVal val="0"/>
                                          </p:val>
                                        </p:tav>
                                        <p:tav tm="100000">
                                          <p:val>
                                            <p:strVal val="#ppt_w"/>
                                          </p:val>
                                        </p:tav>
                                      </p:tavLst>
                                    </p:anim>
                                    <p:anim calcmode="lin" valueType="num">
                                      <p:cBhvr>
                                        <p:cTn id="62" dur="1000" fill="hold"/>
                                        <p:tgtEl>
                                          <p:spTgt spid="85"/>
                                        </p:tgtEl>
                                        <p:attrNameLst>
                                          <p:attrName>ppt_h</p:attrName>
                                        </p:attrNameLst>
                                      </p:cBhvr>
                                      <p:tavLst>
                                        <p:tav tm="0">
                                          <p:val>
                                            <p:fltVal val="0"/>
                                          </p:val>
                                        </p:tav>
                                        <p:tav tm="100000">
                                          <p:val>
                                            <p:strVal val="#ppt_h"/>
                                          </p:val>
                                        </p:tav>
                                      </p:tavLst>
                                    </p:anim>
                                    <p:anim calcmode="lin" valueType="num">
                                      <p:cBhvr>
                                        <p:cTn id="63" dur="1000" fill="hold"/>
                                        <p:tgtEl>
                                          <p:spTgt spid="85"/>
                                        </p:tgtEl>
                                        <p:attrNameLst>
                                          <p:attrName>style.rotation</p:attrName>
                                        </p:attrNameLst>
                                      </p:cBhvr>
                                      <p:tavLst>
                                        <p:tav tm="0">
                                          <p:val>
                                            <p:fltVal val="90"/>
                                          </p:val>
                                        </p:tav>
                                        <p:tav tm="100000">
                                          <p:val>
                                            <p:fltVal val="0"/>
                                          </p:val>
                                        </p:tav>
                                      </p:tavLst>
                                    </p:anim>
                                    <p:animEffect transition="in" filter="fade">
                                      <p:cBhvr>
                                        <p:cTn id="64" dur="1000"/>
                                        <p:tgtEl>
                                          <p:spTgt spid="85"/>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1000" fill="hold"/>
                                        <p:tgtEl>
                                          <p:spTgt spid="83"/>
                                        </p:tgtEl>
                                        <p:attrNameLst>
                                          <p:attrName>ppt_w</p:attrName>
                                        </p:attrNameLst>
                                      </p:cBhvr>
                                      <p:tavLst>
                                        <p:tav tm="0">
                                          <p:val>
                                            <p:fltVal val="0"/>
                                          </p:val>
                                        </p:tav>
                                        <p:tav tm="100000">
                                          <p:val>
                                            <p:strVal val="#ppt_w"/>
                                          </p:val>
                                        </p:tav>
                                      </p:tavLst>
                                    </p:anim>
                                    <p:anim calcmode="lin" valueType="num">
                                      <p:cBhvr>
                                        <p:cTn id="68" dur="1000" fill="hold"/>
                                        <p:tgtEl>
                                          <p:spTgt spid="83"/>
                                        </p:tgtEl>
                                        <p:attrNameLst>
                                          <p:attrName>ppt_h</p:attrName>
                                        </p:attrNameLst>
                                      </p:cBhvr>
                                      <p:tavLst>
                                        <p:tav tm="0">
                                          <p:val>
                                            <p:fltVal val="0"/>
                                          </p:val>
                                        </p:tav>
                                        <p:tav tm="100000">
                                          <p:val>
                                            <p:strVal val="#ppt_h"/>
                                          </p:val>
                                        </p:tav>
                                      </p:tavLst>
                                    </p:anim>
                                    <p:anim calcmode="lin" valueType="num">
                                      <p:cBhvr>
                                        <p:cTn id="69" dur="1000" fill="hold"/>
                                        <p:tgtEl>
                                          <p:spTgt spid="83"/>
                                        </p:tgtEl>
                                        <p:attrNameLst>
                                          <p:attrName>style.rotation</p:attrName>
                                        </p:attrNameLst>
                                      </p:cBhvr>
                                      <p:tavLst>
                                        <p:tav tm="0">
                                          <p:val>
                                            <p:fltVal val="90"/>
                                          </p:val>
                                        </p:tav>
                                        <p:tav tm="100000">
                                          <p:val>
                                            <p:fltVal val="0"/>
                                          </p:val>
                                        </p:tav>
                                      </p:tavLst>
                                    </p:anim>
                                    <p:animEffect transition="in" filter="fade">
                                      <p:cBhvr>
                                        <p:cTn id="70" dur="1000"/>
                                        <p:tgtEl>
                                          <p:spTgt spid="83"/>
                                        </p:tgtEl>
                                      </p:cBhvr>
                                    </p:animEffect>
                                  </p:childTnLst>
                                </p:cTn>
                              </p:par>
                            </p:childTnLst>
                          </p:cTn>
                        </p:par>
                        <p:par>
                          <p:cTn id="71" fill="hold">
                            <p:stCondLst>
                              <p:cond delay="1500"/>
                            </p:stCondLst>
                            <p:childTnLst>
                              <p:par>
                                <p:cTn id="72" presetID="47" presetClass="entr" presetSubtype="0" fill="hold" grpId="0" nodeType="after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1000"/>
                                        <p:tgtEl>
                                          <p:spTgt spid="99"/>
                                        </p:tgtEl>
                                      </p:cBhvr>
                                    </p:animEffect>
                                    <p:anim calcmode="lin" valueType="num">
                                      <p:cBhvr>
                                        <p:cTn id="75" dur="1000" fill="hold"/>
                                        <p:tgtEl>
                                          <p:spTgt spid="99"/>
                                        </p:tgtEl>
                                        <p:attrNameLst>
                                          <p:attrName>ppt_x</p:attrName>
                                        </p:attrNameLst>
                                      </p:cBhvr>
                                      <p:tavLst>
                                        <p:tav tm="0">
                                          <p:val>
                                            <p:strVal val="#ppt_x"/>
                                          </p:val>
                                        </p:tav>
                                        <p:tav tm="100000">
                                          <p:val>
                                            <p:strVal val="#ppt_x"/>
                                          </p:val>
                                        </p:tav>
                                      </p:tavLst>
                                    </p:anim>
                                    <p:anim calcmode="lin" valueType="num">
                                      <p:cBhvr>
                                        <p:cTn id="76" dur="1000" fill="hold"/>
                                        <p:tgtEl>
                                          <p:spTgt spid="99"/>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fade">
                                      <p:cBhvr>
                                        <p:cTn id="79" dur="1000"/>
                                        <p:tgtEl>
                                          <p:spTgt spid="98"/>
                                        </p:tgtEl>
                                      </p:cBhvr>
                                    </p:animEffect>
                                    <p:anim calcmode="lin" valueType="num">
                                      <p:cBhvr>
                                        <p:cTn id="80" dur="1000" fill="hold"/>
                                        <p:tgtEl>
                                          <p:spTgt spid="98"/>
                                        </p:tgtEl>
                                        <p:attrNameLst>
                                          <p:attrName>ppt_x</p:attrName>
                                        </p:attrNameLst>
                                      </p:cBhvr>
                                      <p:tavLst>
                                        <p:tav tm="0">
                                          <p:val>
                                            <p:strVal val="#ppt_x"/>
                                          </p:val>
                                        </p:tav>
                                        <p:tav tm="100000">
                                          <p:val>
                                            <p:strVal val="#ppt_x"/>
                                          </p:val>
                                        </p:tav>
                                      </p:tavLst>
                                    </p:anim>
                                    <p:anim calcmode="lin" valueType="num">
                                      <p:cBhvr>
                                        <p:cTn id="81" dur="1000" fill="hold"/>
                                        <p:tgtEl>
                                          <p:spTgt spid="98"/>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1000"/>
                                        <p:tgtEl>
                                          <p:spTgt spid="77"/>
                                        </p:tgtEl>
                                      </p:cBhvr>
                                    </p:animEffect>
                                    <p:anim calcmode="lin" valueType="num">
                                      <p:cBhvr>
                                        <p:cTn id="85" dur="1000" fill="hold"/>
                                        <p:tgtEl>
                                          <p:spTgt spid="77"/>
                                        </p:tgtEl>
                                        <p:attrNameLst>
                                          <p:attrName>ppt_x</p:attrName>
                                        </p:attrNameLst>
                                      </p:cBhvr>
                                      <p:tavLst>
                                        <p:tav tm="0">
                                          <p:val>
                                            <p:strVal val="#ppt_x"/>
                                          </p:val>
                                        </p:tav>
                                        <p:tav tm="100000">
                                          <p:val>
                                            <p:strVal val="#ppt_x"/>
                                          </p:val>
                                        </p:tav>
                                      </p:tavLst>
                                    </p:anim>
                                    <p:anim calcmode="lin" valueType="num">
                                      <p:cBhvr>
                                        <p:cTn id="86" dur="1000" fill="hold"/>
                                        <p:tgtEl>
                                          <p:spTgt spid="77"/>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fade">
                                      <p:cBhvr>
                                        <p:cTn id="89" dur="1000"/>
                                        <p:tgtEl>
                                          <p:spTgt spid="81"/>
                                        </p:tgtEl>
                                      </p:cBhvr>
                                    </p:animEffect>
                                    <p:anim calcmode="lin" valueType="num">
                                      <p:cBhvr>
                                        <p:cTn id="90" dur="1000" fill="hold"/>
                                        <p:tgtEl>
                                          <p:spTgt spid="81"/>
                                        </p:tgtEl>
                                        <p:attrNameLst>
                                          <p:attrName>ppt_x</p:attrName>
                                        </p:attrNameLst>
                                      </p:cBhvr>
                                      <p:tavLst>
                                        <p:tav tm="0">
                                          <p:val>
                                            <p:strVal val="#ppt_x"/>
                                          </p:val>
                                        </p:tav>
                                        <p:tav tm="100000">
                                          <p:val>
                                            <p:strVal val="#ppt_x"/>
                                          </p:val>
                                        </p:tav>
                                      </p:tavLst>
                                    </p:anim>
                                    <p:anim calcmode="lin" valueType="num">
                                      <p:cBhvr>
                                        <p:cTn id="91" dur="1000" fill="hold"/>
                                        <p:tgtEl>
                                          <p:spTgt spid="81"/>
                                        </p:tgtEl>
                                        <p:attrNameLst>
                                          <p:attrName>ppt_y</p:attrName>
                                        </p:attrNameLst>
                                      </p:cBhvr>
                                      <p:tavLst>
                                        <p:tav tm="0">
                                          <p:val>
                                            <p:strVal val="#ppt_y-.1"/>
                                          </p:val>
                                        </p:tav>
                                        <p:tav tm="100000">
                                          <p:val>
                                            <p:strVal val="#ppt_y"/>
                                          </p:val>
                                        </p:tav>
                                      </p:tavLst>
                                    </p:anim>
                                  </p:childTnLst>
                                </p:cTn>
                              </p:par>
                              <p:par>
                                <p:cTn id="92" presetID="47"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1000"/>
                                        <p:tgtEl>
                                          <p:spTgt spid="79"/>
                                        </p:tgtEl>
                                      </p:cBhvr>
                                    </p:animEffect>
                                    <p:anim calcmode="lin" valueType="num">
                                      <p:cBhvr>
                                        <p:cTn id="95" dur="1000" fill="hold"/>
                                        <p:tgtEl>
                                          <p:spTgt spid="79"/>
                                        </p:tgtEl>
                                        <p:attrNameLst>
                                          <p:attrName>ppt_x</p:attrName>
                                        </p:attrNameLst>
                                      </p:cBhvr>
                                      <p:tavLst>
                                        <p:tav tm="0">
                                          <p:val>
                                            <p:strVal val="#ppt_x"/>
                                          </p:val>
                                        </p:tav>
                                        <p:tav tm="100000">
                                          <p:val>
                                            <p:strVal val="#ppt_x"/>
                                          </p:val>
                                        </p:tav>
                                      </p:tavLst>
                                    </p:anim>
                                    <p:anim calcmode="lin" valueType="num">
                                      <p:cBhvr>
                                        <p:cTn id="96" dur="1000" fill="hold"/>
                                        <p:tgtEl>
                                          <p:spTgt spid="79"/>
                                        </p:tgtEl>
                                        <p:attrNameLst>
                                          <p:attrName>ppt_y</p:attrName>
                                        </p:attrNameLst>
                                      </p:cBhvr>
                                      <p:tavLst>
                                        <p:tav tm="0">
                                          <p:val>
                                            <p:strVal val="#ppt_y-.1"/>
                                          </p:val>
                                        </p:tav>
                                        <p:tav tm="100000">
                                          <p:val>
                                            <p:strVal val="#ppt_y"/>
                                          </p:val>
                                        </p:tav>
                                      </p:tavLst>
                                    </p:anim>
                                  </p:childTnLst>
                                </p:cTn>
                              </p:par>
                            </p:childTnLst>
                          </p:cTn>
                        </p:par>
                        <p:par>
                          <p:cTn id="97" fill="hold">
                            <p:stCondLst>
                              <p:cond delay="2500"/>
                            </p:stCondLst>
                            <p:childTnLst>
                              <p:par>
                                <p:cTn id="98" presetID="42" presetClass="entr" presetSubtype="0"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1000"/>
                                        <p:tgtEl>
                                          <p:spTgt spid="76"/>
                                        </p:tgtEl>
                                      </p:cBhvr>
                                    </p:animEffect>
                                    <p:anim calcmode="lin" valueType="num">
                                      <p:cBhvr>
                                        <p:cTn id="101" dur="1000" fill="hold"/>
                                        <p:tgtEl>
                                          <p:spTgt spid="76"/>
                                        </p:tgtEl>
                                        <p:attrNameLst>
                                          <p:attrName>ppt_x</p:attrName>
                                        </p:attrNameLst>
                                      </p:cBhvr>
                                      <p:tavLst>
                                        <p:tav tm="0">
                                          <p:val>
                                            <p:strVal val="#ppt_x"/>
                                          </p:val>
                                        </p:tav>
                                        <p:tav tm="100000">
                                          <p:val>
                                            <p:strVal val="#ppt_x"/>
                                          </p:val>
                                        </p:tav>
                                      </p:tavLst>
                                    </p:anim>
                                    <p:anim calcmode="lin" valueType="num">
                                      <p:cBhvr>
                                        <p:cTn id="102" dur="1000" fill="hold"/>
                                        <p:tgtEl>
                                          <p:spTgt spid="7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fade">
                                      <p:cBhvr>
                                        <p:cTn id="105" dur="1000"/>
                                        <p:tgtEl>
                                          <p:spTgt spid="72"/>
                                        </p:tgtEl>
                                      </p:cBhvr>
                                    </p:animEffect>
                                    <p:anim calcmode="lin" valueType="num">
                                      <p:cBhvr>
                                        <p:cTn id="106" dur="1000" fill="hold"/>
                                        <p:tgtEl>
                                          <p:spTgt spid="72"/>
                                        </p:tgtEl>
                                        <p:attrNameLst>
                                          <p:attrName>ppt_x</p:attrName>
                                        </p:attrNameLst>
                                      </p:cBhvr>
                                      <p:tavLst>
                                        <p:tav tm="0">
                                          <p:val>
                                            <p:strVal val="#ppt_x"/>
                                          </p:val>
                                        </p:tav>
                                        <p:tav tm="100000">
                                          <p:val>
                                            <p:strVal val="#ppt_x"/>
                                          </p:val>
                                        </p:tav>
                                      </p:tavLst>
                                    </p:anim>
                                    <p:anim calcmode="lin" valueType="num">
                                      <p:cBhvr>
                                        <p:cTn id="107" dur="1000" fill="hold"/>
                                        <p:tgtEl>
                                          <p:spTgt spid="7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1000"/>
                                        <p:tgtEl>
                                          <p:spTgt spid="74"/>
                                        </p:tgtEl>
                                      </p:cBhvr>
                                    </p:animEffect>
                                    <p:anim calcmode="lin" valueType="num">
                                      <p:cBhvr>
                                        <p:cTn id="111" dur="1000" fill="hold"/>
                                        <p:tgtEl>
                                          <p:spTgt spid="74"/>
                                        </p:tgtEl>
                                        <p:attrNameLst>
                                          <p:attrName>ppt_x</p:attrName>
                                        </p:attrNameLst>
                                      </p:cBhvr>
                                      <p:tavLst>
                                        <p:tav tm="0">
                                          <p:val>
                                            <p:strVal val="#ppt_x"/>
                                          </p:val>
                                        </p:tav>
                                        <p:tav tm="100000">
                                          <p:val>
                                            <p:strVal val="#ppt_x"/>
                                          </p:val>
                                        </p:tav>
                                      </p:tavLst>
                                    </p:anim>
                                    <p:anim calcmode="lin" valueType="num">
                                      <p:cBhvr>
                                        <p:cTn id="112" dur="1000" fill="hold"/>
                                        <p:tgtEl>
                                          <p:spTgt spid="74"/>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animEffect transition="in" filter="fade">
                                      <p:cBhvr>
                                        <p:cTn id="115" dur="1000"/>
                                        <p:tgtEl>
                                          <p:spTgt spid="96"/>
                                        </p:tgtEl>
                                      </p:cBhvr>
                                    </p:animEffect>
                                    <p:anim calcmode="lin" valueType="num">
                                      <p:cBhvr>
                                        <p:cTn id="116" dur="1000" fill="hold"/>
                                        <p:tgtEl>
                                          <p:spTgt spid="96"/>
                                        </p:tgtEl>
                                        <p:attrNameLst>
                                          <p:attrName>ppt_x</p:attrName>
                                        </p:attrNameLst>
                                      </p:cBhvr>
                                      <p:tavLst>
                                        <p:tav tm="0">
                                          <p:val>
                                            <p:strVal val="#ppt_x"/>
                                          </p:val>
                                        </p:tav>
                                        <p:tav tm="100000">
                                          <p:val>
                                            <p:strVal val="#ppt_x"/>
                                          </p:val>
                                        </p:tav>
                                      </p:tavLst>
                                    </p:anim>
                                    <p:anim calcmode="lin" valueType="num">
                                      <p:cBhvr>
                                        <p:cTn id="117" dur="1000" fill="hold"/>
                                        <p:tgtEl>
                                          <p:spTgt spid="96"/>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88"/>
                                        </p:tgtEl>
                                        <p:attrNameLst>
                                          <p:attrName>style.visibility</p:attrName>
                                        </p:attrNameLst>
                                      </p:cBhvr>
                                      <p:to>
                                        <p:strVal val="visible"/>
                                      </p:to>
                                    </p:set>
                                    <p:animEffect transition="in" filter="fade">
                                      <p:cBhvr>
                                        <p:cTn id="120" dur="1000"/>
                                        <p:tgtEl>
                                          <p:spTgt spid="88"/>
                                        </p:tgtEl>
                                      </p:cBhvr>
                                    </p:animEffect>
                                    <p:anim calcmode="lin" valueType="num">
                                      <p:cBhvr>
                                        <p:cTn id="121" dur="1000" fill="hold"/>
                                        <p:tgtEl>
                                          <p:spTgt spid="88"/>
                                        </p:tgtEl>
                                        <p:attrNameLst>
                                          <p:attrName>ppt_x</p:attrName>
                                        </p:attrNameLst>
                                      </p:cBhvr>
                                      <p:tavLst>
                                        <p:tav tm="0">
                                          <p:val>
                                            <p:strVal val="#ppt_x"/>
                                          </p:val>
                                        </p:tav>
                                        <p:tav tm="100000">
                                          <p:val>
                                            <p:strVal val="#ppt_x"/>
                                          </p:val>
                                        </p:tav>
                                      </p:tavLst>
                                    </p:anim>
                                    <p:anim calcmode="lin" valueType="num">
                                      <p:cBhvr>
                                        <p:cTn id="122" dur="1000" fill="hold"/>
                                        <p:tgtEl>
                                          <p:spTgt spid="8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1000"/>
                                        <p:tgtEl>
                                          <p:spTgt spid="86"/>
                                        </p:tgtEl>
                                      </p:cBhvr>
                                    </p:animEffect>
                                    <p:anim calcmode="lin" valueType="num">
                                      <p:cBhvr>
                                        <p:cTn id="126" dur="1000" fill="hold"/>
                                        <p:tgtEl>
                                          <p:spTgt spid="86"/>
                                        </p:tgtEl>
                                        <p:attrNameLst>
                                          <p:attrName>ppt_x</p:attrName>
                                        </p:attrNameLst>
                                      </p:cBhvr>
                                      <p:tavLst>
                                        <p:tav tm="0">
                                          <p:val>
                                            <p:strVal val="#ppt_x"/>
                                          </p:val>
                                        </p:tav>
                                        <p:tav tm="100000">
                                          <p:val>
                                            <p:strVal val="#ppt_x"/>
                                          </p:val>
                                        </p:tav>
                                      </p:tavLst>
                                    </p:anim>
                                    <p:anim calcmode="lin" valueType="num">
                                      <p:cBhvr>
                                        <p:cTn id="127" dur="1000" fill="hold"/>
                                        <p:tgtEl>
                                          <p:spTgt spid="8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1000"/>
                                        <p:tgtEl>
                                          <p:spTgt spid="102"/>
                                        </p:tgtEl>
                                      </p:cBhvr>
                                    </p:animEffect>
                                    <p:anim calcmode="lin" valueType="num">
                                      <p:cBhvr>
                                        <p:cTn id="131" dur="1000" fill="hold"/>
                                        <p:tgtEl>
                                          <p:spTgt spid="102"/>
                                        </p:tgtEl>
                                        <p:attrNameLst>
                                          <p:attrName>ppt_x</p:attrName>
                                        </p:attrNameLst>
                                      </p:cBhvr>
                                      <p:tavLst>
                                        <p:tav tm="0">
                                          <p:val>
                                            <p:strVal val="#ppt_x"/>
                                          </p:val>
                                        </p:tav>
                                        <p:tav tm="100000">
                                          <p:val>
                                            <p:strVal val="#ppt_x"/>
                                          </p:val>
                                        </p:tav>
                                      </p:tavLst>
                                    </p:anim>
                                    <p:anim calcmode="lin" valueType="num">
                                      <p:cBhvr>
                                        <p:cTn id="132" dur="1000" fill="hold"/>
                                        <p:tgtEl>
                                          <p:spTgt spid="10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84"/>
                                        </p:tgtEl>
                                        <p:attrNameLst>
                                          <p:attrName>style.visibility</p:attrName>
                                        </p:attrNameLst>
                                      </p:cBhvr>
                                      <p:to>
                                        <p:strVal val="visible"/>
                                      </p:to>
                                    </p:set>
                                    <p:animEffect transition="in" filter="fade">
                                      <p:cBhvr>
                                        <p:cTn id="135" dur="1000"/>
                                        <p:tgtEl>
                                          <p:spTgt spid="84"/>
                                        </p:tgtEl>
                                      </p:cBhvr>
                                    </p:animEffect>
                                    <p:anim calcmode="lin" valueType="num">
                                      <p:cBhvr>
                                        <p:cTn id="136" dur="1000" fill="hold"/>
                                        <p:tgtEl>
                                          <p:spTgt spid="84"/>
                                        </p:tgtEl>
                                        <p:attrNameLst>
                                          <p:attrName>ppt_x</p:attrName>
                                        </p:attrNameLst>
                                      </p:cBhvr>
                                      <p:tavLst>
                                        <p:tav tm="0">
                                          <p:val>
                                            <p:strVal val="#ppt_x"/>
                                          </p:val>
                                        </p:tav>
                                        <p:tav tm="100000">
                                          <p:val>
                                            <p:strVal val="#ppt_x"/>
                                          </p:val>
                                        </p:tav>
                                      </p:tavLst>
                                    </p:anim>
                                    <p:anim calcmode="lin" valueType="num">
                                      <p:cBhvr>
                                        <p:cTn id="137" dur="1000" fill="hold"/>
                                        <p:tgtEl>
                                          <p:spTgt spid="8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fade">
                                      <p:cBhvr>
                                        <p:cTn id="140" dur="1000"/>
                                        <p:tgtEl>
                                          <p:spTgt spid="101"/>
                                        </p:tgtEl>
                                      </p:cBhvr>
                                    </p:animEffect>
                                    <p:anim calcmode="lin" valueType="num">
                                      <p:cBhvr>
                                        <p:cTn id="141" dur="1000" fill="hold"/>
                                        <p:tgtEl>
                                          <p:spTgt spid="101"/>
                                        </p:tgtEl>
                                        <p:attrNameLst>
                                          <p:attrName>ppt_x</p:attrName>
                                        </p:attrNameLst>
                                      </p:cBhvr>
                                      <p:tavLst>
                                        <p:tav tm="0">
                                          <p:val>
                                            <p:strVal val="#ppt_x"/>
                                          </p:val>
                                        </p:tav>
                                        <p:tav tm="100000">
                                          <p:val>
                                            <p:strVal val="#ppt_x"/>
                                          </p:val>
                                        </p:tav>
                                      </p:tavLst>
                                    </p:anim>
                                    <p:anim calcmode="lin" valueType="num">
                                      <p:cBhvr>
                                        <p:cTn id="142" dur="1000" fill="hold"/>
                                        <p:tgtEl>
                                          <p:spTgt spid="101"/>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82"/>
                                        </p:tgtEl>
                                        <p:attrNameLst>
                                          <p:attrName>style.visibility</p:attrName>
                                        </p:attrNameLst>
                                      </p:cBhvr>
                                      <p:to>
                                        <p:strVal val="visible"/>
                                      </p:to>
                                    </p:set>
                                    <p:animEffect transition="in" filter="fade">
                                      <p:cBhvr>
                                        <p:cTn id="145" dur="1000"/>
                                        <p:tgtEl>
                                          <p:spTgt spid="82"/>
                                        </p:tgtEl>
                                      </p:cBhvr>
                                    </p:animEffect>
                                    <p:anim calcmode="lin" valueType="num">
                                      <p:cBhvr>
                                        <p:cTn id="146" dur="1000" fill="hold"/>
                                        <p:tgtEl>
                                          <p:spTgt spid="82"/>
                                        </p:tgtEl>
                                        <p:attrNameLst>
                                          <p:attrName>ppt_x</p:attrName>
                                        </p:attrNameLst>
                                      </p:cBhvr>
                                      <p:tavLst>
                                        <p:tav tm="0">
                                          <p:val>
                                            <p:strVal val="#ppt_x"/>
                                          </p:val>
                                        </p:tav>
                                        <p:tav tm="100000">
                                          <p:val>
                                            <p:strVal val="#ppt_x"/>
                                          </p:val>
                                        </p:tav>
                                      </p:tavLst>
                                    </p:anim>
                                    <p:anim calcmode="lin" valueType="num">
                                      <p:cBhvr>
                                        <p:cTn id="147" dur="1000" fill="hold"/>
                                        <p:tgtEl>
                                          <p:spTgt spid="82"/>
                                        </p:tgtEl>
                                        <p:attrNameLst>
                                          <p:attrName>ppt_y</p:attrName>
                                        </p:attrNameLst>
                                      </p:cBhvr>
                                      <p:tavLst>
                                        <p:tav tm="0">
                                          <p:val>
                                            <p:strVal val="#ppt_y+.1"/>
                                          </p:val>
                                        </p:tav>
                                        <p:tav tm="100000">
                                          <p:val>
                                            <p:strVal val="#ppt_y"/>
                                          </p:val>
                                        </p:tav>
                                      </p:tavLst>
                                    </p:anim>
                                  </p:childTnLst>
                                </p:cTn>
                              </p:par>
                              <p:par>
                                <p:cTn id="148" presetID="21" presetClass="entr" presetSubtype="1" fill="hold" nodeType="withEffect">
                                  <p:stCondLst>
                                    <p:cond delay="0"/>
                                  </p:stCondLst>
                                  <p:childTnLst>
                                    <p:set>
                                      <p:cBhvr>
                                        <p:cTn id="149" dur="1" fill="hold">
                                          <p:stCondLst>
                                            <p:cond delay="0"/>
                                          </p:stCondLst>
                                        </p:cTn>
                                        <p:tgtEl>
                                          <p:spTgt spid="105"/>
                                        </p:tgtEl>
                                        <p:attrNameLst>
                                          <p:attrName>style.visibility</p:attrName>
                                        </p:attrNameLst>
                                      </p:cBhvr>
                                      <p:to>
                                        <p:strVal val="visible"/>
                                      </p:to>
                                    </p:set>
                                    <p:animEffect transition="in" filter="wheel(1)">
                                      <p:cBhvr>
                                        <p:cTn id="150" dur="2000"/>
                                        <p:tgtEl>
                                          <p:spTgt spid="105"/>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170"/>
                                        </p:tgtEl>
                                        <p:attrNameLst>
                                          <p:attrName>style.visibility</p:attrName>
                                        </p:attrNameLst>
                                      </p:cBhvr>
                                      <p:to>
                                        <p:strVal val="visible"/>
                                      </p:to>
                                    </p:set>
                                    <p:animEffect transition="in" filter="wipe(right)">
                                      <p:cBhvr>
                                        <p:cTn id="155" dur="500"/>
                                        <p:tgtEl>
                                          <p:spTgt spid="170"/>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173"/>
                                        </p:tgtEl>
                                        <p:attrNameLst>
                                          <p:attrName>style.visibility</p:attrName>
                                        </p:attrNameLst>
                                      </p:cBhvr>
                                      <p:to>
                                        <p:strVal val="visible"/>
                                      </p:to>
                                    </p:set>
                                    <p:animEffect transition="in" filter="fade">
                                      <p:cBhvr>
                                        <p:cTn id="159" dur="500"/>
                                        <p:tgtEl>
                                          <p:spTgt spid="173"/>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75"/>
                                        </p:tgtEl>
                                        <p:attrNameLst>
                                          <p:attrName>style.visibility</p:attrName>
                                        </p:attrNameLst>
                                      </p:cBhvr>
                                      <p:to>
                                        <p:strVal val="visible"/>
                                      </p:to>
                                    </p:set>
                                    <p:animEffect transition="in" filter="fade">
                                      <p:cBhvr>
                                        <p:cTn id="162" dur="500"/>
                                        <p:tgtEl>
                                          <p:spTgt spid="17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74"/>
                                        </p:tgtEl>
                                        <p:attrNameLst>
                                          <p:attrName>style.visibility</p:attrName>
                                        </p:attrNameLst>
                                      </p:cBhvr>
                                      <p:to>
                                        <p:strVal val="visible"/>
                                      </p:to>
                                    </p:set>
                                    <p:animEffect transition="in" filter="fade">
                                      <p:cBhvr>
                                        <p:cTn id="165" dur="500"/>
                                        <p:tgtEl>
                                          <p:spTgt spid="174"/>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83"/>
                                        </p:tgtEl>
                                        <p:attrNameLst>
                                          <p:attrName>style.visibility</p:attrName>
                                        </p:attrNameLst>
                                      </p:cBhvr>
                                      <p:to>
                                        <p:strVal val="visible"/>
                                      </p:to>
                                    </p:set>
                                    <p:animEffect transition="in" filter="wipe(left)">
                                      <p:cBhvr>
                                        <p:cTn id="170" dur="500"/>
                                        <p:tgtEl>
                                          <p:spTgt spid="183"/>
                                        </p:tgtEl>
                                      </p:cBhvr>
                                    </p:animEffect>
                                  </p:childTnLst>
                                </p:cTn>
                              </p:par>
                            </p:childTnLst>
                          </p:cTn>
                        </p:par>
                        <p:par>
                          <p:cTn id="171" fill="hold">
                            <p:stCondLst>
                              <p:cond delay="500"/>
                            </p:stCondLst>
                            <p:childTnLst>
                              <p:par>
                                <p:cTn id="172" presetID="10" presetClass="entr" presetSubtype="0" fill="hold" grpId="0" nodeType="afterEffect">
                                  <p:stCondLst>
                                    <p:cond delay="0"/>
                                  </p:stCondLst>
                                  <p:childTnLst>
                                    <p:set>
                                      <p:cBhvr>
                                        <p:cTn id="173" dur="1" fill="hold">
                                          <p:stCondLst>
                                            <p:cond delay="0"/>
                                          </p:stCondLst>
                                        </p:cTn>
                                        <p:tgtEl>
                                          <p:spTgt spid="186"/>
                                        </p:tgtEl>
                                        <p:attrNameLst>
                                          <p:attrName>style.visibility</p:attrName>
                                        </p:attrNameLst>
                                      </p:cBhvr>
                                      <p:to>
                                        <p:strVal val="visible"/>
                                      </p:to>
                                    </p:set>
                                    <p:animEffect transition="in" filter="fade">
                                      <p:cBhvr>
                                        <p:cTn id="174" dur="500"/>
                                        <p:tgtEl>
                                          <p:spTgt spid="186"/>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89"/>
                                        </p:tgtEl>
                                        <p:attrNameLst>
                                          <p:attrName>style.visibility</p:attrName>
                                        </p:attrNameLst>
                                      </p:cBhvr>
                                      <p:to>
                                        <p:strVal val="visible"/>
                                      </p:to>
                                    </p:set>
                                    <p:animEffect transition="in" filter="fade">
                                      <p:cBhvr>
                                        <p:cTn id="177" dur="500"/>
                                        <p:tgtEl>
                                          <p:spTgt spid="18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52"/>
                                        </p:tgtEl>
                                        <p:attrNameLst>
                                          <p:attrName>style.visibility</p:attrName>
                                        </p:attrNameLst>
                                      </p:cBhvr>
                                      <p:to>
                                        <p:strVal val="visible"/>
                                      </p:to>
                                    </p:set>
                                    <p:animEffect transition="in" filter="fade">
                                      <p:cBhvr>
                                        <p:cTn id="180" dur="500"/>
                                        <p:tgtEl>
                                          <p:spTgt spid="52"/>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94"/>
                                        </p:tgtEl>
                                        <p:attrNameLst>
                                          <p:attrName>style.visibility</p:attrName>
                                        </p:attrNameLst>
                                      </p:cBhvr>
                                      <p:to>
                                        <p:strVal val="visible"/>
                                      </p:to>
                                    </p:set>
                                    <p:animEffect transition="in" filter="fade">
                                      <p:cBhvr>
                                        <p:cTn id="185" dur="500"/>
                                        <p:tgtEl>
                                          <p:spTgt spid="19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95"/>
                                        </p:tgtEl>
                                        <p:attrNameLst>
                                          <p:attrName>style.visibility</p:attrName>
                                        </p:attrNameLst>
                                      </p:cBhvr>
                                      <p:to>
                                        <p:strVal val="visible"/>
                                      </p:to>
                                    </p:set>
                                    <p:animEffect transition="in" filter="fade">
                                      <p:cBhvr>
                                        <p:cTn id="188" dur="500"/>
                                        <p:tgtEl>
                                          <p:spTgt spid="195"/>
                                        </p:tgtEl>
                                      </p:cBhvr>
                                    </p:animEffect>
                                  </p:childTnLst>
                                </p:cTn>
                              </p:par>
                              <p:par>
                                <p:cTn id="189" presetID="22" presetClass="entr" presetSubtype="8" fill="hold" nodeType="withEffect">
                                  <p:stCondLst>
                                    <p:cond delay="0"/>
                                  </p:stCondLst>
                                  <p:childTnLst>
                                    <p:set>
                                      <p:cBhvr>
                                        <p:cTn id="190" dur="1" fill="hold">
                                          <p:stCondLst>
                                            <p:cond delay="0"/>
                                          </p:stCondLst>
                                        </p:cTn>
                                        <p:tgtEl>
                                          <p:spTgt spid="53"/>
                                        </p:tgtEl>
                                        <p:attrNameLst>
                                          <p:attrName>style.visibility</p:attrName>
                                        </p:attrNameLst>
                                      </p:cBhvr>
                                      <p:to>
                                        <p:strVal val="visible"/>
                                      </p:to>
                                    </p:set>
                                    <p:animEffect transition="in" filter="wipe(left)">
                                      <p:cBhvr>
                                        <p:cTn id="191" dur="500"/>
                                        <p:tgtEl>
                                          <p:spTgt spid="5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56"/>
                                        </p:tgtEl>
                                        <p:attrNameLst>
                                          <p:attrName>style.visibility</p:attrName>
                                        </p:attrNameLst>
                                      </p:cBhvr>
                                      <p:to>
                                        <p:strVal val="visible"/>
                                      </p:to>
                                    </p:set>
                                    <p:animEffect transition="in" filter="fade">
                                      <p:cBhvr>
                                        <p:cTn id="19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96" grpId="0" animBg="1"/>
      <p:bldP spid="97" grpId="0" animBg="1"/>
      <p:bldP spid="98" grpId="0" animBg="1"/>
      <p:bldP spid="99" grpId="0" animBg="1"/>
      <p:bldP spid="100" grpId="0" animBg="1"/>
      <p:bldP spid="101" grpId="0" animBg="1"/>
      <p:bldP spid="102" grpId="0" animBg="1"/>
      <p:bldP spid="103" grpId="0" animBg="1"/>
      <p:bldP spid="173" grpId="0"/>
      <p:bldP spid="174" grpId="0"/>
      <p:bldP spid="175" grpId="0" animBg="1"/>
      <p:bldP spid="186" grpId="0"/>
      <p:bldP spid="189" grpId="0"/>
      <p:bldP spid="194" grpId="0"/>
      <p:bldP spid="195" grpId="0"/>
      <p:bldP spid="52" grpId="0" animBg="1"/>
      <p:bldP spid="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488876502"/>
              </p:ext>
            </p:extLst>
          </p:nvPr>
        </p:nvGraphicFramePr>
        <p:xfrm>
          <a:off x="363582" y="925287"/>
          <a:ext cx="8231777" cy="5285061"/>
        </p:xfrm>
        <a:graphic>
          <a:graphicData uri="http://schemas.openxmlformats.org/drawingml/2006/table">
            <a:tbl>
              <a:tblPr/>
              <a:tblGrid>
                <a:gridCol w="2042037">
                  <a:extLst>
                    <a:ext uri="{9D8B030D-6E8A-4147-A177-3AD203B41FA5}">
                      <a16:colId xmlns:a16="http://schemas.microsoft.com/office/drawing/2014/main" val="20000"/>
                    </a:ext>
                  </a:extLst>
                </a:gridCol>
                <a:gridCol w="1440414">
                  <a:extLst>
                    <a:ext uri="{9D8B030D-6E8A-4147-A177-3AD203B41FA5}">
                      <a16:colId xmlns:a16="http://schemas.microsoft.com/office/drawing/2014/main" val="20001"/>
                    </a:ext>
                  </a:extLst>
                </a:gridCol>
                <a:gridCol w="1852789">
                  <a:extLst>
                    <a:ext uri="{9D8B030D-6E8A-4147-A177-3AD203B41FA5}">
                      <a16:colId xmlns:a16="http://schemas.microsoft.com/office/drawing/2014/main" val="20002"/>
                    </a:ext>
                  </a:extLst>
                </a:gridCol>
                <a:gridCol w="2896537">
                  <a:extLst>
                    <a:ext uri="{9D8B030D-6E8A-4147-A177-3AD203B41FA5}">
                      <a16:colId xmlns:a16="http://schemas.microsoft.com/office/drawing/2014/main" val="20003"/>
                    </a:ext>
                  </a:extLst>
                </a:gridCol>
              </a:tblGrid>
              <a:tr h="445480">
                <a:tc>
                  <a:txBody>
                    <a:bodyPr/>
                    <a:lstStyle/>
                    <a:p>
                      <a:pPr algn="ctr">
                        <a:lnSpc>
                          <a:spcPct val="115000"/>
                        </a:lnSpc>
                        <a:spcBef>
                          <a:spcPts val="1200"/>
                        </a:spcBef>
                        <a:spcAft>
                          <a:spcPts val="800"/>
                        </a:spcAft>
                        <a:tabLst>
                          <a:tab pos="1847850" algn="l"/>
                        </a:tabLst>
                      </a:pPr>
                      <a:r>
                        <a:rPr lang="fr-FR" sz="1200" b="1" dirty="0">
                          <a:solidFill>
                            <a:srgbClr val="4F6228"/>
                          </a:solidFill>
                          <a:latin typeface="Times New Roman"/>
                          <a:ea typeface="Calibri"/>
                          <a:cs typeface="Arial"/>
                        </a:rPr>
                        <a:t>Opération Elémentaire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1200"/>
                        </a:spcBef>
                        <a:spcAft>
                          <a:spcPts val="800"/>
                        </a:spcAft>
                        <a:tabLst>
                          <a:tab pos="1847850" algn="l"/>
                        </a:tabLst>
                      </a:pPr>
                      <a:r>
                        <a:rPr lang="fr-FR" sz="1200" b="1" dirty="0">
                          <a:solidFill>
                            <a:srgbClr val="4F6228"/>
                          </a:solidFill>
                          <a:latin typeface="Times New Roman"/>
                          <a:ea typeface="Calibri"/>
                          <a:cs typeface="Arial"/>
                        </a:rPr>
                        <a:t>Mode de Défaillance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1200"/>
                        </a:spcBef>
                        <a:spcAft>
                          <a:spcPts val="800"/>
                        </a:spcAft>
                        <a:tabLst>
                          <a:tab pos="1847850" algn="l"/>
                        </a:tabLst>
                      </a:pPr>
                      <a:r>
                        <a:rPr lang="fr-FR" sz="1200" b="1" dirty="0">
                          <a:solidFill>
                            <a:srgbClr val="4F6228"/>
                          </a:solidFill>
                          <a:latin typeface="Times New Roman"/>
                          <a:ea typeface="Calibri"/>
                          <a:cs typeface="Arial"/>
                        </a:rPr>
                        <a:t>Effets de défaillance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1200"/>
                        </a:spcBef>
                        <a:spcAft>
                          <a:spcPts val="800"/>
                        </a:spcAft>
                      </a:pPr>
                      <a:r>
                        <a:rPr lang="fr-FR" sz="1200" b="1" dirty="0">
                          <a:solidFill>
                            <a:srgbClr val="4F6228"/>
                          </a:solidFill>
                          <a:latin typeface="Times New Roman"/>
                          <a:ea typeface="Calibri"/>
                          <a:cs typeface="Arial"/>
                        </a:rPr>
                        <a:t>Causes de défaillance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2673">
                <a:tc>
                  <a:txBody>
                    <a:bodyPr/>
                    <a:lstStyle/>
                    <a:p>
                      <a:pPr algn="just">
                        <a:lnSpc>
                          <a:spcPct val="115000"/>
                        </a:lnSpc>
                        <a:spcBef>
                          <a:spcPts val="1200"/>
                        </a:spcBef>
                        <a:spcAft>
                          <a:spcPts val="800"/>
                        </a:spcAft>
                        <a:tabLst>
                          <a:tab pos="1847850" algn="l"/>
                        </a:tabLst>
                      </a:pPr>
                      <a:r>
                        <a:rPr lang="fr-FR" sz="1200" dirty="0">
                          <a:latin typeface="Times New Roman"/>
                          <a:ea typeface="Calibri"/>
                          <a:cs typeface="Arial"/>
                        </a:rPr>
                        <a:t>La coupe est automatique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La lame tranchante n’est pas couverte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Opérateur en danger</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4914900" algn="l"/>
                        </a:tabLst>
                      </a:pPr>
                      <a:r>
                        <a:rPr lang="fr-FR" sz="1200">
                          <a:latin typeface="Times New Roman"/>
                          <a:ea typeface="Calibri"/>
                          <a:cs typeface="Arial"/>
                        </a:rPr>
                        <a:t>l’opérateur intervient pendant l’opération de découpe</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5445">
                <a:tc>
                  <a:txBody>
                    <a:bodyPr/>
                    <a:lstStyle/>
                    <a:p>
                      <a:pPr algn="just">
                        <a:lnSpc>
                          <a:spcPct val="115000"/>
                        </a:lnSpc>
                        <a:spcAft>
                          <a:spcPts val="800"/>
                        </a:spcAft>
                        <a:tabLst>
                          <a:tab pos="1847850" algn="l"/>
                        </a:tabLst>
                      </a:pPr>
                      <a:r>
                        <a:rPr lang="fr-FR" sz="1200" dirty="0">
                          <a:latin typeface="Times New Roman"/>
                          <a:ea typeface="Calibri"/>
                          <a:cs typeface="Arial"/>
                        </a:rPr>
                        <a:t>La lame tranchante est couverte et sécurisée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Couvercle de protection peut être retiré</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Opérateur en danger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4914900" algn="l"/>
                        </a:tabLst>
                      </a:pPr>
                      <a:r>
                        <a:rPr lang="fr-FR" sz="1200">
                          <a:solidFill>
                            <a:srgbClr val="0D0D0D"/>
                          </a:solidFill>
                          <a:latin typeface="Times New Roman"/>
                          <a:ea typeface="Calibri"/>
                          <a:cs typeface="Arial"/>
                        </a:rPr>
                        <a:t>L’opérateur retire le couvercle lors de l’opération de découpe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2323">
                <a:tc>
                  <a:txBody>
                    <a:bodyPr/>
                    <a:lstStyle/>
                    <a:p>
                      <a:pPr algn="just">
                        <a:lnSpc>
                          <a:spcPct val="115000"/>
                        </a:lnSpc>
                        <a:spcAft>
                          <a:spcPts val="800"/>
                        </a:spcAft>
                        <a:tabLst>
                          <a:tab pos="1847850" algn="l"/>
                        </a:tabLst>
                      </a:pPr>
                      <a:r>
                        <a:rPr lang="fr-FR" sz="1200">
                          <a:latin typeface="Times New Roman"/>
                          <a:ea typeface="Calibri"/>
                          <a:cs typeface="Arial"/>
                        </a:rPr>
                        <a:t>La bobine Média est remplacée lorsqu’elle est vide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La bobine Média n’est pas remplacée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Délai de production</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4914900" algn="l"/>
                        </a:tabLst>
                      </a:pPr>
                      <a:r>
                        <a:rPr lang="fr-FR" sz="1200">
                          <a:solidFill>
                            <a:srgbClr val="0D0D0D"/>
                          </a:solidFill>
                          <a:latin typeface="Times New Roman"/>
                          <a:ea typeface="Calibri"/>
                          <a:cs typeface="Arial"/>
                        </a:rPr>
                        <a:t>L’opérateur nꞌa pas remarqué la bobine vide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5901">
                <a:tc>
                  <a:txBody>
                    <a:bodyPr/>
                    <a:lstStyle/>
                    <a:p>
                      <a:pPr algn="just">
                        <a:lnSpc>
                          <a:spcPct val="115000"/>
                        </a:lnSpc>
                        <a:spcAft>
                          <a:spcPts val="800"/>
                        </a:spcAft>
                        <a:tabLst>
                          <a:tab pos="1847850" algn="l"/>
                        </a:tabLst>
                      </a:pPr>
                      <a:r>
                        <a:rPr lang="fr-FR" sz="1200">
                          <a:latin typeface="Times New Roman"/>
                          <a:ea typeface="Calibri"/>
                          <a:cs typeface="Arial"/>
                        </a:rPr>
                        <a:t>La longueur de Média est fixée</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La longueur produite n’est pas correcte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La machine n’est pas calibrée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800"/>
                        </a:spcAft>
                      </a:pPr>
                      <a:r>
                        <a:rPr lang="fr-FR" sz="1200">
                          <a:latin typeface="Times New Roman"/>
                          <a:ea typeface="Calibri"/>
                          <a:cs typeface="Arial"/>
                        </a:rPr>
                        <a:t>Absence de détection d’avancement de tissu Média</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72466">
                <a:tc rowSpan="2">
                  <a:txBody>
                    <a:bodyPr/>
                    <a:lstStyle/>
                    <a:p>
                      <a:pPr algn="just">
                        <a:lnSpc>
                          <a:spcPct val="115000"/>
                        </a:lnSpc>
                        <a:spcAft>
                          <a:spcPts val="800"/>
                        </a:spcAft>
                        <a:tabLst>
                          <a:tab pos="1847850" algn="l"/>
                        </a:tabLst>
                      </a:pPr>
                      <a:r>
                        <a:rPr lang="fr-FR" sz="1200">
                          <a:latin typeface="Times New Roman"/>
                          <a:ea typeface="Calibri"/>
                          <a:cs typeface="Arial"/>
                        </a:rPr>
                        <a:t>Découpe Média</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Variation dimensionnelle de la longueur d’article Média découpé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Article Média découpé avec plus ou moins de longueur demandée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800"/>
                        </a:spcAft>
                      </a:pPr>
                      <a:r>
                        <a:rPr lang="fr-FR" sz="1200" dirty="0">
                          <a:latin typeface="Times New Roman"/>
                          <a:ea typeface="Calibri"/>
                          <a:cs typeface="Arial"/>
                        </a:rPr>
                        <a:t>Mauvaise configuration de la machine </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3338">
                <a:tc vMerge="1">
                  <a:txBody>
                    <a:bodyPr/>
                    <a:lstStyle/>
                    <a:p>
                      <a:endParaRPr lang="fr-FR"/>
                    </a:p>
                  </a:txBody>
                  <a:tcPr/>
                </a:tc>
                <a:tc>
                  <a:txBody>
                    <a:bodyPr/>
                    <a:lstStyle/>
                    <a:p>
                      <a:pPr algn="just">
                        <a:lnSpc>
                          <a:spcPct val="115000"/>
                        </a:lnSpc>
                        <a:spcAft>
                          <a:spcPts val="800"/>
                        </a:spcAft>
                        <a:tabLst>
                          <a:tab pos="1847850" algn="l"/>
                        </a:tabLst>
                      </a:pPr>
                      <a:r>
                        <a:rPr lang="fr-FR" sz="1200">
                          <a:latin typeface="Times New Roman"/>
                          <a:ea typeface="Calibri"/>
                          <a:cs typeface="Arial"/>
                        </a:rPr>
                        <a:t>Mauvaise découpe</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Tissu Média défectueux</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800"/>
                        </a:spcAft>
                      </a:pPr>
                      <a:r>
                        <a:rPr lang="fr-FR" sz="1200" dirty="0">
                          <a:latin typeface="Times New Roman"/>
                          <a:ea typeface="Calibri"/>
                          <a:cs typeface="Arial"/>
                        </a:rPr>
                        <a:t>Usure de lame de découpe </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9585">
                <a:tc rowSpan="2">
                  <a:txBody>
                    <a:bodyPr/>
                    <a:lstStyle/>
                    <a:p>
                      <a:pPr algn="just">
                        <a:lnSpc>
                          <a:spcPct val="115000"/>
                        </a:lnSpc>
                        <a:spcAft>
                          <a:spcPts val="800"/>
                        </a:spcAft>
                        <a:tabLst>
                          <a:tab pos="1847850" algn="l"/>
                        </a:tabLst>
                      </a:pPr>
                      <a:r>
                        <a:rPr lang="fr-FR" sz="1200">
                          <a:latin typeface="Times New Roman"/>
                          <a:ea typeface="Calibri"/>
                          <a:cs typeface="Arial"/>
                        </a:rPr>
                        <a:t>Guidage de bobine Média</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Partie mobile n’est pas couverte</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dirty="0">
                          <a:latin typeface="Times New Roman"/>
                          <a:ea typeface="Calibri"/>
                          <a:cs typeface="Arial"/>
                        </a:rPr>
                        <a:t>Opérateur en danger </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800"/>
                        </a:spcAft>
                      </a:pPr>
                      <a:r>
                        <a:rPr lang="fr-FR" sz="1200" dirty="0">
                          <a:latin typeface="Times New Roman"/>
                          <a:ea typeface="Calibri"/>
                          <a:cs typeface="Arial"/>
                        </a:rPr>
                        <a:t>L’opérateur intervient pendant que la machine fonctionne</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2359">
                <a:tc vMerge="1">
                  <a:txBody>
                    <a:bodyPr/>
                    <a:lstStyle/>
                    <a:p>
                      <a:endParaRPr lang="fr-FR"/>
                    </a:p>
                  </a:txBody>
                  <a:tcPr/>
                </a:tc>
                <a:tc>
                  <a:txBody>
                    <a:bodyPr/>
                    <a:lstStyle/>
                    <a:p>
                      <a:pPr algn="just">
                        <a:lnSpc>
                          <a:spcPct val="115000"/>
                        </a:lnSpc>
                        <a:spcAft>
                          <a:spcPts val="800"/>
                        </a:spcAft>
                        <a:tabLst>
                          <a:tab pos="1847850" algn="l"/>
                        </a:tabLst>
                      </a:pPr>
                      <a:r>
                        <a:rPr lang="fr-FR" sz="1200">
                          <a:latin typeface="Times New Roman"/>
                          <a:ea typeface="Calibri"/>
                          <a:cs typeface="Arial"/>
                        </a:rPr>
                        <a:t>Déchirure du tissu Média</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800"/>
                        </a:spcAft>
                        <a:tabLst>
                          <a:tab pos="1847850" algn="l"/>
                        </a:tabLst>
                      </a:pPr>
                      <a:r>
                        <a:rPr lang="fr-FR" sz="1200">
                          <a:latin typeface="Times New Roman"/>
                          <a:ea typeface="Calibri"/>
                          <a:cs typeface="Arial"/>
                        </a:rPr>
                        <a:t>Produit défectueux </a:t>
                      </a:r>
                      <a:endParaRPr lang="fr-FR" sz="120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800"/>
                        </a:spcAft>
                      </a:pPr>
                      <a:r>
                        <a:rPr lang="fr-FR" sz="1200" dirty="0">
                          <a:latin typeface="Times New Roman"/>
                          <a:ea typeface="Calibri"/>
                          <a:cs typeface="Arial"/>
                        </a:rPr>
                        <a:t>Tension élevée pendant le guidage du tissu Média</a:t>
                      </a:r>
                      <a:endParaRPr lang="fr-FR" sz="1200" dirty="0">
                        <a:latin typeface="Calibri"/>
                        <a:ea typeface="Calibri"/>
                        <a:cs typeface="Arial"/>
                      </a:endParaRPr>
                    </a:p>
                  </a:txBody>
                  <a:tcPr marL="48499" marR="48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ZoneTexte 2"/>
          <p:cNvSpPr txBox="1"/>
          <p:nvPr/>
        </p:nvSpPr>
        <p:spPr>
          <a:xfrm>
            <a:off x="2011680" y="300445"/>
            <a:ext cx="5368834" cy="461665"/>
          </a:xfrm>
          <a:prstGeom prst="rect">
            <a:avLst/>
          </a:prstGeom>
          <a:noFill/>
        </p:spPr>
        <p:txBody>
          <a:bodyPr wrap="square" rtlCol="0">
            <a:spAutoFit/>
          </a:bodyPr>
          <a:lstStyle/>
          <a:p>
            <a:r>
              <a:rPr lang="fr-FR" sz="2400" b="1" dirty="0" smtClean="0">
                <a:latin typeface="Footlight MT Light" panose="0204060206030A020304" pitchFamily="18" charset="0"/>
              </a:rPr>
              <a:t>AMDEC potentiel du processus futur </a:t>
            </a:r>
            <a:endParaRPr lang="fr-FR" sz="2400" b="1" dirty="0">
              <a:latin typeface="Footlight MT Light" panose="0204060206030A020304" pitchFamily="18" charset="0"/>
            </a:endParaRPr>
          </a:p>
        </p:txBody>
      </p:sp>
    </p:spTree>
    <p:extLst>
      <p:ext uri="{BB962C8B-B14F-4D97-AF65-F5344CB8AC3E}">
        <p14:creationId xmlns:p14="http://schemas.microsoft.com/office/powerpoint/2010/main" val="127499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8211"/>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01601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276"/>
                                        </p:tgtEl>
                                      </p:cBhvr>
                                    </p:animEffect>
                                    <p:animScale>
                                      <p:cBhvr>
                                        <p:cTn id="7" dur="500" autoRev="1" fill="hold"/>
                                        <p:tgtEl>
                                          <p:spTgt spid="276"/>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274"/>
                                        </p:tgtEl>
                                      </p:cBhvr>
                                    </p:animEffect>
                                    <p:animScale>
                                      <p:cBhvr>
                                        <p:cTn id="10" dur="500" autoRev="1" fill="hold"/>
                                        <p:tgtEl>
                                          <p:spTgt spid="274"/>
                                        </p:tgtEl>
                                      </p:cBhvr>
                                      <p:by x="105000" y="105000"/>
                                    </p:animScale>
                                  </p:childTnLst>
                                </p:cTn>
                              </p:par>
                              <p:par>
                                <p:cTn id="11" presetID="15" presetClass="emph" presetSubtype="0" grpId="0" nodeType="withEffect">
                                  <p:stCondLst>
                                    <p:cond delay="0"/>
                                  </p:stCondLst>
                                  <p:iterate type="lt">
                                    <p:tmAbs val="25"/>
                                  </p:iterate>
                                  <p:childTnLst>
                                    <p:set>
                                      <p:cBhvr override="childStyle">
                                        <p:cTn id="12" dur="1000"/>
                                        <p:tgtEl>
                                          <p:spTgt spid="275"/>
                                        </p:tgtEl>
                                        <p:attrNameLst>
                                          <p:attrName>style.fontWeight</p:attrName>
                                        </p:attrNameLst>
                                      </p:cBhvr>
                                      <p:to>
                                        <p:strVal val="bold"/>
                                      </p:to>
                                    </p:set>
                                  </p:childTnLst>
                                </p:cTn>
                              </p:par>
                              <p:par>
                                <p:cTn id="13" presetID="26" presetClass="emph" presetSubtype="0" fill="hold" nodeType="withEffect">
                                  <p:stCondLst>
                                    <p:cond delay="0"/>
                                  </p:stCondLst>
                                  <p:childTnLst>
                                    <p:animEffect transition="out" filter="fade">
                                      <p:cBhvr>
                                        <p:cTn id="14" dur="1000" tmFilter="0, 0; .2, .5; .8, .5; 1, 0"/>
                                        <p:tgtEl>
                                          <p:spTgt spid="292"/>
                                        </p:tgtEl>
                                      </p:cBhvr>
                                    </p:animEffect>
                                    <p:animScale>
                                      <p:cBhvr>
                                        <p:cTn id="15" dur="500" autoRev="1" fill="hold"/>
                                        <p:tgtEl>
                                          <p:spTgt spid="292"/>
                                        </p:tgtEl>
                                      </p:cBhvr>
                                      <p:by x="105000" y="105000"/>
                                    </p:animScale>
                                  </p:childTnLst>
                                </p:cTn>
                              </p:par>
                              <p:par>
                                <p:cTn id="16" presetID="26" presetClass="emph" presetSubtype="0" fill="hold" nodeType="withEffect">
                                  <p:stCondLst>
                                    <p:cond delay="0"/>
                                  </p:stCondLst>
                                  <p:childTnLst>
                                    <p:animEffect transition="out" filter="fade">
                                      <p:cBhvr>
                                        <p:cTn id="17" dur="1000" tmFilter="0, 0; .2, .5; .8, .5; 1, 0"/>
                                        <p:tgtEl>
                                          <p:spTgt spid="246"/>
                                        </p:tgtEl>
                                      </p:cBhvr>
                                    </p:animEffect>
                                    <p:animScale>
                                      <p:cBhvr>
                                        <p:cTn id="18" dur="500" autoRev="1" fill="hold"/>
                                        <p:tgtEl>
                                          <p:spTgt spid="246"/>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279"/>
                                        </p:tgtEl>
                                      </p:cBhvr>
                                    </p:animEffect>
                                    <p:animScale>
                                      <p:cBhvr>
                                        <p:cTn id="21" dur="500" autoRev="1" fill="hold"/>
                                        <p:tgtEl>
                                          <p:spTgt spid="279"/>
                                        </p:tgtEl>
                                      </p:cBhvr>
                                      <p:by x="105000" y="105000"/>
                                    </p:animScale>
                                  </p:childTnLst>
                                </p:cTn>
                              </p:par>
                              <p:par>
                                <p:cTn id="22" presetID="26" presetClass="emph" presetSubtype="0" fill="hold" nodeType="withEffect">
                                  <p:stCondLst>
                                    <p:cond delay="0"/>
                                  </p:stCondLst>
                                  <p:childTnLst>
                                    <p:animEffect transition="out" filter="fade">
                                      <p:cBhvr>
                                        <p:cTn id="23" dur="1000" tmFilter="0, 0; .2, .5; .8, .5; 1, 0"/>
                                        <p:tgtEl>
                                          <p:spTgt spid="277"/>
                                        </p:tgtEl>
                                      </p:cBhvr>
                                    </p:animEffect>
                                    <p:animScale>
                                      <p:cBhvr>
                                        <p:cTn id="24" dur="500" autoRev="1" fill="hold"/>
                                        <p:tgtEl>
                                          <p:spTgt spid="27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01805" y="546410"/>
            <a:ext cx="281010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solidFill>
                  <a:schemeClr val="accent2">
                    <a:lumMod val="50000"/>
                  </a:schemeClr>
                </a:solidFill>
              </a:rPr>
              <a:t>Choix des capteurs </a:t>
            </a:r>
            <a:endParaRPr lang="fr-FR" sz="2000" dirty="0">
              <a:solidFill>
                <a:schemeClr val="accent2">
                  <a:lumMod val="50000"/>
                </a:schemeClr>
              </a:solidFill>
            </a:endParaRPr>
          </a:p>
        </p:txBody>
      </p:sp>
      <p:sp>
        <p:nvSpPr>
          <p:cNvPr id="11" name="ZoneTexte 10"/>
          <p:cNvSpPr txBox="1"/>
          <p:nvPr/>
        </p:nvSpPr>
        <p:spPr>
          <a:xfrm>
            <a:off x="1227741" y="1146614"/>
            <a:ext cx="2363026" cy="307777"/>
          </a:xfrm>
          <a:prstGeom prst="rect">
            <a:avLst/>
          </a:prstGeom>
          <a:noFill/>
        </p:spPr>
        <p:txBody>
          <a:bodyPr wrap="square" rtlCol="0">
            <a:spAutoFit/>
          </a:bodyPr>
          <a:lstStyle/>
          <a:p>
            <a:r>
              <a:rPr lang="fr-FR" sz="1400" dirty="0"/>
              <a:t>D</a:t>
            </a:r>
            <a:r>
              <a:rPr lang="fr-FR" sz="1400" dirty="0" smtClean="0"/>
              <a:t>étecteur </a:t>
            </a:r>
            <a:r>
              <a:rPr lang="fr-FR" sz="1400" dirty="0"/>
              <a:t>photoélectrique </a:t>
            </a:r>
          </a:p>
        </p:txBody>
      </p:sp>
      <p:sp>
        <p:nvSpPr>
          <p:cNvPr id="12" name="Freeform 97"/>
          <p:cNvSpPr>
            <a:spLocks/>
          </p:cNvSpPr>
          <p:nvPr/>
        </p:nvSpPr>
        <p:spPr bwMode="auto">
          <a:xfrm rot="16200000">
            <a:off x="778187" y="1184526"/>
            <a:ext cx="261275" cy="26127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solidFill>
          <a:ln>
            <a:noFill/>
          </a:ln>
          <a:effectLst/>
        </p:spPr>
        <p:txBody>
          <a:bodyPr vert="horz" wrap="square" lIns="68580" tIns="34290" rIns="68580" bIns="34290" numCol="1" anchor="t" anchorCtr="0" compatLnSpc="1">
            <a:prstTxWarp prst="textNoShape">
              <a:avLst/>
            </a:prstTxWarp>
          </a:bodyPr>
          <a:lstStyle/>
          <a:p>
            <a:endParaRPr lang="id-ID" sz="1350" dirty="0"/>
          </a:p>
        </p:txBody>
      </p:sp>
      <p:sp>
        <p:nvSpPr>
          <p:cNvPr id="13" name="Freeform 101"/>
          <p:cNvSpPr>
            <a:spLocks/>
          </p:cNvSpPr>
          <p:nvPr/>
        </p:nvSpPr>
        <p:spPr bwMode="auto">
          <a:xfrm rot="16200000">
            <a:off x="1166409" y="4286420"/>
            <a:ext cx="261275" cy="26127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2"/>
          </a:solidFill>
          <a:ln>
            <a:noFill/>
          </a:ln>
          <a:effectLst/>
        </p:spPr>
        <p:txBody>
          <a:bodyPr vert="horz" wrap="square" lIns="68580" tIns="34290" rIns="68580" bIns="34290" numCol="1" anchor="t" anchorCtr="0" compatLnSpc="1">
            <a:prstTxWarp prst="textNoShape">
              <a:avLst/>
            </a:prstTxWarp>
          </a:bodyPr>
          <a:lstStyle/>
          <a:p>
            <a:endParaRPr lang="id-ID" sz="1350" dirty="0"/>
          </a:p>
        </p:txBody>
      </p:sp>
      <p:sp>
        <p:nvSpPr>
          <p:cNvPr id="14" name="ZoneTexte 13"/>
          <p:cNvSpPr txBox="1"/>
          <p:nvPr/>
        </p:nvSpPr>
        <p:spPr>
          <a:xfrm>
            <a:off x="5565565" y="1146613"/>
            <a:ext cx="2363026" cy="307777"/>
          </a:xfrm>
          <a:prstGeom prst="rect">
            <a:avLst/>
          </a:prstGeom>
          <a:noFill/>
        </p:spPr>
        <p:txBody>
          <a:bodyPr wrap="square" rtlCol="0">
            <a:spAutoFit/>
          </a:bodyPr>
          <a:lstStyle/>
          <a:p>
            <a:r>
              <a:rPr lang="fr-FR" sz="1400" dirty="0" smtClean="0"/>
              <a:t>Interrupteur de position </a:t>
            </a:r>
            <a:endParaRPr lang="fr-FR" sz="1400" dirty="0"/>
          </a:p>
        </p:txBody>
      </p:sp>
      <p:pic>
        <p:nvPicPr>
          <p:cNvPr id="15" name="Image 14" descr="C:\Users\MediaStudio\Desktop\image_Detect02.gif"/>
          <p:cNvPicPr/>
          <p:nvPr/>
        </p:nvPicPr>
        <p:blipFill>
          <a:blip r:embed="rId2">
            <a:extLst>
              <a:ext uri="{28A0092B-C50C-407E-A947-70E740481C1C}">
                <a14:useLocalDpi xmlns:a14="http://schemas.microsoft.com/office/drawing/2010/main" val="0"/>
              </a:ext>
            </a:extLst>
          </a:blip>
          <a:srcRect/>
          <a:stretch>
            <a:fillRect/>
          </a:stretch>
        </p:blipFill>
        <p:spPr bwMode="auto">
          <a:xfrm>
            <a:off x="5565565" y="1692396"/>
            <a:ext cx="1877201" cy="1585595"/>
          </a:xfrm>
          <a:prstGeom prst="rect">
            <a:avLst/>
          </a:prstGeom>
          <a:noFill/>
          <a:ln>
            <a:noFill/>
          </a:ln>
        </p:spPr>
      </p:pic>
      <p:sp>
        <p:nvSpPr>
          <p:cNvPr id="16" name="ZoneTexte 15"/>
          <p:cNvSpPr txBox="1"/>
          <p:nvPr/>
        </p:nvSpPr>
        <p:spPr>
          <a:xfrm>
            <a:off x="501805" y="3760333"/>
            <a:ext cx="281010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solidFill>
                  <a:schemeClr val="accent2">
                    <a:lumMod val="50000"/>
                  </a:schemeClr>
                </a:solidFill>
              </a:rPr>
              <a:t>Choix de l’automate</a:t>
            </a:r>
            <a:endParaRPr lang="fr-FR" sz="2000" dirty="0">
              <a:solidFill>
                <a:schemeClr val="accent2">
                  <a:lumMod val="50000"/>
                </a:schemeClr>
              </a:solidFill>
            </a:endParaRPr>
          </a:p>
        </p:txBody>
      </p:sp>
      <p:pic>
        <p:nvPicPr>
          <p:cNvPr id="17" name="Image 16"/>
          <p:cNvPicPr/>
          <p:nvPr/>
        </p:nvPicPr>
        <p:blipFill>
          <a:blip r:embed="rId3">
            <a:extLst>
              <a:ext uri="{28A0092B-C50C-407E-A947-70E740481C1C}">
                <a14:useLocalDpi xmlns:a14="http://schemas.microsoft.com/office/drawing/2010/main" val="0"/>
              </a:ext>
            </a:extLst>
          </a:blip>
          <a:stretch>
            <a:fillRect/>
          </a:stretch>
        </p:blipFill>
        <p:spPr>
          <a:xfrm>
            <a:off x="1533292" y="4547695"/>
            <a:ext cx="5993781" cy="2166063"/>
          </a:xfrm>
          <a:prstGeom prst="rect">
            <a:avLst/>
          </a:prstGeom>
        </p:spPr>
      </p:pic>
      <p:sp>
        <p:nvSpPr>
          <p:cNvPr id="18" name="Freeform 81"/>
          <p:cNvSpPr>
            <a:spLocks/>
          </p:cNvSpPr>
          <p:nvPr/>
        </p:nvSpPr>
        <p:spPr bwMode="auto">
          <a:xfrm rot="16200000">
            <a:off x="5257286" y="1193115"/>
            <a:ext cx="261275" cy="26127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4"/>
          </a:solidFill>
          <a:ln>
            <a:noFill/>
          </a:ln>
          <a:effectLst/>
        </p:spPr>
        <p:txBody>
          <a:bodyPr vert="horz" wrap="square" lIns="68580" tIns="34290" rIns="68580" bIns="34290" numCol="1" anchor="t" anchorCtr="0" compatLnSpc="1">
            <a:prstTxWarp prst="textNoShape">
              <a:avLst/>
            </a:prstTxWarp>
          </a:bodyPr>
          <a:lstStyle/>
          <a:p>
            <a:endParaRPr lang="id-ID" sz="1350" dirty="0"/>
          </a:p>
        </p:txBody>
      </p:sp>
      <p:sp>
        <p:nvSpPr>
          <p:cNvPr id="19" name="Rectangle 18"/>
          <p:cNvSpPr/>
          <p:nvPr/>
        </p:nvSpPr>
        <p:spPr>
          <a:xfrm>
            <a:off x="1556303" y="4263168"/>
            <a:ext cx="2611164" cy="307777"/>
          </a:xfrm>
          <a:prstGeom prst="rect">
            <a:avLst/>
          </a:prstGeom>
        </p:spPr>
        <p:txBody>
          <a:bodyPr wrap="none">
            <a:spAutoFit/>
          </a:bodyPr>
          <a:lstStyle/>
          <a:p>
            <a:r>
              <a:rPr lang="fr-FR" sz="1400" dirty="0" smtClean="0">
                <a:latin typeface="Times New Roman" panose="02020603050405020304" pitchFamily="18" charset="0"/>
                <a:ea typeface="Calibri" panose="020F0502020204030204" pitchFamily="34" charset="0"/>
              </a:rPr>
              <a:t>L’automate S7-1200</a:t>
            </a:r>
            <a:r>
              <a:rPr lang="fr-FR" sz="1400" dirty="0">
                <a:latin typeface="Times New Roman" panose="02020603050405020304" pitchFamily="18" charset="0"/>
                <a:ea typeface="Calibri" panose="020F0502020204030204" pitchFamily="34" charset="0"/>
              </a:rPr>
              <a:t>, CPU 1214C</a:t>
            </a:r>
            <a:endParaRPr lang="fr-FR" sz="1400" dirty="0"/>
          </a:p>
        </p:txBody>
      </p:sp>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5" y="1833053"/>
            <a:ext cx="3905250" cy="1444938"/>
          </a:xfrm>
          <a:prstGeom prst="rect">
            <a:avLst/>
          </a:prstGeom>
        </p:spPr>
      </p:pic>
    </p:spTree>
    <p:extLst>
      <p:ext uri="{BB962C8B-B14F-4D97-AF65-F5344CB8AC3E}">
        <p14:creationId xmlns:p14="http://schemas.microsoft.com/office/powerpoint/2010/main" val="13156140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animBg="1"/>
      <p:bldP spid="13" grpId="0" animBg="1"/>
      <p:bldP spid="14" grpId="0"/>
      <p:bldP spid="16" grpId="0"/>
      <p:bldP spid="18"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Users\MediaStudio\Desktop\scpr.jpg"/>
          <p:cNvPicPr/>
          <p:nvPr/>
        </p:nvPicPr>
        <p:blipFill>
          <a:blip r:embed="rId2">
            <a:extLst>
              <a:ext uri="{28A0092B-C50C-407E-A947-70E740481C1C}">
                <a14:useLocalDpi xmlns:a14="http://schemas.microsoft.com/office/drawing/2010/main" val="0"/>
              </a:ext>
            </a:extLst>
          </a:blip>
          <a:srcRect/>
          <a:stretch>
            <a:fillRect/>
          </a:stretch>
        </p:blipFill>
        <p:spPr bwMode="auto">
          <a:xfrm>
            <a:off x="470230" y="1060035"/>
            <a:ext cx="5763491" cy="4882457"/>
          </a:xfrm>
          <a:prstGeom prst="rect">
            <a:avLst/>
          </a:prstGeom>
          <a:noFill/>
          <a:ln>
            <a:noFill/>
          </a:ln>
        </p:spPr>
      </p:pic>
      <p:sp>
        <p:nvSpPr>
          <p:cNvPr id="3" name="ZoneTexte 2"/>
          <p:cNvSpPr txBox="1"/>
          <p:nvPr/>
        </p:nvSpPr>
        <p:spPr>
          <a:xfrm>
            <a:off x="874660" y="501315"/>
            <a:ext cx="4128654"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dirty="0" smtClean="0">
                <a:solidFill>
                  <a:schemeClr val="accent2">
                    <a:lumMod val="50000"/>
                  </a:schemeClr>
                </a:solidFill>
              </a:rPr>
              <a:t>Schéma de principe</a:t>
            </a:r>
            <a:endParaRPr lang="fr-FR" sz="2000" dirty="0">
              <a:solidFill>
                <a:schemeClr val="accent2">
                  <a:lumMod val="50000"/>
                </a:schemeClr>
              </a:solidFill>
            </a:endParaRPr>
          </a:p>
        </p:txBody>
      </p:sp>
      <p:pic>
        <p:nvPicPr>
          <p:cNvPr id="17" name="Image 16"/>
          <p:cNvPicPr>
            <a:picLocks noChangeAspect="1"/>
          </p:cNvPicPr>
          <p:nvPr/>
        </p:nvPicPr>
        <p:blipFill rotWithShape="1">
          <a:blip r:embed="rId3">
            <a:extLst>
              <a:ext uri="{28A0092B-C50C-407E-A947-70E740481C1C}">
                <a14:useLocalDpi xmlns:a14="http://schemas.microsoft.com/office/drawing/2010/main" val="0"/>
              </a:ext>
            </a:extLst>
          </a:blip>
          <a:srcRect l="55181" t="420" r="12912" b="56373"/>
          <a:stretch/>
        </p:blipFill>
        <p:spPr>
          <a:xfrm>
            <a:off x="7510465" y="1150473"/>
            <a:ext cx="471616" cy="383188"/>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67286" t="20453"/>
          <a:stretch/>
        </p:blipFill>
        <p:spPr>
          <a:xfrm>
            <a:off x="8136106" y="3005064"/>
            <a:ext cx="680643" cy="400367"/>
          </a:xfrm>
          <a:prstGeom prst="rect">
            <a:avLst/>
          </a:prstGeom>
        </p:spPr>
      </p:pic>
      <p:pic>
        <p:nvPicPr>
          <p:cNvPr id="35" name="Image 34"/>
          <p:cNvPicPr>
            <a:picLocks noChangeAspect="1"/>
          </p:cNvPicPr>
          <p:nvPr/>
        </p:nvPicPr>
        <p:blipFill>
          <a:blip r:embed="rId5"/>
          <a:stretch>
            <a:fillRect/>
          </a:stretch>
        </p:blipFill>
        <p:spPr>
          <a:xfrm>
            <a:off x="8188844" y="2559328"/>
            <a:ext cx="682811" cy="402371"/>
          </a:xfrm>
          <a:prstGeom prst="rect">
            <a:avLst/>
          </a:prstGeom>
        </p:spPr>
      </p:pic>
      <p:pic>
        <p:nvPicPr>
          <p:cNvPr id="36" name="Image 35"/>
          <p:cNvPicPr>
            <a:picLocks noChangeAspect="1"/>
          </p:cNvPicPr>
          <p:nvPr/>
        </p:nvPicPr>
        <p:blipFill rotWithShape="1">
          <a:blip r:embed="rId4">
            <a:extLst>
              <a:ext uri="{28A0092B-C50C-407E-A947-70E740481C1C}">
                <a14:useLocalDpi xmlns:a14="http://schemas.microsoft.com/office/drawing/2010/main" val="0"/>
              </a:ext>
            </a:extLst>
          </a:blip>
          <a:srcRect l="67286" t="20453"/>
          <a:stretch/>
        </p:blipFill>
        <p:spPr>
          <a:xfrm>
            <a:off x="8191012" y="2149973"/>
            <a:ext cx="680643" cy="400367"/>
          </a:xfrm>
          <a:prstGeom prst="rect">
            <a:avLst/>
          </a:prstGeom>
        </p:spPr>
      </p:pic>
      <p:sp>
        <p:nvSpPr>
          <p:cNvPr id="39" name="ZoneTexte 38"/>
          <p:cNvSpPr txBox="1"/>
          <p:nvPr/>
        </p:nvSpPr>
        <p:spPr>
          <a:xfrm>
            <a:off x="6477031" y="3646590"/>
            <a:ext cx="3423626" cy="338554"/>
          </a:xfrm>
          <a:prstGeom prst="rect">
            <a:avLst/>
          </a:prstGeom>
          <a:noFill/>
        </p:spPr>
        <p:txBody>
          <a:bodyPr wrap="square" rtlCol="0">
            <a:spAutoFit/>
          </a:bodyPr>
          <a:lstStyle/>
          <a:p>
            <a:r>
              <a:rPr lang="fr-FR" sz="1600" dirty="0" smtClean="0"/>
              <a:t>Rotation de la bobine tissu : </a:t>
            </a:r>
            <a:r>
              <a:rPr lang="fr-FR" sz="1600" b="1" dirty="0" smtClean="0"/>
              <a:t>S1</a:t>
            </a:r>
            <a:endParaRPr lang="fr-FR" sz="1600" b="1" dirty="0"/>
          </a:p>
        </p:txBody>
      </p:sp>
      <p:sp>
        <p:nvSpPr>
          <p:cNvPr id="40" name="ZoneTexte 39"/>
          <p:cNvSpPr txBox="1"/>
          <p:nvPr/>
        </p:nvSpPr>
        <p:spPr>
          <a:xfrm>
            <a:off x="6477031" y="4090322"/>
            <a:ext cx="2753813" cy="584775"/>
          </a:xfrm>
          <a:prstGeom prst="rect">
            <a:avLst/>
          </a:prstGeom>
          <a:noFill/>
        </p:spPr>
        <p:txBody>
          <a:bodyPr wrap="square" rtlCol="0">
            <a:spAutoFit/>
          </a:bodyPr>
          <a:lstStyle/>
          <a:p>
            <a:r>
              <a:rPr lang="fr-FR" sz="1600" dirty="0" smtClean="0"/>
              <a:t>Présence de tissu sous la lame de coupe : </a:t>
            </a:r>
            <a:r>
              <a:rPr lang="fr-FR" sz="1600" b="1" dirty="0" smtClean="0"/>
              <a:t>S2</a:t>
            </a:r>
            <a:endParaRPr lang="fr-FR" sz="1600" b="1" dirty="0"/>
          </a:p>
        </p:txBody>
      </p:sp>
      <p:sp>
        <p:nvSpPr>
          <p:cNvPr id="41" name="ZoneTexte 40"/>
          <p:cNvSpPr txBox="1"/>
          <p:nvPr/>
        </p:nvSpPr>
        <p:spPr>
          <a:xfrm>
            <a:off x="6477031" y="2116115"/>
            <a:ext cx="3423626" cy="338554"/>
          </a:xfrm>
          <a:prstGeom prst="rect">
            <a:avLst/>
          </a:prstGeom>
          <a:noFill/>
        </p:spPr>
        <p:txBody>
          <a:bodyPr wrap="square" rtlCol="0">
            <a:spAutoFit/>
          </a:bodyPr>
          <a:lstStyle/>
          <a:p>
            <a:r>
              <a:rPr lang="fr-FR" sz="1600" dirty="0" smtClean="0"/>
              <a:t>Bouton marche </a:t>
            </a:r>
            <a:r>
              <a:rPr lang="fr-FR" sz="1600" b="1" dirty="0" smtClean="0"/>
              <a:t>m</a:t>
            </a:r>
            <a:endParaRPr lang="fr-FR" sz="1600" b="1" dirty="0"/>
          </a:p>
        </p:txBody>
      </p:sp>
      <p:sp>
        <p:nvSpPr>
          <p:cNvPr id="42" name="ZoneTexte 41"/>
          <p:cNvSpPr txBox="1"/>
          <p:nvPr/>
        </p:nvSpPr>
        <p:spPr>
          <a:xfrm>
            <a:off x="6509032" y="2476351"/>
            <a:ext cx="3423626" cy="338554"/>
          </a:xfrm>
          <a:prstGeom prst="rect">
            <a:avLst/>
          </a:prstGeom>
          <a:noFill/>
        </p:spPr>
        <p:txBody>
          <a:bodyPr wrap="square" rtlCol="0">
            <a:spAutoFit/>
          </a:bodyPr>
          <a:lstStyle/>
          <a:p>
            <a:r>
              <a:rPr lang="fr-FR" sz="1600" dirty="0" smtClean="0"/>
              <a:t>Bouton arrêt </a:t>
            </a:r>
            <a:r>
              <a:rPr lang="fr-FR" sz="1600" b="1" dirty="0" smtClean="0"/>
              <a:t>a</a:t>
            </a:r>
            <a:endParaRPr lang="fr-FR" sz="1600" b="1" dirty="0"/>
          </a:p>
        </p:txBody>
      </p:sp>
      <p:sp>
        <p:nvSpPr>
          <p:cNvPr id="43" name="Rectangle 42"/>
          <p:cNvSpPr/>
          <p:nvPr/>
        </p:nvSpPr>
        <p:spPr>
          <a:xfrm>
            <a:off x="6548961" y="2916489"/>
            <a:ext cx="1311834" cy="584775"/>
          </a:xfrm>
          <a:prstGeom prst="rect">
            <a:avLst/>
          </a:prstGeom>
        </p:spPr>
        <p:txBody>
          <a:bodyPr wrap="none">
            <a:spAutoFit/>
          </a:bodyPr>
          <a:lstStyle/>
          <a:p>
            <a:r>
              <a:rPr lang="fr-FR" sz="1600" dirty="0" smtClean="0">
                <a:latin typeface="Calibri" panose="020F0502020204030204" pitchFamily="34" charset="0"/>
                <a:ea typeface="Calibri" panose="020F0502020204030204" pitchFamily="34" charset="0"/>
                <a:cs typeface="Arial" panose="020B0604020202020204" pitchFamily="34" charset="0"/>
              </a:rPr>
              <a:t>Bouton arrêt </a:t>
            </a:r>
          </a:p>
          <a:p>
            <a:r>
              <a:rPr lang="fr-FR" sz="1600" dirty="0" smtClean="0">
                <a:latin typeface="Calibri" panose="020F0502020204030204" pitchFamily="34" charset="0"/>
                <a:ea typeface="Calibri" panose="020F0502020204030204" pitchFamily="34" charset="0"/>
                <a:cs typeface="Arial" panose="020B0604020202020204" pitchFamily="34" charset="0"/>
              </a:rPr>
              <a:t>d’urgence </a:t>
            </a:r>
            <a:r>
              <a:rPr lang="fr-FR" sz="1600" b="1" dirty="0" smtClean="0">
                <a:latin typeface="Calibri" panose="020F0502020204030204" pitchFamily="34" charset="0"/>
                <a:ea typeface="Calibri" panose="020F0502020204030204" pitchFamily="34" charset="0"/>
                <a:cs typeface="Arial" panose="020B0604020202020204" pitchFamily="34" charset="0"/>
              </a:rPr>
              <a:t>AU</a:t>
            </a:r>
            <a:endParaRPr lang="fr-FR" sz="1600" b="1" dirty="0"/>
          </a:p>
        </p:txBody>
      </p:sp>
      <p:sp>
        <p:nvSpPr>
          <p:cNvPr id="44" name="ZoneTexte 43"/>
          <p:cNvSpPr txBox="1"/>
          <p:nvPr/>
        </p:nvSpPr>
        <p:spPr>
          <a:xfrm>
            <a:off x="6477031" y="4731731"/>
            <a:ext cx="3423626" cy="338554"/>
          </a:xfrm>
          <a:prstGeom prst="rect">
            <a:avLst/>
          </a:prstGeom>
          <a:noFill/>
        </p:spPr>
        <p:txBody>
          <a:bodyPr wrap="square" rtlCol="0">
            <a:spAutoFit/>
          </a:bodyPr>
          <a:lstStyle/>
          <a:p>
            <a:r>
              <a:rPr lang="fr-FR" sz="1600" dirty="0" smtClean="0"/>
              <a:t>Bobine chargée : </a:t>
            </a:r>
            <a:r>
              <a:rPr lang="fr-FR" sz="1600" b="1" dirty="0" smtClean="0"/>
              <a:t>BC</a:t>
            </a:r>
            <a:endParaRPr lang="fr-FR" sz="1600" b="1" dirty="0"/>
          </a:p>
        </p:txBody>
      </p:sp>
      <p:sp>
        <p:nvSpPr>
          <p:cNvPr id="45" name="ZoneTexte 44"/>
          <p:cNvSpPr txBox="1"/>
          <p:nvPr/>
        </p:nvSpPr>
        <p:spPr>
          <a:xfrm>
            <a:off x="6477031" y="5128679"/>
            <a:ext cx="3423626" cy="338554"/>
          </a:xfrm>
          <a:prstGeom prst="rect">
            <a:avLst/>
          </a:prstGeom>
          <a:noFill/>
        </p:spPr>
        <p:txBody>
          <a:bodyPr wrap="square" rtlCol="0">
            <a:spAutoFit/>
          </a:bodyPr>
          <a:lstStyle/>
          <a:p>
            <a:r>
              <a:rPr lang="fr-FR" sz="1600" dirty="0" smtClean="0"/>
              <a:t>Lame en position bas : </a:t>
            </a:r>
            <a:r>
              <a:rPr lang="fr-FR" sz="1600" b="1" dirty="0" smtClean="0"/>
              <a:t>S3</a:t>
            </a:r>
            <a:endParaRPr lang="fr-FR" sz="1600" b="1" dirty="0"/>
          </a:p>
        </p:txBody>
      </p:sp>
      <p:sp>
        <p:nvSpPr>
          <p:cNvPr id="46" name="ZoneTexte 45"/>
          <p:cNvSpPr txBox="1"/>
          <p:nvPr/>
        </p:nvSpPr>
        <p:spPr>
          <a:xfrm>
            <a:off x="6477031" y="5467233"/>
            <a:ext cx="3423626" cy="338554"/>
          </a:xfrm>
          <a:prstGeom prst="rect">
            <a:avLst/>
          </a:prstGeom>
          <a:noFill/>
        </p:spPr>
        <p:txBody>
          <a:bodyPr wrap="square" rtlCol="0">
            <a:spAutoFit/>
          </a:bodyPr>
          <a:lstStyle/>
          <a:p>
            <a:r>
              <a:rPr lang="fr-FR" sz="1600" dirty="0" smtClean="0"/>
              <a:t>Lame en position haut : </a:t>
            </a:r>
            <a:r>
              <a:rPr lang="fr-FR" sz="1600" b="1" dirty="0" smtClean="0"/>
              <a:t>S4</a:t>
            </a:r>
            <a:endParaRPr lang="fr-FR" sz="1600" b="1" dirty="0"/>
          </a:p>
        </p:txBody>
      </p:sp>
      <p:sp>
        <p:nvSpPr>
          <p:cNvPr id="47" name="ZoneTexte 46"/>
          <p:cNvSpPr txBox="1"/>
          <p:nvPr/>
        </p:nvSpPr>
        <p:spPr>
          <a:xfrm>
            <a:off x="6477031" y="1195846"/>
            <a:ext cx="3423626" cy="338554"/>
          </a:xfrm>
          <a:prstGeom prst="rect">
            <a:avLst/>
          </a:prstGeom>
          <a:noFill/>
        </p:spPr>
        <p:txBody>
          <a:bodyPr wrap="square" rtlCol="0">
            <a:spAutoFit/>
          </a:bodyPr>
          <a:lstStyle/>
          <a:p>
            <a:r>
              <a:rPr lang="fr-FR" sz="1600" dirty="0" smtClean="0"/>
              <a:t>Voyant </a:t>
            </a:r>
            <a:r>
              <a:rPr lang="fr-FR" sz="1600" b="1" dirty="0" smtClean="0"/>
              <a:t>VV</a:t>
            </a:r>
            <a:endParaRPr lang="fr-FR" sz="1600" b="1" dirty="0"/>
          </a:p>
        </p:txBody>
      </p:sp>
      <p:sp>
        <p:nvSpPr>
          <p:cNvPr id="48" name="ZoneTexte 47"/>
          <p:cNvSpPr txBox="1"/>
          <p:nvPr/>
        </p:nvSpPr>
        <p:spPr>
          <a:xfrm>
            <a:off x="6509032" y="1637433"/>
            <a:ext cx="3423626" cy="338554"/>
          </a:xfrm>
          <a:prstGeom prst="rect">
            <a:avLst/>
          </a:prstGeom>
          <a:noFill/>
        </p:spPr>
        <p:txBody>
          <a:bodyPr wrap="square" rtlCol="0">
            <a:spAutoFit/>
          </a:bodyPr>
          <a:lstStyle/>
          <a:p>
            <a:r>
              <a:rPr lang="fr-FR" sz="1600" dirty="0" smtClean="0"/>
              <a:t>Voyant </a:t>
            </a:r>
            <a:r>
              <a:rPr lang="fr-FR" sz="1600" b="1" dirty="0" smtClean="0"/>
              <a:t>VR</a:t>
            </a:r>
            <a:endParaRPr lang="fr-FR" sz="1600" b="1" dirty="0"/>
          </a:p>
        </p:txBody>
      </p:sp>
      <p:pic>
        <p:nvPicPr>
          <p:cNvPr id="49" name="Image 48"/>
          <p:cNvPicPr>
            <a:picLocks noChangeAspect="1"/>
          </p:cNvPicPr>
          <p:nvPr/>
        </p:nvPicPr>
        <p:blipFill rotWithShape="1">
          <a:blip r:embed="rId3">
            <a:extLst>
              <a:ext uri="{28A0092B-C50C-407E-A947-70E740481C1C}">
                <a14:useLocalDpi xmlns:a14="http://schemas.microsoft.com/office/drawing/2010/main" val="0"/>
              </a:ext>
            </a:extLst>
          </a:blip>
          <a:srcRect l="55181" t="420" r="12912" b="56373"/>
          <a:stretch/>
        </p:blipFill>
        <p:spPr>
          <a:xfrm>
            <a:off x="7510465" y="1594277"/>
            <a:ext cx="471616" cy="383188"/>
          </a:xfrm>
          <a:prstGeom prst="rect">
            <a:avLst/>
          </a:prstGeom>
        </p:spPr>
      </p:pic>
    </p:spTree>
    <p:extLst>
      <p:ext uri="{BB962C8B-B14F-4D97-AF65-F5344CB8AC3E}">
        <p14:creationId xmlns:p14="http://schemas.microsoft.com/office/powerpoint/2010/main" val="4903885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1000"/>
                                        <p:tgtEl>
                                          <p:spTgt spid="47"/>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1000"/>
                                        <p:tgtEl>
                                          <p:spTgt spid="48"/>
                                        </p:tgtEl>
                                      </p:cBhvr>
                                    </p:animEffect>
                                  </p:childTnLst>
                                </p:cTn>
                              </p:par>
                              <p:par>
                                <p:cTn id="27" presetID="22" presetClass="entr" presetSubtype="1"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10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p:stCondLst>
                              <p:cond delay="4500"/>
                            </p:stCondLst>
                            <p:childTnLst>
                              <p:par>
                                <p:cTn id="38" presetID="22" presetClass="entr" presetSubtype="1"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1000"/>
                                        <p:tgtEl>
                                          <p:spTgt spid="42"/>
                                        </p:tgtEl>
                                      </p:cBhvr>
                                    </p:animEffect>
                                  </p:childTnLst>
                                </p:cTn>
                              </p:par>
                              <p:par>
                                <p:cTn id="41" presetID="22" presetClass="entr" presetSubtype="1"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up)">
                                      <p:cBhvr>
                                        <p:cTn id="43" dur="500"/>
                                        <p:tgtEl>
                                          <p:spTgt spid="35"/>
                                        </p:tgtEl>
                                      </p:cBhvr>
                                    </p:animEffect>
                                  </p:childTnLst>
                                </p:cTn>
                              </p:par>
                            </p:childTnLst>
                          </p:cTn>
                        </p:par>
                        <p:par>
                          <p:cTn id="44" fill="hold">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1000"/>
                                        <p:tgtEl>
                                          <p:spTgt spid="43"/>
                                        </p:tgtEl>
                                      </p:cBhvr>
                                    </p:animEffect>
                                  </p:childTnLst>
                                </p:cTn>
                              </p:par>
                              <p:par>
                                <p:cTn id="48" presetID="22" presetClass="entr" presetSubtype="1"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par>
                          <p:cTn id="51" fill="hold">
                            <p:stCondLst>
                              <p:cond delay="6500"/>
                            </p:stCondLst>
                            <p:childTnLst>
                              <p:par>
                                <p:cTn id="52" presetID="22" presetClass="entr" presetSubtype="1"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1000"/>
                                        <p:tgtEl>
                                          <p:spTgt spid="39"/>
                                        </p:tgtEl>
                                      </p:cBhvr>
                                    </p:animEffect>
                                  </p:childTnLst>
                                </p:cTn>
                              </p:par>
                            </p:childTnLst>
                          </p:cTn>
                        </p:par>
                        <p:par>
                          <p:cTn id="55" fill="hold">
                            <p:stCondLst>
                              <p:cond delay="7500"/>
                            </p:stCondLst>
                            <p:childTnLst>
                              <p:par>
                                <p:cTn id="56" presetID="22" presetClass="entr" presetSubtype="1"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1000"/>
                                        <p:tgtEl>
                                          <p:spTgt spid="40"/>
                                        </p:tgtEl>
                                      </p:cBhvr>
                                    </p:animEffect>
                                  </p:childTnLst>
                                </p:cTn>
                              </p:par>
                            </p:childTnLst>
                          </p:cTn>
                        </p:par>
                        <p:par>
                          <p:cTn id="59" fill="hold">
                            <p:stCondLst>
                              <p:cond delay="8500"/>
                            </p:stCondLst>
                            <p:childTnLst>
                              <p:par>
                                <p:cTn id="60" presetID="22" presetClass="entr" presetSubtype="1"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up)">
                                      <p:cBhvr>
                                        <p:cTn id="62" dur="1000"/>
                                        <p:tgtEl>
                                          <p:spTgt spid="44"/>
                                        </p:tgtEl>
                                      </p:cBhvr>
                                    </p:animEffect>
                                  </p:childTnLst>
                                </p:cTn>
                              </p:par>
                            </p:childTnLst>
                          </p:cTn>
                        </p:par>
                        <p:par>
                          <p:cTn id="63" fill="hold">
                            <p:stCondLst>
                              <p:cond delay="9500"/>
                            </p:stCondLst>
                            <p:childTnLst>
                              <p:par>
                                <p:cTn id="64" presetID="22" presetClass="entr" presetSubtype="1"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up)">
                                      <p:cBhvr>
                                        <p:cTn id="66" dur="1000"/>
                                        <p:tgtEl>
                                          <p:spTgt spid="45"/>
                                        </p:tgtEl>
                                      </p:cBhvr>
                                    </p:animEffect>
                                  </p:childTnLst>
                                </p:cTn>
                              </p:par>
                            </p:childTnLst>
                          </p:cTn>
                        </p:par>
                        <p:par>
                          <p:cTn id="67" fill="hold">
                            <p:stCondLst>
                              <p:cond delay="10500"/>
                            </p:stCondLst>
                            <p:childTnLst>
                              <p:par>
                                <p:cTn id="68" presetID="22" presetClass="entr" presetSubtype="1"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up)">
                                      <p:cBhvr>
                                        <p:cTn id="7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9" grpId="0"/>
      <p:bldP spid="40" grpId="0"/>
      <p:bldP spid="41" grpId="0"/>
      <p:bldP spid="42" grpId="0"/>
      <p:bldP spid="43" grpId="0"/>
      <p:bldP spid="44" grpId="0"/>
      <p:bldP spid="45" grpId="0"/>
      <p:bldP spid="46" grpId="0"/>
      <p:bldP spid="47" grpId="0"/>
      <p:bldP spid="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743676" y="798779"/>
            <a:ext cx="5368066" cy="369332"/>
          </a:xfrm>
          <a:prstGeom prst="rect">
            <a:avLst/>
          </a:prstGeom>
          <a:noFill/>
        </p:spPr>
        <p:txBody>
          <a:bodyPr wrap="square" rtlCol="0">
            <a:spAutoFit/>
          </a:bodyPr>
          <a:lstStyle/>
          <a:p>
            <a:pPr marL="342900" indent="-342900">
              <a:buFont typeface="Wingdings" panose="05000000000000000000" pitchFamily="2" charset="2"/>
              <a:buChar char="q"/>
            </a:pPr>
            <a:r>
              <a:rPr lang="fr-FR" b="1" dirty="0" smtClean="0">
                <a:solidFill>
                  <a:schemeClr val="accent2">
                    <a:lumMod val="50000"/>
                  </a:schemeClr>
                </a:solidFill>
                <a:latin typeface="Footlight MT Light" pitchFamily="18" charset="0"/>
              </a:rPr>
              <a:t>Grafcet d’arrêt d’urgence </a:t>
            </a:r>
            <a:endParaRPr lang="fr-FR" b="1" dirty="0">
              <a:solidFill>
                <a:schemeClr val="accent2">
                  <a:lumMod val="50000"/>
                </a:schemeClr>
              </a:solidFill>
              <a:latin typeface="Footlight MT Light" pitchFamily="18" charset="0"/>
            </a:endParaRPr>
          </a:p>
        </p:txBody>
      </p:sp>
      <p:sp>
        <p:nvSpPr>
          <p:cNvPr id="3074" name="Text Box 2"/>
          <p:cNvSpPr txBox="1">
            <a:spLocks noChangeArrowheads="1"/>
          </p:cNvSpPr>
          <p:nvPr/>
        </p:nvSpPr>
        <p:spPr bwMode="auto">
          <a:xfrm>
            <a:off x="936177" y="1456129"/>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075" name="Text Box 3"/>
          <p:cNvSpPr txBox="1">
            <a:spLocks noChangeArrowheads="1"/>
          </p:cNvSpPr>
          <p:nvPr/>
        </p:nvSpPr>
        <p:spPr bwMode="auto">
          <a:xfrm>
            <a:off x="967051" y="1487002"/>
            <a:ext cx="288000" cy="216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Arial" pitchFamily="34" charset="0"/>
                <a:ea typeface="MS Mincho" pitchFamily="49" charset="-128"/>
                <a:cs typeface="Arial" pitchFamily="34" charset="0"/>
              </a:rPr>
              <a:t>0</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076" name="AutoShape 4"/>
          <p:cNvCxnSpPr>
            <a:cxnSpLocks noChangeShapeType="1"/>
          </p:cNvCxnSpPr>
          <p:nvPr/>
        </p:nvCxnSpPr>
        <p:spPr bwMode="auto">
          <a:xfrm>
            <a:off x="1301675" y="1602889"/>
            <a:ext cx="315913" cy="0"/>
          </a:xfrm>
          <a:prstGeom prst="straightConnector1">
            <a:avLst/>
          </a:prstGeom>
          <a:noFill/>
          <a:ln w="12700">
            <a:solidFill>
              <a:srgbClr val="000000"/>
            </a:solidFill>
            <a:round/>
            <a:headEnd/>
            <a:tailEnd/>
          </a:ln>
        </p:spPr>
      </p:cxnSp>
      <p:sp>
        <p:nvSpPr>
          <p:cNvPr id="3077" name="Text Box 5"/>
          <p:cNvSpPr txBox="1">
            <a:spLocks noChangeArrowheads="1"/>
          </p:cNvSpPr>
          <p:nvPr/>
        </p:nvSpPr>
        <p:spPr bwMode="auto">
          <a:xfrm>
            <a:off x="1628346" y="1465486"/>
            <a:ext cx="1641979" cy="23422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Allumer</a:t>
            </a:r>
            <a:r>
              <a:rPr kumimoji="0" lang="fr-FR" altLang="ja-JP" sz="1200" b="0" i="0" u="none" strike="noStrike" cap="none" normalizeH="0" dirty="0" smtClean="0">
                <a:ln>
                  <a:noFill/>
                </a:ln>
                <a:solidFill>
                  <a:schemeClr val="tx1"/>
                </a:solidFill>
                <a:effectLst/>
                <a:latin typeface="Times New Roman" pitchFamily="18" charset="0"/>
                <a:ea typeface="MS Mincho" pitchFamily="49" charset="-128"/>
                <a:cs typeface="Arial" pitchFamily="34" charset="0"/>
              </a:rPr>
              <a:t> le bouton </a:t>
            </a:r>
            <a:r>
              <a:rPr kumimoji="0" lang="fr-FR" altLang="ja-JP" sz="1200" b="0" i="0" u="none" strike="noStrike" cap="none" normalizeH="0" dirty="0" smtClean="0">
                <a:ln>
                  <a:noFill/>
                </a:ln>
                <a:solidFill>
                  <a:srgbClr val="FF0000"/>
                </a:solidFill>
                <a:effectLst/>
                <a:latin typeface="Times New Roman" pitchFamily="18" charset="0"/>
                <a:ea typeface="MS Mincho" pitchFamily="49" charset="-128"/>
                <a:cs typeface="Arial" pitchFamily="34" charset="0"/>
              </a:rPr>
              <a:t>VR</a:t>
            </a:r>
            <a:endParaRPr kumimoji="0" lang="fr-FR" sz="1800" b="0" i="0" u="none" strike="noStrike" cap="none" normalizeH="0" baseline="0" dirty="0" smtClean="0">
              <a:ln>
                <a:noFill/>
              </a:ln>
              <a:solidFill>
                <a:srgbClr val="FF0000"/>
              </a:solidFill>
              <a:effectLst/>
              <a:latin typeface="Arial" pitchFamily="34" charset="0"/>
              <a:cs typeface="Arial" pitchFamily="34" charset="0"/>
            </a:endParaRPr>
          </a:p>
        </p:txBody>
      </p:sp>
      <p:cxnSp>
        <p:nvCxnSpPr>
          <p:cNvPr id="3078" name="AutoShape 6"/>
          <p:cNvCxnSpPr>
            <a:cxnSpLocks noChangeShapeType="1"/>
          </p:cNvCxnSpPr>
          <p:nvPr/>
        </p:nvCxnSpPr>
        <p:spPr bwMode="auto">
          <a:xfrm rot="5400000">
            <a:off x="928128" y="1944333"/>
            <a:ext cx="371363" cy="0"/>
          </a:xfrm>
          <a:prstGeom prst="straightConnector1">
            <a:avLst/>
          </a:prstGeom>
          <a:noFill/>
          <a:ln w="9525">
            <a:solidFill>
              <a:srgbClr val="000000"/>
            </a:solidFill>
            <a:round/>
            <a:headEnd/>
            <a:tailEnd/>
          </a:ln>
        </p:spPr>
      </p:cxnSp>
      <p:cxnSp>
        <p:nvCxnSpPr>
          <p:cNvPr id="3079" name="AutoShape 7"/>
          <p:cNvCxnSpPr>
            <a:cxnSpLocks noChangeShapeType="1"/>
          </p:cNvCxnSpPr>
          <p:nvPr/>
        </p:nvCxnSpPr>
        <p:spPr bwMode="auto">
          <a:xfrm>
            <a:off x="1060711" y="1956398"/>
            <a:ext cx="146050" cy="0"/>
          </a:xfrm>
          <a:prstGeom prst="straightConnector1">
            <a:avLst/>
          </a:prstGeom>
          <a:noFill/>
          <a:ln w="12700">
            <a:solidFill>
              <a:srgbClr val="000000"/>
            </a:solidFill>
            <a:round/>
            <a:headEnd/>
            <a:tailEnd/>
          </a:ln>
        </p:spPr>
      </p:cxnSp>
      <p:sp>
        <p:nvSpPr>
          <p:cNvPr id="3080" name="Text Box 8"/>
          <p:cNvSpPr txBox="1">
            <a:spLocks noChangeArrowheads="1"/>
          </p:cNvSpPr>
          <p:nvPr/>
        </p:nvSpPr>
        <p:spPr bwMode="auto">
          <a:xfrm>
            <a:off x="936176" y="2144973"/>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1400" b="0" i="0" u="none" strike="noStrike" cap="none" normalizeH="0" baseline="0" smtClean="0">
                <a:ln>
                  <a:noFill/>
                </a:ln>
                <a:solidFill>
                  <a:schemeClr val="tx1"/>
                </a:solidFill>
                <a:effectLst/>
                <a:latin typeface="Calibri" pitchFamily="34" charset="0"/>
                <a:ea typeface="MS Mincho" pitchFamily="49" charset="-128"/>
                <a:cs typeface="Arial" pitchFamily="34" charset="0"/>
              </a:rPr>
              <a:t>1</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081" name="Text Box 9"/>
          <p:cNvSpPr txBox="1">
            <a:spLocks noChangeArrowheads="1"/>
          </p:cNvSpPr>
          <p:nvPr/>
        </p:nvSpPr>
        <p:spPr bwMode="auto">
          <a:xfrm>
            <a:off x="939627" y="2812303"/>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smtClean="0">
                <a:ln>
                  <a:noFill/>
                </a:ln>
                <a:solidFill>
                  <a:schemeClr val="tx1"/>
                </a:solidFill>
                <a:effectLst/>
                <a:latin typeface="Calibri" pitchFamily="34" charset="0"/>
                <a:ea typeface="MS Mincho" pitchFamily="49" charset="-128"/>
                <a:cs typeface="Arial" pitchFamily="34" charset="0"/>
              </a:rPr>
              <a:t>2</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 name="AutoShape 6"/>
          <p:cNvCxnSpPr>
            <a:cxnSpLocks noChangeShapeType="1"/>
          </p:cNvCxnSpPr>
          <p:nvPr/>
        </p:nvCxnSpPr>
        <p:spPr bwMode="auto">
          <a:xfrm rot="5400000">
            <a:off x="908407" y="3280077"/>
            <a:ext cx="371363" cy="0"/>
          </a:xfrm>
          <a:prstGeom prst="straightConnector1">
            <a:avLst/>
          </a:prstGeom>
          <a:noFill/>
          <a:ln w="9525">
            <a:solidFill>
              <a:srgbClr val="000000"/>
            </a:solidFill>
            <a:round/>
            <a:headEnd/>
            <a:tailEnd/>
          </a:ln>
        </p:spPr>
      </p:cxnSp>
      <p:cxnSp>
        <p:nvCxnSpPr>
          <p:cNvPr id="13" name="AutoShape 6"/>
          <p:cNvCxnSpPr>
            <a:cxnSpLocks noChangeShapeType="1"/>
          </p:cNvCxnSpPr>
          <p:nvPr/>
        </p:nvCxnSpPr>
        <p:spPr bwMode="auto">
          <a:xfrm rot="5400000">
            <a:off x="931714" y="2614894"/>
            <a:ext cx="371363" cy="0"/>
          </a:xfrm>
          <a:prstGeom prst="straightConnector1">
            <a:avLst/>
          </a:prstGeom>
          <a:noFill/>
          <a:ln w="9525">
            <a:solidFill>
              <a:srgbClr val="000000"/>
            </a:solidFill>
            <a:round/>
            <a:headEnd/>
            <a:tailEnd/>
          </a:ln>
        </p:spPr>
      </p:cxnSp>
      <p:cxnSp>
        <p:nvCxnSpPr>
          <p:cNvPr id="14" name="AutoShape 7"/>
          <p:cNvCxnSpPr>
            <a:cxnSpLocks noChangeShapeType="1"/>
          </p:cNvCxnSpPr>
          <p:nvPr/>
        </p:nvCxnSpPr>
        <p:spPr bwMode="auto">
          <a:xfrm>
            <a:off x="1030231" y="2635924"/>
            <a:ext cx="146050" cy="0"/>
          </a:xfrm>
          <a:prstGeom prst="straightConnector1">
            <a:avLst/>
          </a:prstGeom>
          <a:noFill/>
          <a:ln w="12700">
            <a:solidFill>
              <a:srgbClr val="000000"/>
            </a:solidFill>
            <a:round/>
            <a:headEnd/>
            <a:tailEnd/>
          </a:ln>
        </p:spPr>
      </p:cxnSp>
      <p:cxnSp>
        <p:nvCxnSpPr>
          <p:cNvPr id="15" name="AutoShape 7"/>
          <p:cNvCxnSpPr>
            <a:cxnSpLocks noChangeShapeType="1"/>
          </p:cNvCxnSpPr>
          <p:nvPr/>
        </p:nvCxnSpPr>
        <p:spPr bwMode="auto">
          <a:xfrm>
            <a:off x="1032025" y="3304692"/>
            <a:ext cx="146050" cy="0"/>
          </a:xfrm>
          <a:prstGeom prst="straightConnector1">
            <a:avLst/>
          </a:prstGeom>
          <a:noFill/>
          <a:ln w="12700">
            <a:solidFill>
              <a:srgbClr val="000000"/>
            </a:solidFill>
            <a:round/>
            <a:headEnd/>
            <a:tailEnd/>
          </a:ln>
        </p:spPr>
      </p:cxnSp>
      <p:sp>
        <p:nvSpPr>
          <p:cNvPr id="3082" name="Text Box 10"/>
          <p:cNvSpPr txBox="1">
            <a:spLocks noChangeArrowheads="1"/>
          </p:cNvSpPr>
          <p:nvPr/>
        </p:nvSpPr>
        <p:spPr bwMode="auto">
          <a:xfrm>
            <a:off x="1617588" y="2174614"/>
            <a:ext cx="2700337" cy="2524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smtClean="0">
                <a:ln>
                  <a:noFill/>
                </a:ln>
                <a:solidFill>
                  <a:schemeClr val="tx1"/>
                </a:solidFill>
                <a:effectLst/>
                <a:latin typeface="Times New Roman" pitchFamily="18" charset="0"/>
                <a:ea typeface="MS Mincho" pitchFamily="49" charset="-128"/>
                <a:cs typeface="Arial" pitchFamily="34" charset="0"/>
              </a:rPr>
              <a:t>Alllumer le bouton</a:t>
            </a:r>
            <a:r>
              <a:rPr kumimoji="0" lang="fr-FR" altLang="ja-JP" sz="1200" b="0" i="0" u="none" strike="noStrike" cap="none" normalizeH="0" baseline="0" smtClean="0">
                <a:ln>
                  <a:noFill/>
                </a:ln>
                <a:solidFill>
                  <a:srgbClr val="00B050"/>
                </a:solidFill>
                <a:effectLst/>
                <a:latin typeface="Times New Roman" pitchFamily="18" charset="0"/>
                <a:ea typeface="MS Mincho" pitchFamily="49" charset="-128"/>
                <a:cs typeface="Arial" pitchFamily="34" charset="0"/>
              </a:rPr>
              <a:t> VV</a:t>
            </a:r>
            <a:r>
              <a:rPr kumimoji="0" lang="fr-FR" altLang="ja-JP" sz="1200" b="0" i="0" u="none" strike="noStrike" cap="none" normalizeH="0" baseline="0" smtClean="0">
                <a:ln>
                  <a:noFill/>
                </a:ln>
                <a:solidFill>
                  <a:schemeClr val="tx1"/>
                </a:solidFill>
                <a:effectLst/>
                <a:latin typeface="Times New Roman" pitchFamily="18" charset="0"/>
                <a:ea typeface="MS Mincho" pitchFamily="49" charset="-128"/>
                <a:cs typeface="Arial" pitchFamily="34" charset="0"/>
              </a:rPr>
              <a:t>     Temporisateur</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7" name="AutoShape 4"/>
          <p:cNvCxnSpPr>
            <a:cxnSpLocks noChangeShapeType="1"/>
          </p:cNvCxnSpPr>
          <p:nvPr/>
        </p:nvCxnSpPr>
        <p:spPr bwMode="auto">
          <a:xfrm>
            <a:off x="1303468" y="2303930"/>
            <a:ext cx="315913" cy="0"/>
          </a:xfrm>
          <a:prstGeom prst="straightConnector1">
            <a:avLst/>
          </a:prstGeom>
          <a:noFill/>
          <a:ln w="12700">
            <a:solidFill>
              <a:srgbClr val="000000"/>
            </a:solidFill>
            <a:round/>
            <a:headEnd/>
            <a:tailEnd/>
          </a:ln>
        </p:spPr>
      </p:cxnSp>
      <p:cxnSp>
        <p:nvCxnSpPr>
          <p:cNvPr id="18" name="AutoShape 4"/>
          <p:cNvCxnSpPr>
            <a:cxnSpLocks noChangeShapeType="1"/>
          </p:cNvCxnSpPr>
          <p:nvPr/>
        </p:nvCxnSpPr>
        <p:spPr bwMode="auto">
          <a:xfrm>
            <a:off x="1305260" y="2961939"/>
            <a:ext cx="315913" cy="0"/>
          </a:xfrm>
          <a:prstGeom prst="straightConnector1">
            <a:avLst/>
          </a:prstGeom>
          <a:noFill/>
          <a:ln w="12700">
            <a:solidFill>
              <a:srgbClr val="000000"/>
            </a:solidFill>
            <a:round/>
            <a:headEnd/>
            <a:tailEnd/>
          </a:ln>
        </p:spPr>
      </p:cxnSp>
      <p:sp>
        <p:nvSpPr>
          <p:cNvPr id="3083" name="Text Box 11"/>
          <p:cNvSpPr txBox="1">
            <a:spLocks noChangeArrowheads="1"/>
          </p:cNvSpPr>
          <p:nvPr/>
        </p:nvSpPr>
        <p:spPr bwMode="auto">
          <a:xfrm>
            <a:off x="1621287" y="2841943"/>
            <a:ext cx="1801812" cy="252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smtClean="0">
                <a:ln>
                  <a:noFill/>
                </a:ln>
                <a:solidFill>
                  <a:schemeClr val="tx1"/>
                </a:solidFill>
                <a:effectLst/>
                <a:latin typeface="Times New Roman" pitchFamily="18" charset="0"/>
                <a:ea typeface="MS Mincho" pitchFamily="49" charset="-128"/>
                <a:cs typeface="Arial" pitchFamily="34" charset="0"/>
              </a:rPr>
              <a:t>Entrainer la bobine tissu</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084" name="Text Box 12"/>
          <p:cNvSpPr txBox="1">
            <a:spLocks noChangeArrowheads="1"/>
          </p:cNvSpPr>
          <p:nvPr/>
        </p:nvSpPr>
        <p:spPr bwMode="auto">
          <a:xfrm>
            <a:off x="1631054" y="3509272"/>
            <a:ext cx="1357312" cy="2508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Matelasser le tissu</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Text Box 9"/>
          <p:cNvSpPr txBox="1">
            <a:spLocks noChangeArrowheads="1"/>
          </p:cNvSpPr>
          <p:nvPr/>
        </p:nvSpPr>
        <p:spPr bwMode="auto">
          <a:xfrm>
            <a:off x="930169" y="3470312"/>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fr-FR" sz="1200" dirty="0" smtClean="0">
                <a:latin typeface="Calibri" pitchFamily="34" charset="0"/>
                <a:ea typeface="MS Mincho" pitchFamily="49" charset="-128"/>
                <a:cs typeface="Arial" pitchFamily="34" charset="0"/>
              </a:rPr>
              <a:t>3</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2" name="AutoShape 4"/>
          <p:cNvCxnSpPr>
            <a:cxnSpLocks noChangeShapeType="1"/>
          </p:cNvCxnSpPr>
          <p:nvPr/>
        </p:nvCxnSpPr>
        <p:spPr bwMode="auto">
          <a:xfrm>
            <a:off x="1306310" y="3609191"/>
            <a:ext cx="324000" cy="0"/>
          </a:xfrm>
          <a:prstGeom prst="straightConnector1">
            <a:avLst/>
          </a:prstGeom>
          <a:noFill/>
          <a:ln w="12700">
            <a:solidFill>
              <a:srgbClr val="000000"/>
            </a:solidFill>
            <a:round/>
            <a:headEnd/>
            <a:tailEnd/>
          </a:ln>
        </p:spPr>
      </p:cxnSp>
      <p:cxnSp>
        <p:nvCxnSpPr>
          <p:cNvPr id="23" name="AutoShape 6"/>
          <p:cNvCxnSpPr>
            <a:cxnSpLocks noChangeShapeType="1"/>
          </p:cNvCxnSpPr>
          <p:nvPr/>
        </p:nvCxnSpPr>
        <p:spPr bwMode="auto">
          <a:xfrm rot="5400000">
            <a:off x="899442" y="3938091"/>
            <a:ext cx="371363" cy="0"/>
          </a:xfrm>
          <a:prstGeom prst="straightConnector1">
            <a:avLst/>
          </a:prstGeom>
          <a:noFill/>
          <a:ln w="9525">
            <a:solidFill>
              <a:srgbClr val="000000"/>
            </a:solidFill>
            <a:round/>
            <a:headEnd/>
            <a:tailEnd/>
          </a:ln>
        </p:spPr>
      </p:cxnSp>
      <p:cxnSp>
        <p:nvCxnSpPr>
          <p:cNvPr id="24" name="AutoShape 7"/>
          <p:cNvCxnSpPr>
            <a:cxnSpLocks noChangeShapeType="1"/>
          </p:cNvCxnSpPr>
          <p:nvPr/>
        </p:nvCxnSpPr>
        <p:spPr bwMode="auto">
          <a:xfrm>
            <a:off x="1012302" y="3984216"/>
            <a:ext cx="146050" cy="0"/>
          </a:xfrm>
          <a:prstGeom prst="straightConnector1">
            <a:avLst/>
          </a:prstGeom>
          <a:noFill/>
          <a:ln w="12700">
            <a:solidFill>
              <a:srgbClr val="000000"/>
            </a:solidFill>
            <a:round/>
            <a:headEnd/>
            <a:tailEnd/>
          </a:ln>
        </p:spPr>
      </p:cxnSp>
      <p:sp>
        <p:nvSpPr>
          <p:cNvPr id="3086" name="Text Box 14"/>
          <p:cNvSpPr txBox="1">
            <a:spLocks noChangeArrowheads="1"/>
          </p:cNvSpPr>
          <p:nvPr/>
        </p:nvSpPr>
        <p:spPr bwMode="auto">
          <a:xfrm>
            <a:off x="1621635" y="4164007"/>
            <a:ext cx="2312988" cy="2524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Découper le tissu   Temporisateur    </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Text Box 9"/>
          <p:cNvSpPr txBox="1">
            <a:spLocks noChangeArrowheads="1"/>
          </p:cNvSpPr>
          <p:nvPr/>
        </p:nvSpPr>
        <p:spPr bwMode="auto">
          <a:xfrm>
            <a:off x="931714" y="4128321"/>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200" b="0" i="0" u="none" strike="noStrike" cap="none" normalizeH="0" baseline="0" dirty="0" smtClean="0">
                <a:ln>
                  <a:noFill/>
                </a:ln>
                <a:solidFill>
                  <a:schemeClr val="tx1"/>
                </a:solidFill>
                <a:effectLst/>
                <a:latin typeface="Calibri" pitchFamily="34" charset="0"/>
                <a:ea typeface="MS Mincho" pitchFamily="49" charset="-128"/>
                <a:cs typeface="Arial" pitchFamily="34" charset="0"/>
              </a:rPr>
              <a:t>4</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8" name="AutoShape 4"/>
          <p:cNvCxnSpPr>
            <a:cxnSpLocks noChangeShapeType="1"/>
          </p:cNvCxnSpPr>
          <p:nvPr/>
        </p:nvCxnSpPr>
        <p:spPr bwMode="auto">
          <a:xfrm>
            <a:off x="1296851" y="4267200"/>
            <a:ext cx="315913" cy="0"/>
          </a:xfrm>
          <a:prstGeom prst="straightConnector1">
            <a:avLst/>
          </a:prstGeom>
          <a:noFill/>
          <a:ln w="12700">
            <a:solidFill>
              <a:srgbClr val="000000"/>
            </a:solidFill>
            <a:round/>
            <a:headEnd/>
            <a:tailEnd/>
          </a:ln>
        </p:spPr>
      </p:cxnSp>
      <p:cxnSp>
        <p:nvCxnSpPr>
          <p:cNvPr id="3087" name="AutoShape 15"/>
          <p:cNvCxnSpPr>
            <a:cxnSpLocks noChangeShapeType="1"/>
          </p:cNvCxnSpPr>
          <p:nvPr/>
        </p:nvCxnSpPr>
        <p:spPr bwMode="auto">
          <a:xfrm rot="16200000" flipH="1">
            <a:off x="864292" y="4602181"/>
            <a:ext cx="391458" cy="0"/>
          </a:xfrm>
          <a:prstGeom prst="straightConnector1">
            <a:avLst/>
          </a:prstGeom>
          <a:noFill/>
          <a:ln w="9525">
            <a:solidFill>
              <a:srgbClr val="000000"/>
            </a:solidFill>
            <a:round/>
            <a:headEnd/>
            <a:tailEnd/>
          </a:ln>
        </p:spPr>
      </p:cxnSp>
      <p:sp>
        <p:nvSpPr>
          <p:cNvPr id="31" name="Text Box 9"/>
          <p:cNvSpPr txBox="1">
            <a:spLocks noChangeArrowheads="1"/>
          </p:cNvSpPr>
          <p:nvPr/>
        </p:nvSpPr>
        <p:spPr bwMode="auto">
          <a:xfrm>
            <a:off x="676312" y="5550125"/>
            <a:ext cx="360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fr-FR" sz="1200" dirty="0" smtClean="0">
                <a:latin typeface="Calibri" pitchFamily="34" charset="0"/>
                <a:ea typeface="MS Mincho" pitchFamily="49" charset="-128"/>
                <a:cs typeface="Arial" pitchFamily="34" charset="0"/>
              </a:rPr>
              <a:t>5</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088" name="AutoShape 16"/>
          <p:cNvCxnSpPr>
            <a:cxnSpLocks noChangeShapeType="1"/>
          </p:cNvCxnSpPr>
          <p:nvPr/>
        </p:nvCxnSpPr>
        <p:spPr bwMode="auto">
          <a:xfrm flipV="1">
            <a:off x="860612" y="4802957"/>
            <a:ext cx="3169347" cy="0"/>
          </a:xfrm>
          <a:prstGeom prst="straightConnector1">
            <a:avLst/>
          </a:prstGeom>
          <a:noFill/>
          <a:ln w="12700">
            <a:solidFill>
              <a:srgbClr val="000000"/>
            </a:solidFill>
            <a:round/>
            <a:headEnd/>
            <a:tailEnd/>
          </a:ln>
        </p:spPr>
      </p:cxnSp>
      <p:cxnSp>
        <p:nvCxnSpPr>
          <p:cNvPr id="33" name="AutoShape 15"/>
          <p:cNvCxnSpPr>
            <a:cxnSpLocks noChangeShapeType="1"/>
          </p:cNvCxnSpPr>
          <p:nvPr/>
        </p:nvCxnSpPr>
        <p:spPr bwMode="auto">
          <a:xfrm rot="16200000" flipH="1">
            <a:off x="677471" y="6009245"/>
            <a:ext cx="340050" cy="0"/>
          </a:xfrm>
          <a:prstGeom prst="straightConnector1">
            <a:avLst/>
          </a:prstGeom>
          <a:noFill/>
          <a:ln w="9525">
            <a:solidFill>
              <a:srgbClr val="000000"/>
            </a:solidFill>
            <a:round/>
            <a:headEnd/>
            <a:tailEnd/>
          </a:ln>
        </p:spPr>
      </p:cxnSp>
      <p:cxnSp>
        <p:nvCxnSpPr>
          <p:cNvPr id="3089" name="AutoShape 17"/>
          <p:cNvCxnSpPr>
            <a:cxnSpLocks noChangeShapeType="1"/>
          </p:cNvCxnSpPr>
          <p:nvPr/>
        </p:nvCxnSpPr>
        <p:spPr bwMode="auto">
          <a:xfrm rot="5400000">
            <a:off x="3601150" y="5238980"/>
            <a:ext cx="860613" cy="0"/>
          </a:xfrm>
          <a:prstGeom prst="straightConnector1">
            <a:avLst/>
          </a:prstGeom>
          <a:noFill/>
          <a:ln w="9525">
            <a:solidFill>
              <a:srgbClr val="000000"/>
            </a:solidFill>
            <a:round/>
            <a:headEnd/>
            <a:tailEnd/>
          </a:ln>
        </p:spPr>
      </p:cxnSp>
      <p:cxnSp>
        <p:nvCxnSpPr>
          <p:cNvPr id="3090" name="AutoShape 18"/>
          <p:cNvCxnSpPr>
            <a:cxnSpLocks noChangeShapeType="1"/>
          </p:cNvCxnSpPr>
          <p:nvPr/>
        </p:nvCxnSpPr>
        <p:spPr bwMode="auto">
          <a:xfrm>
            <a:off x="4033364" y="5669280"/>
            <a:ext cx="1440000" cy="0"/>
          </a:xfrm>
          <a:prstGeom prst="straightConnector1">
            <a:avLst/>
          </a:prstGeom>
          <a:noFill/>
          <a:ln w="9525">
            <a:solidFill>
              <a:srgbClr val="000000"/>
            </a:solidFill>
            <a:round/>
            <a:headEnd/>
            <a:tailEnd/>
          </a:ln>
        </p:spPr>
      </p:cxnSp>
      <p:sp>
        <p:nvSpPr>
          <p:cNvPr id="3091" name="Text Box 19"/>
          <p:cNvSpPr txBox="1">
            <a:spLocks noChangeArrowheads="1"/>
          </p:cNvSpPr>
          <p:nvPr/>
        </p:nvSpPr>
        <p:spPr bwMode="auto">
          <a:xfrm>
            <a:off x="4049712" y="4759285"/>
            <a:ext cx="1318353" cy="905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Tissu découpé , temps écoulé , bobine vide , bouton de mise en arrêt appuyé</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3" name="Connecteur droit 42"/>
          <p:cNvCxnSpPr/>
          <p:nvPr/>
        </p:nvCxnSpPr>
        <p:spPr>
          <a:xfrm rot="5400000" flipH="1" flipV="1">
            <a:off x="3213288" y="3406969"/>
            <a:ext cx="4500507"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p:cNvCxnSpPr/>
          <p:nvPr/>
        </p:nvCxnSpPr>
        <p:spPr>
          <a:xfrm rot="10800000" flipV="1">
            <a:off x="1179981" y="1151751"/>
            <a:ext cx="4284000" cy="0"/>
          </a:xfrm>
          <a:prstGeom prst="line">
            <a:avLst/>
          </a:prstGeom>
        </p:spPr>
        <p:style>
          <a:lnRef idx="1">
            <a:schemeClr val="dk1"/>
          </a:lnRef>
          <a:fillRef idx="0">
            <a:schemeClr val="dk1"/>
          </a:fillRef>
          <a:effectRef idx="0">
            <a:schemeClr val="dk1"/>
          </a:effectRef>
          <a:fontRef idx="minor">
            <a:schemeClr val="tx1"/>
          </a:fontRef>
        </p:style>
      </p:cxnSp>
      <p:cxnSp>
        <p:nvCxnSpPr>
          <p:cNvPr id="47" name="Connecteur droit avec flèche 46"/>
          <p:cNvCxnSpPr/>
          <p:nvPr/>
        </p:nvCxnSpPr>
        <p:spPr>
          <a:xfrm rot="5400000">
            <a:off x="1038876" y="1291588"/>
            <a:ext cx="279699"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3" name="AutoShape 15"/>
          <p:cNvCxnSpPr>
            <a:cxnSpLocks noChangeShapeType="1"/>
          </p:cNvCxnSpPr>
          <p:nvPr/>
        </p:nvCxnSpPr>
        <p:spPr bwMode="auto">
          <a:xfrm rot="5400000">
            <a:off x="486403" y="5178689"/>
            <a:ext cx="742452" cy="420"/>
          </a:xfrm>
          <a:prstGeom prst="straightConnector1">
            <a:avLst/>
          </a:prstGeom>
          <a:noFill/>
          <a:ln w="9525">
            <a:solidFill>
              <a:srgbClr val="000000"/>
            </a:solidFill>
            <a:round/>
            <a:headEnd/>
            <a:tailEnd/>
          </a:ln>
        </p:spPr>
      </p:cxnSp>
      <p:cxnSp>
        <p:nvCxnSpPr>
          <p:cNvPr id="54" name="AutoShape 4"/>
          <p:cNvCxnSpPr>
            <a:cxnSpLocks noChangeShapeType="1"/>
          </p:cNvCxnSpPr>
          <p:nvPr/>
        </p:nvCxnSpPr>
        <p:spPr bwMode="auto">
          <a:xfrm flipV="1">
            <a:off x="311969" y="6169843"/>
            <a:ext cx="536443" cy="0"/>
          </a:xfrm>
          <a:prstGeom prst="straightConnector1">
            <a:avLst/>
          </a:prstGeom>
          <a:noFill/>
          <a:ln w="12700">
            <a:solidFill>
              <a:srgbClr val="000000"/>
            </a:solidFill>
            <a:round/>
            <a:headEnd/>
            <a:tailEnd/>
          </a:ln>
        </p:spPr>
      </p:cxnSp>
      <p:cxnSp>
        <p:nvCxnSpPr>
          <p:cNvPr id="57" name="Connecteur droit 56"/>
          <p:cNvCxnSpPr/>
          <p:nvPr/>
        </p:nvCxnSpPr>
        <p:spPr>
          <a:xfrm rot="5400000" flipH="1" flipV="1">
            <a:off x="-489462" y="5384210"/>
            <a:ext cx="1581371" cy="0"/>
          </a:xfrm>
          <a:prstGeom prst="line">
            <a:avLst/>
          </a:prstGeom>
        </p:spPr>
        <p:style>
          <a:lnRef idx="1">
            <a:schemeClr val="dk1"/>
          </a:lnRef>
          <a:fillRef idx="0">
            <a:schemeClr val="dk1"/>
          </a:fillRef>
          <a:effectRef idx="0">
            <a:schemeClr val="dk1"/>
          </a:effectRef>
          <a:fontRef idx="minor">
            <a:schemeClr val="tx1"/>
          </a:fontRef>
        </p:style>
      </p:cxnSp>
      <p:cxnSp>
        <p:nvCxnSpPr>
          <p:cNvPr id="59" name="Connecteur droit 58"/>
          <p:cNvCxnSpPr/>
          <p:nvPr/>
        </p:nvCxnSpPr>
        <p:spPr>
          <a:xfrm rot="10800000">
            <a:off x="301659" y="4581425"/>
            <a:ext cx="749211" cy="0"/>
          </a:xfrm>
          <a:prstGeom prst="line">
            <a:avLst/>
          </a:prstGeom>
        </p:spPr>
        <p:style>
          <a:lnRef idx="1">
            <a:schemeClr val="dk1"/>
          </a:lnRef>
          <a:fillRef idx="0">
            <a:schemeClr val="dk1"/>
          </a:fillRef>
          <a:effectRef idx="0">
            <a:schemeClr val="dk1"/>
          </a:effectRef>
          <a:fontRef idx="minor">
            <a:schemeClr val="tx1"/>
          </a:fontRef>
        </p:style>
      </p:cxnSp>
      <p:sp>
        <p:nvSpPr>
          <p:cNvPr id="3093" name="Text Box 21"/>
          <p:cNvSpPr txBox="1">
            <a:spLocks noChangeArrowheads="1"/>
          </p:cNvSpPr>
          <p:nvPr/>
        </p:nvSpPr>
        <p:spPr bwMode="auto">
          <a:xfrm>
            <a:off x="942377" y="5057851"/>
            <a:ext cx="2930376" cy="546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Tissu découpé , temps écoulé ,Bobine chargée,                          bouton de mise en arrêt non appuyé</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7" name="AutoShape 7"/>
          <p:cNvCxnSpPr>
            <a:cxnSpLocks noChangeShapeType="1"/>
          </p:cNvCxnSpPr>
          <p:nvPr/>
        </p:nvCxnSpPr>
        <p:spPr bwMode="auto">
          <a:xfrm>
            <a:off x="777428" y="5997689"/>
            <a:ext cx="146050" cy="0"/>
          </a:xfrm>
          <a:prstGeom prst="straightConnector1">
            <a:avLst/>
          </a:prstGeom>
          <a:noFill/>
          <a:ln w="12700">
            <a:solidFill>
              <a:srgbClr val="000000"/>
            </a:solidFill>
            <a:round/>
            <a:headEnd/>
            <a:tailEnd/>
          </a:ln>
        </p:spPr>
      </p:cxnSp>
      <p:cxnSp>
        <p:nvCxnSpPr>
          <p:cNvPr id="68" name="AutoShape 7"/>
          <p:cNvCxnSpPr>
            <a:cxnSpLocks noChangeShapeType="1"/>
          </p:cNvCxnSpPr>
          <p:nvPr/>
        </p:nvCxnSpPr>
        <p:spPr bwMode="auto">
          <a:xfrm>
            <a:off x="788185" y="5201623"/>
            <a:ext cx="146050" cy="0"/>
          </a:xfrm>
          <a:prstGeom prst="straightConnector1">
            <a:avLst/>
          </a:prstGeom>
          <a:noFill/>
          <a:ln w="12700">
            <a:solidFill>
              <a:srgbClr val="000000"/>
            </a:solidFill>
            <a:round/>
            <a:headEnd/>
            <a:tailEnd/>
          </a:ln>
        </p:spPr>
      </p:cxnSp>
      <p:sp>
        <p:nvSpPr>
          <p:cNvPr id="3094" name="Text Box 22"/>
          <p:cNvSpPr txBox="1">
            <a:spLocks noChangeArrowheads="1"/>
          </p:cNvSpPr>
          <p:nvPr/>
        </p:nvSpPr>
        <p:spPr bwMode="auto">
          <a:xfrm>
            <a:off x="939875" y="5872069"/>
            <a:ext cx="477838" cy="2524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 = 1</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8" name="Connecteur droit 47"/>
          <p:cNvCxnSpPr/>
          <p:nvPr/>
        </p:nvCxnSpPr>
        <p:spPr>
          <a:xfrm rot="5400000" flipH="1" flipV="1">
            <a:off x="3080574" y="2310598"/>
            <a:ext cx="252000"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rot="5400000" flipH="1" flipV="1">
            <a:off x="2735893" y="4281040"/>
            <a:ext cx="252000" cy="0"/>
          </a:xfrm>
          <a:prstGeom prst="line">
            <a:avLst/>
          </a:prstGeom>
        </p:spPr>
        <p:style>
          <a:lnRef idx="1">
            <a:schemeClr val="dk1"/>
          </a:lnRef>
          <a:fillRef idx="0">
            <a:schemeClr val="dk1"/>
          </a:fillRef>
          <a:effectRef idx="0">
            <a:schemeClr val="dk1"/>
          </a:effectRef>
          <a:fontRef idx="minor">
            <a:schemeClr val="tx1"/>
          </a:fontRef>
        </p:style>
      </p:cxnSp>
      <p:sp>
        <p:nvSpPr>
          <p:cNvPr id="1026" name="Text Box 2"/>
          <p:cNvSpPr txBox="1">
            <a:spLocks noChangeArrowheads="1"/>
          </p:cNvSpPr>
          <p:nvPr/>
        </p:nvSpPr>
        <p:spPr bwMode="auto">
          <a:xfrm>
            <a:off x="1234814" y="1821273"/>
            <a:ext cx="2063750" cy="312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Initialisation et mise en marche </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Text Box 3"/>
          <p:cNvSpPr txBox="1">
            <a:spLocks noChangeArrowheads="1"/>
          </p:cNvSpPr>
          <p:nvPr/>
        </p:nvSpPr>
        <p:spPr bwMode="auto">
          <a:xfrm>
            <a:off x="1202540" y="2498314"/>
            <a:ext cx="1035050" cy="250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Temps écoulé</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8" name="Text Box 4"/>
          <p:cNvSpPr txBox="1">
            <a:spLocks noChangeArrowheads="1"/>
          </p:cNvSpPr>
          <p:nvPr/>
        </p:nvSpPr>
        <p:spPr bwMode="auto">
          <a:xfrm>
            <a:off x="1234813" y="3154698"/>
            <a:ext cx="1035050" cy="252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Tissu déroulé</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9" name="Text Box 5"/>
          <p:cNvSpPr txBox="1">
            <a:spLocks noChangeArrowheads="1"/>
          </p:cNvSpPr>
          <p:nvPr/>
        </p:nvSpPr>
        <p:spPr bwMode="auto">
          <a:xfrm>
            <a:off x="1224055" y="3821674"/>
            <a:ext cx="1360488" cy="252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1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Tissu matelassé</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Text Box 6"/>
          <p:cNvSpPr txBox="1">
            <a:spLocks noChangeArrowheads="1"/>
          </p:cNvSpPr>
          <p:nvPr/>
        </p:nvSpPr>
        <p:spPr bwMode="auto">
          <a:xfrm>
            <a:off x="7096270" y="1939813"/>
            <a:ext cx="1131887" cy="252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smtClean="0">
                <a:ln>
                  <a:noFill/>
                </a:ln>
                <a:solidFill>
                  <a:schemeClr val="tx1"/>
                </a:solidFill>
                <a:effectLst/>
                <a:latin typeface="Times New Roman" pitchFamily="18" charset="0"/>
                <a:ea typeface="MS Mincho" pitchFamily="49" charset="-128"/>
                <a:cs typeface="Arial" pitchFamily="34" charset="0"/>
              </a:rPr>
              <a:t>Mode Marche</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Text Box 7"/>
          <p:cNvSpPr txBox="1">
            <a:spLocks noChangeArrowheads="1"/>
          </p:cNvSpPr>
          <p:nvPr/>
        </p:nvSpPr>
        <p:spPr bwMode="auto">
          <a:xfrm>
            <a:off x="7096657" y="2780257"/>
            <a:ext cx="1295400" cy="2587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Arrêt du système </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Text Box 8"/>
          <p:cNvSpPr txBox="1">
            <a:spLocks noChangeArrowheads="1"/>
          </p:cNvSpPr>
          <p:nvPr/>
        </p:nvSpPr>
        <p:spPr bwMode="auto">
          <a:xfrm>
            <a:off x="7046038" y="3631003"/>
            <a:ext cx="1933575" cy="252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Reprendre le Mode Marche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Text Box 9"/>
          <p:cNvSpPr txBox="1">
            <a:spLocks noChangeArrowheads="1"/>
          </p:cNvSpPr>
          <p:nvPr/>
        </p:nvSpPr>
        <p:spPr bwMode="auto">
          <a:xfrm>
            <a:off x="6380288" y="1897193"/>
            <a:ext cx="396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034" name="Text Box 10"/>
          <p:cNvSpPr txBox="1">
            <a:spLocks noChangeArrowheads="1"/>
          </p:cNvSpPr>
          <p:nvPr/>
        </p:nvSpPr>
        <p:spPr bwMode="auto">
          <a:xfrm>
            <a:off x="6422167" y="1939071"/>
            <a:ext cx="324000" cy="216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900" b="0" i="0" u="none" strike="noStrike" cap="none" normalizeH="0" baseline="0" dirty="0" smtClean="0">
                <a:ln>
                  <a:noFill/>
                </a:ln>
                <a:solidFill>
                  <a:schemeClr val="tx1"/>
                </a:solidFill>
                <a:effectLst/>
                <a:latin typeface="Calibri" pitchFamily="34" charset="0"/>
                <a:ea typeface="MS Mincho" pitchFamily="49" charset="-128"/>
                <a:cs typeface="Arial" pitchFamily="34" charset="0"/>
              </a:rPr>
              <a:t>10</a:t>
            </a:r>
            <a:endParaRPr kumimoji="0" lang="fr-FR"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5" name="Text Box 11"/>
          <p:cNvSpPr txBox="1">
            <a:spLocks noChangeArrowheads="1"/>
          </p:cNvSpPr>
          <p:nvPr/>
        </p:nvSpPr>
        <p:spPr bwMode="auto">
          <a:xfrm>
            <a:off x="6359762" y="2749630"/>
            <a:ext cx="396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1100" i="0" u="none" strike="noStrike" cap="none" normalizeH="0" baseline="0" dirty="0" smtClean="0">
                <a:ln>
                  <a:noFill/>
                </a:ln>
                <a:solidFill>
                  <a:schemeClr val="tx1"/>
                </a:solidFill>
                <a:effectLst/>
                <a:latin typeface="Calibri" pitchFamily="34" charset="0"/>
                <a:ea typeface="MS Mincho" pitchFamily="49" charset="-128"/>
                <a:cs typeface="Arial" pitchFamily="34" charset="0"/>
              </a:rPr>
              <a:t>20</a:t>
            </a:r>
            <a:endParaRPr kumimoji="0" lang="fr-FR" sz="1400" i="0" u="none" strike="noStrike" cap="none" normalizeH="0" baseline="0" dirty="0" smtClean="0">
              <a:ln>
                <a:noFill/>
              </a:ln>
              <a:solidFill>
                <a:schemeClr val="tx1"/>
              </a:solidFill>
              <a:effectLst/>
              <a:latin typeface="Arial" pitchFamily="34" charset="0"/>
              <a:cs typeface="Arial" pitchFamily="34" charset="0"/>
            </a:endParaRPr>
          </a:p>
        </p:txBody>
      </p:sp>
      <p:sp>
        <p:nvSpPr>
          <p:cNvPr id="1036" name="Text Box 12"/>
          <p:cNvSpPr txBox="1">
            <a:spLocks noChangeArrowheads="1"/>
          </p:cNvSpPr>
          <p:nvPr/>
        </p:nvSpPr>
        <p:spPr bwMode="auto">
          <a:xfrm>
            <a:off x="6322160" y="3581538"/>
            <a:ext cx="396000" cy="288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altLang="ja-JP" sz="1200" b="0" i="0" u="none" strike="noStrike" cap="none" normalizeH="0" baseline="0" smtClean="0">
                <a:ln>
                  <a:noFill/>
                </a:ln>
                <a:solidFill>
                  <a:schemeClr val="tx1"/>
                </a:solidFill>
                <a:effectLst/>
                <a:latin typeface="Calibri" pitchFamily="34" charset="0"/>
                <a:ea typeface="MS Mincho" pitchFamily="49" charset="-128"/>
                <a:cs typeface="Arial" pitchFamily="34" charset="0"/>
              </a:rPr>
              <a:t>30</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7" name="AutoShape 13"/>
          <p:cNvCxnSpPr>
            <a:cxnSpLocks noChangeShapeType="1"/>
          </p:cNvCxnSpPr>
          <p:nvPr/>
        </p:nvCxnSpPr>
        <p:spPr bwMode="auto">
          <a:xfrm rot="16200000" flipV="1">
            <a:off x="4556959" y="3009963"/>
            <a:ext cx="2832673" cy="0"/>
          </a:xfrm>
          <a:prstGeom prst="straightConnector1">
            <a:avLst/>
          </a:prstGeom>
          <a:noFill/>
          <a:ln w="9525">
            <a:solidFill>
              <a:srgbClr val="000000"/>
            </a:solidFill>
            <a:round/>
            <a:headEnd/>
            <a:tailEnd/>
          </a:ln>
        </p:spPr>
      </p:cxnSp>
      <p:cxnSp>
        <p:nvCxnSpPr>
          <p:cNvPr id="1038" name="AutoShape 14"/>
          <p:cNvCxnSpPr>
            <a:cxnSpLocks noChangeShapeType="1"/>
          </p:cNvCxnSpPr>
          <p:nvPr/>
        </p:nvCxnSpPr>
        <p:spPr bwMode="auto">
          <a:xfrm rot="10800000" flipV="1">
            <a:off x="5973297" y="1593626"/>
            <a:ext cx="588869" cy="0"/>
          </a:xfrm>
          <a:prstGeom prst="straightConnector1">
            <a:avLst/>
          </a:prstGeom>
          <a:noFill/>
          <a:ln w="9525">
            <a:solidFill>
              <a:srgbClr val="000000"/>
            </a:solidFill>
            <a:round/>
            <a:headEnd/>
            <a:tailEnd/>
          </a:ln>
        </p:spPr>
      </p:cxnSp>
      <p:cxnSp>
        <p:nvCxnSpPr>
          <p:cNvPr id="1039" name="AutoShape 15"/>
          <p:cNvCxnSpPr>
            <a:cxnSpLocks noChangeShapeType="1"/>
          </p:cNvCxnSpPr>
          <p:nvPr/>
        </p:nvCxnSpPr>
        <p:spPr bwMode="auto">
          <a:xfrm rot="10800000" flipV="1">
            <a:off x="5968982" y="4423964"/>
            <a:ext cx="547375" cy="0"/>
          </a:xfrm>
          <a:prstGeom prst="straightConnector1">
            <a:avLst/>
          </a:prstGeom>
          <a:noFill/>
          <a:ln w="9525">
            <a:solidFill>
              <a:srgbClr val="000000"/>
            </a:solidFill>
            <a:round/>
            <a:headEnd/>
            <a:tailEnd/>
          </a:ln>
        </p:spPr>
      </p:cxnSp>
      <p:cxnSp>
        <p:nvCxnSpPr>
          <p:cNvPr id="1040" name="AutoShape 16"/>
          <p:cNvCxnSpPr>
            <a:cxnSpLocks noChangeShapeType="1"/>
          </p:cNvCxnSpPr>
          <p:nvPr/>
        </p:nvCxnSpPr>
        <p:spPr bwMode="auto">
          <a:xfrm>
            <a:off x="6571646" y="2191430"/>
            <a:ext cx="0" cy="547688"/>
          </a:xfrm>
          <a:prstGeom prst="straightConnector1">
            <a:avLst/>
          </a:prstGeom>
          <a:noFill/>
          <a:ln w="9525">
            <a:solidFill>
              <a:srgbClr val="000000"/>
            </a:solidFill>
            <a:round/>
            <a:headEnd/>
            <a:tailEnd/>
          </a:ln>
        </p:spPr>
      </p:cxnSp>
      <p:cxnSp>
        <p:nvCxnSpPr>
          <p:cNvPr id="81" name="AutoShape 16"/>
          <p:cNvCxnSpPr>
            <a:cxnSpLocks noChangeShapeType="1"/>
          </p:cNvCxnSpPr>
          <p:nvPr/>
        </p:nvCxnSpPr>
        <p:spPr bwMode="auto">
          <a:xfrm>
            <a:off x="6551922" y="3034545"/>
            <a:ext cx="0" cy="547688"/>
          </a:xfrm>
          <a:prstGeom prst="straightConnector1">
            <a:avLst/>
          </a:prstGeom>
          <a:noFill/>
          <a:ln w="9525">
            <a:solidFill>
              <a:srgbClr val="000000"/>
            </a:solidFill>
            <a:round/>
            <a:headEnd/>
            <a:tailEnd/>
          </a:ln>
        </p:spPr>
      </p:cxnSp>
      <p:cxnSp>
        <p:nvCxnSpPr>
          <p:cNvPr id="1041" name="AutoShape 17"/>
          <p:cNvCxnSpPr>
            <a:cxnSpLocks noChangeShapeType="1"/>
          </p:cNvCxnSpPr>
          <p:nvPr/>
        </p:nvCxnSpPr>
        <p:spPr bwMode="auto">
          <a:xfrm>
            <a:off x="6565303" y="1604383"/>
            <a:ext cx="0" cy="261938"/>
          </a:xfrm>
          <a:prstGeom prst="straightConnector1">
            <a:avLst/>
          </a:prstGeom>
          <a:noFill/>
          <a:ln w="9525">
            <a:solidFill>
              <a:srgbClr val="000000"/>
            </a:solidFill>
            <a:round/>
            <a:headEnd/>
            <a:tailEnd type="triangle" w="med" len="med"/>
          </a:ln>
        </p:spPr>
      </p:cxnSp>
      <p:cxnSp>
        <p:nvCxnSpPr>
          <p:cNvPr id="83" name="AutoShape 4"/>
          <p:cNvCxnSpPr>
            <a:cxnSpLocks noChangeShapeType="1"/>
          </p:cNvCxnSpPr>
          <p:nvPr/>
        </p:nvCxnSpPr>
        <p:spPr bwMode="auto">
          <a:xfrm>
            <a:off x="6722757" y="3734703"/>
            <a:ext cx="315913" cy="0"/>
          </a:xfrm>
          <a:prstGeom prst="straightConnector1">
            <a:avLst/>
          </a:prstGeom>
          <a:noFill/>
          <a:ln w="12700">
            <a:solidFill>
              <a:srgbClr val="000000"/>
            </a:solidFill>
            <a:round/>
            <a:headEnd/>
            <a:tailEnd/>
          </a:ln>
        </p:spPr>
      </p:cxnSp>
      <p:cxnSp>
        <p:nvCxnSpPr>
          <p:cNvPr id="84" name="AutoShape 4"/>
          <p:cNvCxnSpPr>
            <a:cxnSpLocks noChangeShapeType="1"/>
          </p:cNvCxnSpPr>
          <p:nvPr/>
        </p:nvCxnSpPr>
        <p:spPr bwMode="auto">
          <a:xfrm>
            <a:off x="6772149" y="2897592"/>
            <a:ext cx="315913" cy="0"/>
          </a:xfrm>
          <a:prstGeom prst="straightConnector1">
            <a:avLst/>
          </a:prstGeom>
          <a:noFill/>
          <a:ln w="12700">
            <a:solidFill>
              <a:srgbClr val="000000"/>
            </a:solidFill>
            <a:round/>
            <a:headEnd/>
            <a:tailEnd/>
          </a:ln>
        </p:spPr>
      </p:cxnSp>
      <p:cxnSp>
        <p:nvCxnSpPr>
          <p:cNvPr id="85" name="AutoShape 4"/>
          <p:cNvCxnSpPr>
            <a:cxnSpLocks noChangeShapeType="1"/>
          </p:cNvCxnSpPr>
          <p:nvPr/>
        </p:nvCxnSpPr>
        <p:spPr bwMode="auto">
          <a:xfrm>
            <a:off x="6777128" y="2046563"/>
            <a:ext cx="315913" cy="0"/>
          </a:xfrm>
          <a:prstGeom prst="straightConnector1">
            <a:avLst/>
          </a:prstGeom>
          <a:noFill/>
          <a:ln w="12700">
            <a:solidFill>
              <a:srgbClr val="000000"/>
            </a:solidFill>
            <a:round/>
            <a:headEnd/>
            <a:tailEnd/>
          </a:ln>
        </p:spPr>
      </p:cxnSp>
      <p:cxnSp>
        <p:nvCxnSpPr>
          <p:cNvPr id="86" name="AutoShape 16"/>
          <p:cNvCxnSpPr>
            <a:cxnSpLocks noChangeShapeType="1"/>
          </p:cNvCxnSpPr>
          <p:nvPr/>
        </p:nvCxnSpPr>
        <p:spPr bwMode="auto">
          <a:xfrm>
            <a:off x="6518427" y="3880281"/>
            <a:ext cx="0" cy="547688"/>
          </a:xfrm>
          <a:prstGeom prst="straightConnector1">
            <a:avLst/>
          </a:prstGeom>
          <a:noFill/>
          <a:ln w="9525">
            <a:solidFill>
              <a:srgbClr val="000000"/>
            </a:solidFill>
            <a:round/>
            <a:headEnd/>
            <a:tailEnd/>
          </a:ln>
        </p:spPr>
      </p:cxnSp>
      <p:sp>
        <p:nvSpPr>
          <p:cNvPr id="3" name="Text Box 2"/>
          <p:cNvSpPr txBox="1">
            <a:spLocks noChangeArrowheads="1"/>
          </p:cNvSpPr>
          <p:nvPr/>
        </p:nvSpPr>
        <p:spPr bwMode="auto">
          <a:xfrm>
            <a:off x="6676496" y="2329722"/>
            <a:ext cx="396000" cy="288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05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AU</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89" name="AutoShape 7"/>
          <p:cNvCxnSpPr>
            <a:cxnSpLocks noChangeShapeType="1"/>
          </p:cNvCxnSpPr>
          <p:nvPr/>
        </p:nvCxnSpPr>
        <p:spPr bwMode="auto">
          <a:xfrm>
            <a:off x="6504302" y="2447845"/>
            <a:ext cx="146050" cy="0"/>
          </a:xfrm>
          <a:prstGeom prst="straightConnector1">
            <a:avLst/>
          </a:prstGeom>
          <a:noFill/>
          <a:ln w="12700">
            <a:solidFill>
              <a:srgbClr val="000000"/>
            </a:solidFill>
            <a:round/>
            <a:headEnd/>
            <a:tailEnd/>
          </a:ln>
        </p:spPr>
      </p:cxnSp>
      <p:cxnSp>
        <p:nvCxnSpPr>
          <p:cNvPr id="90" name="AutoShape 7"/>
          <p:cNvCxnSpPr>
            <a:cxnSpLocks noChangeShapeType="1"/>
          </p:cNvCxnSpPr>
          <p:nvPr/>
        </p:nvCxnSpPr>
        <p:spPr bwMode="auto">
          <a:xfrm>
            <a:off x="6440945" y="4141369"/>
            <a:ext cx="146050" cy="0"/>
          </a:xfrm>
          <a:prstGeom prst="straightConnector1">
            <a:avLst/>
          </a:prstGeom>
          <a:noFill/>
          <a:ln w="12700">
            <a:solidFill>
              <a:srgbClr val="000000"/>
            </a:solidFill>
            <a:round/>
            <a:headEnd/>
            <a:tailEnd/>
          </a:ln>
        </p:spPr>
      </p:cxnSp>
      <p:cxnSp>
        <p:nvCxnSpPr>
          <p:cNvPr id="91" name="AutoShape 7"/>
          <p:cNvCxnSpPr>
            <a:cxnSpLocks noChangeShapeType="1"/>
          </p:cNvCxnSpPr>
          <p:nvPr/>
        </p:nvCxnSpPr>
        <p:spPr bwMode="auto">
          <a:xfrm>
            <a:off x="6490603" y="3286902"/>
            <a:ext cx="146050" cy="0"/>
          </a:xfrm>
          <a:prstGeom prst="straightConnector1">
            <a:avLst/>
          </a:prstGeom>
          <a:noFill/>
          <a:ln w="12700">
            <a:solidFill>
              <a:srgbClr val="000000"/>
            </a:solidFill>
            <a:round/>
            <a:headEnd/>
            <a:tailEnd/>
          </a:ln>
        </p:spPr>
      </p:cxnSp>
      <p:sp>
        <p:nvSpPr>
          <p:cNvPr id="4" name="Text Box 3"/>
          <p:cNvSpPr txBox="1">
            <a:spLocks noChangeArrowheads="1"/>
          </p:cNvSpPr>
          <p:nvPr/>
        </p:nvSpPr>
        <p:spPr bwMode="auto">
          <a:xfrm>
            <a:off x="6721939" y="3154933"/>
            <a:ext cx="396000" cy="288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0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AU</a:t>
            </a:r>
            <a:endParaRPr kumimoji="0" lang="fr-FR" sz="1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 name="AutoShape 4"/>
          <p:cNvCxnSpPr>
            <a:cxnSpLocks noChangeShapeType="1"/>
          </p:cNvCxnSpPr>
          <p:nvPr/>
        </p:nvCxnSpPr>
        <p:spPr bwMode="auto">
          <a:xfrm>
            <a:off x="6824289" y="3206304"/>
            <a:ext cx="192088" cy="0"/>
          </a:xfrm>
          <a:prstGeom prst="straightConnector1">
            <a:avLst/>
          </a:prstGeom>
          <a:noFill/>
          <a:ln w="9525">
            <a:solidFill>
              <a:srgbClr val="000000"/>
            </a:solidFill>
            <a:round/>
            <a:headEnd/>
            <a:tailEnd/>
          </a:ln>
        </p:spPr>
      </p:cxnSp>
      <p:sp>
        <p:nvSpPr>
          <p:cNvPr id="6" name="Text Box 5"/>
          <p:cNvSpPr txBox="1">
            <a:spLocks noChangeArrowheads="1"/>
          </p:cNvSpPr>
          <p:nvPr/>
        </p:nvSpPr>
        <p:spPr bwMode="auto">
          <a:xfrm>
            <a:off x="6660294" y="4016196"/>
            <a:ext cx="396000" cy="288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FR" altLang="ja-JP" sz="1000" b="0" i="0" u="none" strike="noStrike" cap="none" normalizeH="0" baseline="0" dirty="0" smtClean="0">
                <a:ln>
                  <a:noFill/>
                </a:ln>
                <a:solidFill>
                  <a:schemeClr val="tx1"/>
                </a:solidFill>
                <a:effectLst/>
                <a:latin typeface="Times New Roman" pitchFamily="18" charset="0"/>
                <a:ea typeface="MS Mincho" pitchFamily="49" charset="-128"/>
                <a:cs typeface="Arial" pitchFamily="34" charset="0"/>
              </a:rPr>
              <a:t>X1</a:t>
            </a:r>
            <a:endParaRPr kumimoji="0" lang="fr-FR"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ZoneTexte 74"/>
          <p:cNvSpPr txBox="1"/>
          <p:nvPr/>
        </p:nvSpPr>
        <p:spPr>
          <a:xfrm>
            <a:off x="457996" y="697506"/>
            <a:ext cx="5368066" cy="369332"/>
          </a:xfrm>
          <a:prstGeom prst="rect">
            <a:avLst/>
          </a:prstGeom>
          <a:noFill/>
        </p:spPr>
        <p:txBody>
          <a:bodyPr wrap="square" rtlCol="0">
            <a:spAutoFit/>
          </a:bodyPr>
          <a:lstStyle/>
          <a:p>
            <a:pPr marL="342900" indent="-342900">
              <a:buFont typeface="Wingdings" panose="05000000000000000000" pitchFamily="2" charset="2"/>
              <a:buChar char="q"/>
            </a:pPr>
            <a:r>
              <a:rPr lang="fr-FR" b="1" dirty="0" smtClean="0">
                <a:solidFill>
                  <a:schemeClr val="accent2">
                    <a:lumMod val="50000"/>
                  </a:schemeClr>
                </a:solidFill>
                <a:latin typeface="Footlight MT Light" pitchFamily="18" charset="0"/>
              </a:rPr>
              <a:t>Grafcet de fonctionnement </a:t>
            </a:r>
            <a:endParaRPr lang="fr-FR" b="1" dirty="0">
              <a:solidFill>
                <a:schemeClr val="accent2">
                  <a:lumMod val="50000"/>
                </a:schemeClr>
              </a:solidFill>
              <a:latin typeface="Footlight MT Light" pitchFamily="18" charset="0"/>
            </a:endParaRPr>
          </a:p>
        </p:txBody>
      </p:sp>
      <p:sp>
        <p:nvSpPr>
          <p:cNvPr id="7" name="Espace réservé du numéro de diapositive 6"/>
          <p:cNvSpPr>
            <a:spLocks noGrp="1"/>
          </p:cNvSpPr>
          <p:nvPr>
            <p:ph type="sldNum" sz="quarter" idx="12"/>
          </p:nvPr>
        </p:nvSpPr>
        <p:spPr/>
        <p:txBody>
          <a:bodyPr/>
          <a:lstStyle/>
          <a:p>
            <a:fld id="{6176DFD3-2AF0-4B06-81C8-CF1C6F54D29C}" type="slidenum">
              <a:rPr lang="id-ID" smtClean="0"/>
              <a:pPr/>
              <a:t>49</a:t>
            </a:fld>
            <a:endParaRPr lang="id-ID"/>
          </a:p>
        </p:txBody>
      </p:sp>
      <p:sp>
        <p:nvSpPr>
          <p:cNvPr id="77" name="Rectangle 76"/>
          <p:cNvSpPr/>
          <p:nvPr/>
        </p:nvSpPr>
        <p:spPr>
          <a:xfrm>
            <a:off x="8571254" y="143549"/>
            <a:ext cx="339481" cy="32317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ZoneTexte 7"/>
          <p:cNvSpPr txBox="1"/>
          <p:nvPr/>
        </p:nvSpPr>
        <p:spPr>
          <a:xfrm>
            <a:off x="8533303" y="133456"/>
            <a:ext cx="892620" cy="307777"/>
          </a:xfrm>
          <a:prstGeom prst="rect">
            <a:avLst/>
          </a:prstGeom>
          <a:noFill/>
        </p:spPr>
        <p:txBody>
          <a:bodyPr wrap="square" rtlCol="0">
            <a:spAutoFit/>
          </a:bodyPr>
          <a:lstStyle/>
          <a:p>
            <a:r>
              <a:rPr lang="fr-FR" sz="1400" dirty="0" smtClean="0">
                <a:solidFill>
                  <a:schemeClr val="bg1"/>
                </a:solidFill>
              </a:rPr>
              <a:t>49</a:t>
            </a:r>
            <a:endParaRPr lang="fr-FR" sz="1400" dirty="0">
              <a:solidFill>
                <a:schemeClr val="bg1"/>
              </a:solidFill>
            </a:endParaRPr>
          </a:p>
        </p:txBody>
      </p:sp>
    </p:spTree>
    <p:extLst>
      <p:ext uri="{BB962C8B-B14F-4D97-AF65-F5344CB8AC3E}">
        <p14:creationId xmlns:p14="http://schemas.microsoft.com/office/powerpoint/2010/main" val="12249144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wipe(up)">
                                      <p:cBhvr>
                                        <p:cTn id="10" dur="500"/>
                                        <p:tgtEl>
                                          <p:spTgt spid="307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wipe(up)">
                                      <p:cBhvr>
                                        <p:cTn id="13" dur="500"/>
                                        <p:tgtEl>
                                          <p:spTgt spid="3074"/>
                                        </p:tgtEl>
                                      </p:cBhvr>
                                    </p:animEffect>
                                  </p:childTnLst>
                                </p:cTn>
                              </p:par>
                              <p:par>
                                <p:cTn id="14" presetID="22" presetClass="entr" presetSubtype="1"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wipe(up)">
                                      <p:cBhvr>
                                        <p:cTn id="16" dur="500"/>
                                        <p:tgtEl>
                                          <p:spTgt spid="307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077"/>
                                        </p:tgtEl>
                                        <p:attrNameLst>
                                          <p:attrName>style.visibility</p:attrName>
                                        </p:attrNameLst>
                                      </p:cBhvr>
                                      <p:to>
                                        <p:strVal val="visible"/>
                                      </p:to>
                                    </p:set>
                                    <p:animEffect transition="in" filter="wipe(up)">
                                      <p:cBhvr>
                                        <p:cTn id="19" dur="500"/>
                                        <p:tgtEl>
                                          <p:spTgt spid="3077"/>
                                        </p:tgtEl>
                                      </p:cBhvr>
                                    </p:animEffect>
                                  </p:childTnLst>
                                </p:cTn>
                              </p:par>
                              <p:par>
                                <p:cTn id="20" presetID="22" presetClass="entr" presetSubtype="1" fill="hold" nodeType="with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wipe(up)">
                                      <p:cBhvr>
                                        <p:cTn id="22" dur="500"/>
                                        <p:tgtEl>
                                          <p:spTgt spid="3078"/>
                                        </p:tgtEl>
                                      </p:cBhvr>
                                    </p:animEffect>
                                  </p:childTnLst>
                                </p:cTn>
                              </p:par>
                              <p:par>
                                <p:cTn id="23" presetID="22" presetClass="entr" presetSubtype="1" fill="hold" nodeType="with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wipe(up)">
                                      <p:cBhvr>
                                        <p:cTn id="25" dur="500"/>
                                        <p:tgtEl>
                                          <p:spTgt spid="307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up)">
                                      <p:cBhvr>
                                        <p:cTn id="28" dur="500"/>
                                        <p:tgtEl>
                                          <p:spTgt spid="102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wipe(up)">
                                      <p:cBhvr>
                                        <p:cTn id="31" dur="500"/>
                                        <p:tgtEl>
                                          <p:spTgt spid="3080"/>
                                        </p:tgtEl>
                                      </p:cBhvr>
                                    </p:animEffect>
                                  </p:childTnLst>
                                </p:cTn>
                              </p:par>
                              <p:par>
                                <p:cTn id="32" presetID="22" presetClass="entr" presetSubtype="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wipe(up)">
                                      <p:cBhvr>
                                        <p:cTn id="37" dur="500"/>
                                        <p:tgtEl>
                                          <p:spTgt spid="102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par>
                                <p:cTn id="41" presetID="22" presetClass="entr" presetSubtype="1"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par>
                                <p:cTn id="44" presetID="22" presetClass="entr" presetSubtype="1"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par>
                                <p:cTn id="47" presetID="22" presetClass="entr" presetSubtype="1"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081"/>
                                        </p:tgtEl>
                                        <p:attrNameLst>
                                          <p:attrName>style.visibility</p:attrName>
                                        </p:attrNameLst>
                                      </p:cBhvr>
                                      <p:to>
                                        <p:strVal val="visible"/>
                                      </p:to>
                                    </p:set>
                                    <p:animEffect transition="in" filter="wipe(up)">
                                      <p:cBhvr>
                                        <p:cTn id="52" dur="500"/>
                                        <p:tgtEl>
                                          <p:spTgt spid="3081"/>
                                        </p:tgtEl>
                                      </p:cBhvr>
                                    </p:animEffect>
                                  </p:childTnLst>
                                </p:cTn>
                              </p:par>
                              <p:par>
                                <p:cTn id="53" presetID="22" presetClass="entr" presetSubtype="1"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083"/>
                                        </p:tgtEl>
                                        <p:attrNameLst>
                                          <p:attrName>style.visibility</p:attrName>
                                        </p:attrNameLst>
                                      </p:cBhvr>
                                      <p:to>
                                        <p:strVal val="visible"/>
                                      </p:to>
                                    </p:set>
                                    <p:animEffect transition="in" filter="wipe(up)">
                                      <p:cBhvr>
                                        <p:cTn id="58" dur="500"/>
                                        <p:tgtEl>
                                          <p:spTgt spid="3083"/>
                                        </p:tgtEl>
                                      </p:cBhvr>
                                    </p:animEffect>
                                  </p:childTnLst>
                                </p:cTn>
                              </p:par>
                              <p:par>
                                <p:cTn id="59" presetID="22" presetClass="entr" presetSubtype="1"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up)">
                                      <p:cBhvr>
                                        <p:cTn id="61" dur="500"/>
                                        <p:tgtEl>
                                          <p:spTgt spid="12"/>
                                        </p:tgtEl>
                                      </p:cBhvr>
                                    </p:animEffect>
                                  </p:childTnLst>
                                </p:cTn>
                              </p:par>
                              <p:par>
                                <p:cTn id="62" presetID="22" presetClass="entr" presetSubtype="1"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028"/>
                                        </p:tgtEl>
                                        <p:attrNameLst>
                                          <p:attrName>style.visibility</p:attrName>
                                        </p:attrNameLst>
                                      </p:cBhvr>
                                      <p:to>
                                        <p:strVal val="visible"/>
                                      </p:to>
                                    </p:set>
                                    <p:animEffect transition="in" filter="wipe(up)">
                                      <p:cBhvr>
                                        <p:cTn id="67" dur="500"/>
                                        <p:tgtEl>
                                          <p:spTgt spid="102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500"/>
                                        <p:tgtEl>
                                          <p:spTgt spid="21"/>
                                        </p:tgtEl>
                                      </p:cBhvr>
                                    </p:animEffect>
                                  </p:childTnLst>
                                </p:cTn>
                              </p:par>
                              <p:par>
                                <p:cTn id="71" presetID="22" presetClass="entr" presetSubtype="1"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up)">
                                      <p:cBhvr>
                                        <p:cTn id="73" dur="500"/>
                                        <p:tgtEl>
                                          <p:spTgt spid="2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3084"/>
                                        </p:tgtEl>
                                        <p:attrNameLst>
                                          <p:attrName>style.visibility</p:attrName>
                                        </p:attrNameLst>
                                      </p:cBhvr>
                                      <p:to>
                                        <p:strVal val="visible"/>
                                      </p:to>
                                    </p:set>
                                    <p:animEffect transition="in" filter="wipe(up)">
                                      <p:cBhvr>
                                        <p:cTn id="76" dur="500"/>
                                        <p:tgtEl>
                                          <p:spTgt spid="3084"/>
                                        </p:tgtEl>
                                      </p:cBhvr>
                                    </p:animEffect>
                                  </p:childTnLst>
                                </p:cTn>
                              </p:par>
                              <p:par>
                                <p:cTn id="77" presetID="22" presetClass="entr" presetSubtype="1"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up)">
                                      <p:cBhvr>
                                        <p:cTn id="79" dur="500"/>
                                        <p:tgtEl>
                                          <p:spTgt spid="23"/>
                                        </p:tgtEl>
                                      </p:cBhvr>
                                    </p:animEffect>
                                  </p:childTnLst>
                                </p:cTn>
                              </p:par>
                              <p:par>
                                <p:cTn id="80" presetID="22" presetClass="entr" presetSubtype="1"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up)">
                                      <p:cBhvr>
                                        <p:cTn id="82" dur="500"/>
                                        <p:tgtEl>
                                          <p:spTgt spid="24"/>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1029"/>
                                        </p:tgtEl>
                                        <p:attrNameLst>
                                          <p:attrName>style.visibility</p:attrName>
                                        </p:attrNameLst>
                                      </p:cBhvr>
                                      <p:to>
                                        <p:strVal val="visible"/>
                                      </p:to>
                                    </p:set>
                                    <p:animEffect transition="in" filter="wipe(up)">
                                      <p:cBhvr>
                                        <p:cTn id="85" dur="500"/>
                                        <p:tgtEl>
                                          <p:spTgt spid="1029"/>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up)">
                                      <p:cBhvr>
                                        <p:cTn id="88" dur="500"/>
                                        <p:tgtEl>
                                          <p:spTgt spid="27"/>
                                        </p:tgtEl>
                                      </p:cBhvr>
                                    </p:animEffect>
                                  </p:childTnLst>
                                </p:cTn>
                              </p:par>
                              <p:par>
                                <p:cTn id="89" presetID="2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086"/>
                                        </p:tgtEl>
                                        <p:attrNameLst>
                                          <p:attrName>style.visibility</p:attrName>
                                        </p:attrNameLst>
                                      </p:cBhvr>
                                      <p:to>
                                        <p:strVal val="visible"/>
                                      </p:to>
                                    </p:set>
                                    <p:animEffect transition="in" filter="wipe(up)">
                                      <p:cBhvr>
                                        <p:cTn id="94" dur="500"/>
                                        <p:tgtEl>
                                          <p:spTgt spid="3086"/>
                                        </p:tgtEl>
                                      </p:cBhvr>
                                    </p:animEffect>
                                  </p:childTnLst>
                                </p:cTn>
                              </p:par>
                              <p:par>
                                <p:cTn id="95" presetID="22" presetClass="entr" presetSubtype="1" fill="hold"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up)">
                                      <p:cBhvr>
                                        <p:cTn id="97" dur="500"/>
                                        <p:tgtEl>
                                          <p:spTgt spid="49"/>
                                        </p:tgtEl>
                                      </p:cBhvr>
                                    </p:animEffect>
                                  </p:childTnLst>
                                </p:cTn>
                              </p:par>
                              <p:par>
                                <p:cTn id="98" presetID="22" presetClass="entr" presetSubtype="1" fill="hold" nodeType="withEffect">
                                  <p:stCondLst>
                                    <p:cond delay="0"/>
                                  </p:stCondLst>
                                  <p:childTnLst>
                                    <p:set>
                                      <p:cBhvr>
                                        <p:cTn id="99" dur="1" fill="hold">
                                          <p:stCondLst>
                                            <p:cond delay="0"/>
                                          </p:stCondLst>
                                        </p:cTn>
                                        <p:tgtEl>
                                          <p:spTgt spid="3087"/>
                                        </p:tgtEl>
                                        <p:attrNameLst>
                                          <p:attrName>style.visibility</p:attrName>
                                        </p:attrNameLst>
                                      </p:cBhvr>
                                      <p:to>
                                        <p:strVal val="visible"/>
                                      </p:to>
                                    </p:set>
                                    <p:animEffect transition="in" filter="wipe(up)">
                                      <p:cBhvr>
                                        <p:cTn id="100" dur="500"/>
                                        <p:tgtEl>
                                          <p:spTgt spid="3087"/>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3091"/>
                                        </p:tgtEl>
                                        <p:attrNameLst>
                                          <p:attrName>style.visibility</p:attrName>
                                        </p:attrNameLst>
                                      </p:cBhvr>
                                      <p:to>
                                        <p:strVal val="visible"/>
                                      </p:to>
                                    </p:set>
                                    <p:animEffect transition="in" filter="wipe(up)">
                                      <p:cBhvr>
                                        <p:cTn id="103" dur="500"/>
                                        <p:tgtEl>
                                          <p:spTgt spid="3091"/>
                                        </p:tgtEl>
                                      </p:cBhvr>
                                    </p:animEffect>
                                  </p:childTnLst>
                                </p:cTn>
                              </p:par>
                              <p:par>
                                <p:cTn id="104" presetID="22" presetClass="entr" presetSubtype="1" fill="hold" nodeType="withEffect">
                                  <p:stCondLst>
                                    <p:cond delay="0"/>
                                  </p:stCondLst>
                                  <p:childTnLst>
                                    <p:set>
                                      <p:cBhvr>
                                        <p:cTn id="105" dur="1" fill="hold">
                                          <p:stCondLst>
                                            <p:cond delay="0"/>
                                          </p:stCondLst>
                                        </p:cTn>
                                        <p:tgtEl>
                                          <p:spTgt spid="3088"/>
                                        </p:tgtEl>
                                        <p:attrNameLst>
                                          <p:attrName>style.visibility</p:attrName>
                                        </p:attrNameLst>
                                      </p:cBhvr>
                                      <p:to>
                                        <p:strVal val="visible"/>
                                      </p:to>
                                    </p:set>
                                    <p:animEffect transition="in" filter="wipe(up)">
                                      <p:cBhvr>
                                        <p:cTn id="106" dur="500"/>
                                        <p:tgtEl>
                                          <p:spTgt spid="3088"/>
                                        </p:tgtEl>
                                      </p:cBhvr>
                                    </p:animEffect>
                                  </p:childTnLst>
                                </p:cTn>
                              </p:par>
                              <p:par>
                                <p:cTn id="107" presetID="22" presetClass="entr" presetSubtype="1"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ipe(up)">
                                      <p:cBhvr>
                                        <p:cTn id="109" dur="500"/>
                                        <p:tgtEl>
                                          <p:spTgt spid="43"/>
                                        </p:tgtEl>
                                      </p:cBhvr>
                                    </p:animEffect>
                                  </p:childTnLst>
                                </p:cTn>
                              </p:par>
                              <p:par>
                                <p:cTn id="110" presetID="22" presetClass="entr" presetSubtype="1" fill="hold"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up)">
                                      <p:cBhvr>
                                        <p:cTn id="112" dur="500"/>
                                        <p:tgtEl>
                                          <p:spTgt spid="53"/>
                                        </p:tgtEl>
                                      </p:cBhvr>
                                    </p:animEffect>
                                  </p:childTnLst>
                                </p:cTn>
                              </p:par>
                              <p:par>
                                <p:cTn id="113" presetID="22" presetClass="entr" presetSubtype="1" fill="hold"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wipe(up)">
                                      <p:cBhvr>
                                        <p:cTn id="115" dur="500"/>
                                        <p:tgtEl>
                                          <p:spTgt spid="57"/>
                                        </p:tgtEl>
                                      </p:cBhvr>
                                    </p:animEffect>
                                  </p:childTnLst>
                                </p:cTn>
                              </p:par>
                              <p:par>
                                <p:cTn id="116" presetID="22" presetClass="entr" presetSubtype="1"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wipe(up)">
                                      <p:cBhvr>
                                        <p:cTn id="118" dur="500"/>
                                        <p:tgtEl>
                                          <p:spTgt spid="59"/>
                                        </p:tgtEl>
                                      </p:cBhvr>
                                    </p:animEffect>
                                  </p:childTnLst>
                                </p:cTn>
                              </p:par>
                              <p:par>
                                <p:cTn id="119" presetID="22" presetClass="entr" presetSubtype="1"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wipe(up)">
                                      <p:cBhvr>
                                        <p:cTn id="121" dur="500"/>
                                        <p:tgtEl>
                                          <p:spTgt spid="54"/>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3094"/>
                                        </p:tgtEl>
                                        <p:attrNameLst>
                                          <p:attrName>style.visibility</p:attrName>
                                        </p:attrNameLst>
                                      </p:cBhvr>
                                      <p:to>
                                        <p:strVal val="visible"/>
                                      </p:to>
                                    </p:set>
                                    <p:animEffect transition="in" filter="wipe(up)">
                                      <p:cBhvr>
                                        <p:cTn id="124" dur="500"/>
                                        <p:tgtEl>
                                          <p:spTgt spid="3094"/>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wipe(up)">
                                      <p:cBhvr>
                                        <p:cTn id="127" dur="500"/>
                                        <p:tgtEl>
                                          <p:spTgt spid="31"/>
                                        </p:tgtEl>
                                      </p:cBhvr>
                                    </p:animEffect>
                                  </p:childTnLst>
                                </p:cTn>
                              </p:par>
                              <p:par>
                                <p:cTn id="128" presetID="22" presetClass="entr" presetSubtype="1" fill="hold" nodeType="withEffect">
                                  <p:stCondLst>
                                    <p:cond delay="0"/>
                                  </p:stCondLst>
                                  <p:childTnLst>
                                    <p:set>
                                      <p:cBhvr>
                                        <p:cTn id="129" dur="1" fill="hold">
                                          <p:stCondLst>
                                            <p:cond delay="0"/>
                                          </p:stCondLst>
                                        </p:cTn>
                                        <p:tgtEl>
                                          <p:spTgt spid="3090"/>
                                        </p:tgtEl>
                                        <p:attrNameLst>
                                          <p:attrName>style.visibility</p:attrName>
                                        </p:attrNameLst>
                                      </p:cBhvr>
                                      <p:to>
                                        <p:strVal val="visible"/>
                                      </p:to>
                                    </p:set>
                                    <p:animEffect transition="in" filter="wipe(up)">
                                      <p:cBhvr>
                                        <p:cTn id="130" dur="500"/>
                                        <p:tgtEl>
                                          <p:spTgt spid="3090"/>
                                        </p:tgtEl>
                                      </p:cBhvr>
                                    </p:animEffect>
                                  </p:childTnLst>
                                </p:cTn>
                              </p:par>
                              <p:par>
                                <p:cTn id="131" presetID="22" presetClass="entr" presetSubtype="1"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wipe(up)">
                                      <p:cBhvr>
                                        <p:cTn id="133" dur="500"/>
                                        <p:tgtEl>
                                          <p:spTgt spid="47"/>
                                        </p:tgtEl>
                                      </p:cBhvr>
                                    </p:animEffect>
                                  </p:childTnLst>
                                </p:cTn>
                              </p:par>
                              <p:par>
                                <p:cTn id="134" presetID="22" presetClass="entr" presetSubtype="1" fill="hold"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up)">
                                      <p:cBhvr>
                                        <p:cTn id="136" dur="500"/>
                                        <p:tgtEl>
                                          <p:spTgt spid="45"/>
                                        </p:tgtEl>
                                      </p:cBhvr>
                                    </p:animEffect>
                                  </p:childTnLst>
                                </p:cTn>
                              </p:par>
                              <p:par>
                                <p:cTn id="137" presetID="22" presetClass="entr" presetSubtype="1" fill="hold" nodeType="withEffect">
                                  <p:stCondLst>
                                    <p:cond delay="0"/>
                                  </p:stCondLst>
                                  <p:childTnLst>
                                    <p:set>
                                      <p:cBhvr>
                                        <p:cTn id="138" dur="1" fill="hold">
                                          <p:stCondLst>
                                            <p:cond delay="0"/>
                                          </p:stCondLst>
                                        </p:cTn>
                                        <p:tgtEl>
                                          <p:spTgt spid="3089"/>
                                        </p:tgtEl>
                                        <p:attrNameLst>
                                          <p:attrName>style.visibility</p:attrName>
                                        </p:attrNameLst>
                                      </p:cBhvr>
                                      <p:to>
                                        <p:strVal val="visible"/>
                                      </p:to>
                                    </p:set>
                                    <p:animEffect transition="in" filter="wipe(up)">
                                      <p:cBhvr>
                                        <p:cTn id="139" dur="500"/>
                                        <p:tgtEl>
                                          <p:spTgt spid="3089"/>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3093"/>
                                        </p:tgtEl>
                                        <p:attrNameLst>
                                          <p:attrName>style.visibility</p:attrName>
                                        </p:attrNameLst>
                                      </p:cBhvr>
                                      <p:to>
                                        <p:strVal val="visible"/>
                                      </p:to>
                                    </p:set>
                                    <p:animEffect transition="in" filter="wipe(up)">
                                      <p:cBhvr>
                                        <p:cTn id="142" dur="500"/>
                                        <p:tgtEl>
                                          <p:spTgt spid="3093"/>
                                        </p:tgtEl>
                                      </p:cBhvr>
                                    </p:animEffect>
                                  </p:childTnLst>
                                </p:cTn>
                              </p:par>
                              <p:par>
                                <p:cTn id="143" presetID="22" presetClass="entr" presetSubtype="1"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animEffect transition="in" filter="wipe(up)">
                                      <p:cBhvr>
                                        <p:cTn id="145" dur="500"/>
                                        <p:tgtEl>
                                          <p:spTgt spid="68"/>
                                        </p:tgtEl>
                                      </p:cBhvr>
                                    </p:animEffect>
                                  </p:childTnLst>
                                </p:cTn>
                              </p:par>
                              <p:par>
                                <p:cTn id="146" presetID="22" presetClass="entr" presetSubtype="1" fill="hold" nodeType="withEffect">
                                  <p:stCondLst>
                                    <p:cond delay="0"/>
                                  </p:stCondLst>
                                  <p:childTnLst>
                                    <p:set>
                                      <p:cBhvr>
                                        <p:cTn id="147" dur="1" fill="hold">
                                          <p:stCondLst>
                                            <p:cond delay="0"/>
                                          </p:stCondLst>
                                        </p:cTn>
                                        <p:tgtEl>
                                          <p:spTgt spid="67"/>
                                        </p:tgtEl>
                                        <p:attrNameLst>
                                          <p:attrName>style.visibility</p:attrName>
                                        </p:attrNameLst>
                                      </p:cBhvr>
                                      <p:to>
                                        <p:strVal val="visible"/>
                                      </p:to>
                                    </p:set>
                                    <p:animEffect transition="in" filter="wipe(up)">
                                      <p:cBhvr>
                                        <p:cTn id="148" dur="500"/>
                                        <p:tgtEl>
                                          <p:spTgt spid="67"/>
                                        </p:tgtEl>
                                      </p:cBhvr>
                                    </p:animEffect>
                                  </p:childTnLst>
                                </p:cTn>
                              </p:par>
                              <p:par>
                                <p:cTn id="149" presetID="22" presetClass="entr" presetSubtype="1" fill="hold" nodeType="with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wipe(up)">
                                      <p:cBhvr>
                                        <p:cTn id="151" dur="500"/>
                                        <p:tgtEl>
                                          <p:spTgt spid="33"/>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tgtEl>
                                        <p:attrNameLst>
                                          <p:attrName>style.visibility</p:attrName>
                                        </p:attrNameLst>
                                      </p:cBhvr>
                                      <p:to>
                                        <p:strVal val="visible"/>
                                      </p:to>
                                    </p:set>
                                    <p:animEffect transition="in" filter="fade">
                                      <p:cBhvr>
                                        <p:cTn id="156" dur="500"/>
                                        <p:tgtEl>
                                          <p:spTgt spid="2"/>
                                        </p:tgtEl>
                                      </p:cBhvr>
                                    </p:animEffect>
                                  </p:childTnLst>
                                </p:cTn>
                              </p:par>
                              <p:par>
                                <p:cTn id="157" presetID="22" presetClass="entr" presetSubtype="1" fill="hold" grpId="0" nodeType="withEffect">
                                  <p:stCondLst>
                                    <p:cond delay="0"/>
                                  </p:stCondLst>
                                  <p:childTnLst>
                                    <p:set>
                                      <p:cBhvr>
                                        <p:cTn id="158" dur="1" fill="hold">
                                          <p:stCondLst>
                                            <p:cond delay="0"/>
                                          </p:stCondLst>
                                        </p:cTn>
                                        <p:tgtEl>
                                          <p:spTgt spid="1034"/>
                                        </p:tgtEl>
                                        <p:attrNameLst>
                                          <p:attrName>style.visibility</p:attrName>
                                        </p:attrNameLst>
                                      </p:cBhvr>
                                      <p:to>
                                        <p:strVal val="visible"/>
                                      </p:to>
                                    </p:set>
                                    <p:animEffect transition="in" filter="wipe(up)">
                                      <p:cBhvr>
                                        <p:cTn id="159" dur="500"/>
                                        <p:tgtEl>
                                          <p:spTgt spid="1034"/>
                                        </p:tgtEl>
                                      </p:cBhvr>
                                    </p:animEffect>
                                  </p:childTnLst>
                                </p:cTn>
                              </p:par>
                              <p:par>
                                <p:cTn id="160" presetID="22" presetClass="entr" presetSubtype="1" fill="hold" nodeType="withEffect">
                                  <p:stCondLst>
                                    <p:cond delay="0"/>
                                  </p:stCondLst>
                                  <p:childTnLst>
                                    <p:set>
                                      <p:cBhvr>
                                        <p:cTn id="161" dur="1" fill="hold">
                                          <p:stCondLst>
                                            <p:cond delay="0"/>
                                          </p:stCondLst>
                                        </p:cTn>
                                        <p:tgtEl>
                                          <p:spTgt spid="85"/>
                                        </p:tgtEl>
                                        <p:attrNameLst>
                                          <p:attrName>style.visibility</p:attrName>
                                        </p:attrNameLst>
                                      </p:cBhvr>
                                      <p:to>
                                        <p:strVal val="visible"/>
                                      </p:to>
                                    </p:set>
                                    <p:animEffect transition="in" filter="wipe(up)">
                                      <p:cBhvr>
                                        <p:cTn id="162" dur="500"/>
                                        <p:tgtEl>
                                          <p:spTgt spid="85"/>
                                        </p:tgtEl>
                                      </p:cBhvr>
                                    </p:animEffect>
                                  </p:childTnLst>
                                </p:cTn>
                              </p:par>
                              <p:par>
                                <p:cTn id="163" presetID="22" presetClass="entr" presetSubtype="1" fill="hold" grpId="0" nodeType="withEffect">
                                  <p:stCondLst>
                                    <p:cond delay="0"/>
                                  </p:stCondLst>
                                  <p:childTnLst>
                                    <p:set>
                                      <p:cBhvr>
                                        <p:cTn id="164" dur="1" fill="hold">
                                          <p:stCondLst>
                                            <p:cond delay="0"/>
                                          </p:stCondLst>
                                        </p:cTn>
                                        <p:tgtEl>
                                          <p:spTgt spid="1030"/>
                                        </p:tgtEl>
                                        <p:attrNameLst>
                                          <p:attrName>style.visibility</p:attrName>
                                        </p:attrNameLst>
                                      </p:cBhvr>
                                      <p:to>
                                        <p:strVal val="visible"/>
                                      </p:to>
                                    </p:set>
                                    <p:animEffect transition="in" filter="wipe(up)">
                                      <p:cBhvr>
                                        <p:cTn id="165" dur="500"/>
                                        <p:tgtEl>
                                          <p:spTgt spid="1030"/>
                                        </p:tgtEl>
                                      </p:cBhvr>
                                    </p:animEffect>
                                  </p:childTnLst>
                                </p:cTn>
                              </p:par>
                              <p:par>
                                <p:cTn id="166" presetID="22" presetClass="entr" presetSubtype="1" fill="hold" grpId="0" nodeType="withEffect">
                                  <p:stCondLst>
                                    <p:cond delay="0"/>
                                  </p:stCondLst>
                                  <p:childTnLst>
                                    <p:set>
                                      <p:cBhvr>
                                        <p:cTn id="167" dur="1" fill="hold">
                                          <p:stCondLst>
                                            <p:cond delay="0"/>
                                          </p:stCondLst>
                                        </p:cTn>
                                        <p:tgtEl>
                                          <p:spTgt spid="1033"/>
                                        </p:tgtEl>
                                        <p:attrNameLst>
                                          <p:attrName>style.visibility</p:attrName>
                                        </p:attrNameLst>
                                      </p:cBhvr>
                                      <p:to>
                                        <p:strVal val="visible"/>
                                      </p:to>
                                    </p:set>
                                    <p:animEffect transition="in" filter="wipe(up)">
                                      <p:cBhvr>
                                        <p:cTn id="168" dur="500"/>
                                        <p:tgtEl>
                                          <p:spTgt spid="1033"/>
                                        </p:tgtEl>
                                      </p:cBhvr>
                                    </p:animEffect>
                                  </p:childTnLst>
                                </p:cTn>
                              </p:par>
                              <p:par>
                                <p:cTn id="169" presetID="22" presetClass="entr" presetSubtype="1" fill="hold" nodeType="withEffect">
                                  <p:stCondLst>
                                    <p:cond delay="0"/>
                                  </p:stCondLst>
                                  <p:childTnLst>
                                    <p:set>
                                      <p:cBhvr>
                                        <p:cTn id="170" dur="1" fill="hold">
                                          <p:stCondLst>
                                            <p:cond delay="0"/>
                                          </p:stCondLst>
                                        </p:cTn>
                                        <p:tgtEl>
                                          <p:spTgt spid="1040"/>
                                        </p:tgtEl>
                                        <p:attrNameLst>
                                          <p:attrName>style.visibility</p:attrName>
                                        </p:attrNameLst>
                                      </p:cBhvr>
                                      <p:to>
                                        <p:strVal val="visible"/>
                                      </p:to>
                                    </p:set>
                                    <p:animEffect transition="in" filter="wipe(up)">
                                      <p:cBhvr>
                                        <p:cTn id="171" dur="500"/>
                                        <p:tgtEl>
                                          <p:spTgt spid="1040"/>
                                        </p:tgtEl>
                                      </p:cBhvr>
                                    </p:animEffect>
                                  </p:childTnLst>
                                </p:cTn>
                              </p:par>
                              <p:par>
                                <p:cTn id="172" presetID="22" presetClass="entr" presetSubtype="1" fill="hold" nodeType="withEffect">
                                  <p:stCondLst>
                                    <p:cond delay="0"/>
                                  </p:stCondLst>
                                  <p:childTnLst>
                                    <p:set>
                                      <p:cBhvr>
                                        <p:cTn id="173" dur="1" fill="hold">
                                          <p:stCondLst>
                                            <p:cond delay="0"/>
                                          </p:stCondLst>
                                        </p:cTn>
                                        <p:tgtEl>
                                          <p:spTgt spid="89"/>
                                        </p:tgtEl>
                                        <p:attrNameLst>
                                          <p:attrName>style.visibility</p:attrName>
                                        </p:attrNameLst>
                                      </p:cBhvr>
                                      <p:to>
                                        <p:strVal val="visible"/>
                                      </p:to>
                                    </p:set>
                                    <p:animEffect transition="in" filter="wipe(up)">
                                      <p:cBhvr>
                                        <p:cTn id="174" dur="500"/>
                                        <p:tgtEl>
                                          <p:spTgt spid="89"/>
                                        </p:tgtEl>
                                      </p:cBhvr>
                                    </p:animEffect>
                                  </p:childTnLst>
                                </p:cTn>
                              </p:par>
                              <p:par>
                                <p:cTn id="175" presetID="22" presetClass="entr" presetSubtype="1" fill="hold" grpId="0" nodeType="withEffect">
                                  <p:stCondLst>
                                    <p:cond delay="0"/>
                                  </p:stCondLst>
                                  <p:childTnLst>
                                    <p:set>
                                      <p:cBhvr>
                                        <p:cTn id="176" dur="1" fill="hold">
                                          <p:stCondLst>
                                            <p:cond delay="0"/>
                                          </p:stCondLst>
                                        </p:cTn>
                                        <p:tgtEl>
                                          <p:spTgt spid="3"/>
                                        </p:tgtEl>
                                        <p:attrNameLst>
                                          <p:attrName>style.visibility</p:attrName>
                                        </p:attrNameLst>
                                      </p:cBhvr>
                                      <p:to>
                                        <p:strVal val="visible"/>
                                      </p:to>
                                    </p:set>
                                    <p:animEffect transition="in" filter="wipe(up)">
                                      <p:cBhvr>
                                        <p:cTn id="177" dur="500"/>
                                        <p:tgtEl>
                                          <p:spTgt spid="3"/>
                                        </p:tgtEl>
                                      </p:cBhvr>
                                    </p:animEffect>
                                  </p:childTnLst>
                                </p:cTn>
                              </p:par>
                              <p:par>
                                <p:cTn id="178" presetID="22" presetClass="entr" presetSubtype="1" fill="hold" grpId="0" nodeType="withEffect">
                                  <p:stCondLst>
                                    <p:cond delay="0"/>
                                  </p:stCondLst>
                                  <p:childTnLst>
                                    <p:set>
                                      <p:cBhvr>
                                        <p:cTn id="179" dur="1" fill="hold">
                                          <p:stCondLst>
                                            <p:cond delay="0"/>
                                          </p:stCondLst>
                                        </p:cTn>
                                        <p:tgtEl>
                                          <p:spTgt spid="1035"/>
                                        </p:tgtEl>
                                        <p:attrNameLst>
                                          <p:attrName>style.visibility</p:attrName>
                                        </p:attrNameLst>
                                      </p:cBhvr>
                                      <p:to>
                                        <p:strVal val="visible"/>
                                      </p:to>
                                    </p:set>
                                    <p:animEffect transition="in" filter="wipe(up)">
                                      <p:cBhvr>
                                        <p:cTn id="180" dur="500"/>
                                        <p:tgtEl>
                                          <p:spTgt spid="1035"/>
                                        </p:tgtEl>
                                      </p:cBhvr>
                                    </p:animEffect>
                                  </p:childTnLst>
                                </p:cTn>
                              </p:par>
                              <p:par>
                                <p:cTn id="181" presetID="22" presetClass="entr" presetSubtype="1"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wipe(up)">
                                      <p:cBhvr>
                                        <p:cTn id="183" dur="500"/>
                                        <p:tgtEl>
                                          <p:spTgt spid="84"/>
                                        </p:tgtEl>
                                      </p:cBhvr>
                                    </p:animEffect>
                                  </p:childTnLst>
                                </p:cTn>
                              </p:par>
                              <p:par>
                                <p:cTn id="184" presetID="22" presetClass="entr" presetSubtype="1" fill="hold" grpId="0" nodeType="withEffect">
                                  <p:stCondLst>
                                    <p:cond delay="0"/>
                                  </p:stCondLst>
                                  <p:childTnLst>
                                    <p:set>
                                      <p:cBhvr>
                                        <p:cTn id="185" dur="1" fill="hold">
                                          <p:stCondLst>
                                            <p:cond delay="0"/>
                                          </p:stCondLst>
                                        </p:cTn>
                                        <p:tgtEl>
                                          <p:spTgt spid="1031"/>
                                        </p:tgtEl>
                                        <p:attrNameLst>
                                          <p:attrName>style.visibility</p:attrName>
                                        </p:attrNameLst>
                                      </p:cBhvr>
                                      <p:to>
                                        <p:strVal val="visible"/>
                                      </p:to>
                                    </p:set>
                                    <p:animEffect transition="in" filter="wipe(up)">
                                      <p:cBhvr>
                                        <p:cTn id="186" dur="500"/>
                                        <p:tgtEl>
                                          <p:spTgt spid="1031"/>
                                        </p:tgtEl>
                                      </p:cBhvr>
                                    </p:animEffect>
                                  </p:childTnLst>
                                </p:cTn>
                              </p:par>
                              <p:par>
                                <p:cTn id="187" presetID="22" presetClass="entr" presetSubtype="1" fill="hold" nodeType="withEffect">
                                  <p:stCondLst>
                                    <p:cond delay="0"/>
                                  </p:stCondLst>
                                  <p:childTnLst>
                                    <p:set>
                                      <p:cBhvr>
                                        <p:cTn id="188" dur="1" fill="hold">
                                          <p:stCondLst>
                                            <p:cond delay="0"/>
                                          </p:stCondLst>
                                        </p:cTn>
                                        <p:tgtEl>
                                          <p:spTgt spid="5"/>
                                        </p:tgtEl>
                                        <p:attrNameLst>
                                          <p:attrName>style.visibility</p:attrName>
                                        </p:attrNameLst>
                                      </p:cBhvr>
                                      <p:to>
                                        <p:strVal val="visible"/>
                                      </p:to>
                                    </p:set>
                                    <p:animEffect transition="in" filter="wipe(up)">
                                      <p:cBhvr>
                                        <p:cTn id="189" dur="500"/>
                                        <p:tgtEl>
                                          <p:spTgt spid="5"/>
                                        </p:tgtEl>
                                      </p:cBhvr>
                                    </p:animEffect>
                                  </p:childTnLst>
                                </p:cTn>
                              </p:par>
                              <p:par>
                                <p:cTn id="190" presetID="22" presetClass="entr" presetSubtype="1" fill="hold" nodeType="withEffect">
                                  <p:stCondLst>
                                    <p:cond delay="0"/>
                                  </p:stCondLst>
                                  <p:childTnLst>
                                    <p:set>
                                      <p:cBhvr>
                                        <p:cTn id="191" dur="1" fill="hold">
                                          <p:stCondLst>
                                            <p:cond delay="0"/>
                                          </p:stCondLst>
                                        </p:cTn>
                                        <p:tgtEl>
                                          <p:spTgt spid="91"/>
                                        </p:tgtEl>
                                        <p:attrNameLst>
                                          <p:attrName>style.visibility</p:attrName>
                                        </p:attrNameLst>
                                      </p:cBhvr>
                                      <p:to>
                                        <p:strVal val="visible"/>
                                      </p:to>
                                    </p:set>
                                    <p:animEffect transition="in" filter="wipe(up)">
                                      <p:cBhvr>
                                        <p:cTn id="192" dur="500"/>
                                        <p:tgtEl>
                                          <p:spTgt spid="91"/>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4"/>
                                        </p:tgtEl>
                                        <p:attrNameLst>
                                          <p:attrName>style.visibility</p:attrName>
                                        </p:attrNameLst>
                                      </p:cBhvr>
                                      <p:to>
                                        <p:strVal val="visible"/>
                                      </p:to>
                                    </p:set>
                                    <p:animEffect transition="in" filter="wipe(up)">
                                      <p:cBhvr>
                                        <p:cTn id="195" dur="500"/>
                                        <p:tgtEl>
                                          <p:spTgt spid="4"/>
                                        </p:tgtEl>
                                      </p:cBhvr>
                                    </p:animEffect>
                                  </p:childTnLst>
                                </p:cTn>
                              </p:par>
                              <p:par>
                                <p:cTn id="196" presetID="22" presetClass="entr" presetSubtype="1" fill="hold" nodeType="withEffect">
                                  <p:stCondLst>
                                    <p:cond delay="0"/>
                                  </p:stCondLst>
                                  <p:childTnLst>
                                    <p:set>
                                      <p:cBhvr>
                                        <p:cTn id="197" dur="1" fill="hold">
                                          <p:stCondLst>
                                            <p:cond delay="0"/>
                                          </p:stCondLst>
                                        </p:cTn>
                                        <p:tgtEl>
                                          <p:spTgt spid="81"/>
                                        </p:tgtEl>
                                        <p:attrNameLst>
                                          <p:attrName>style.visibility</p:attrName>
                                        </p:attrNameLst>
                                      </p:cBhvr>
                                      <p:to>
                                        <p:strVal val="visible"/>
                                      </p:to>
                                    </p:set>
                                    <p:animEffect transition="in" filter="wipe(up)">
                                      <p:cBhvr>
                                        <p:cTn id="198" dur="500"/>
                                        <p:tgtEl>
                                          <p:spTgt spid="81"/>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1036"/>
                                        </p:tgtEl>
                                        <p:attrNameLst>
                                          <p:attrName>style.visibility</p:attrName>
                                        </p:attrNameLst>
                                      </p:cBhvr>
                                      <p:to>
                                        <p:strVal val="visible"/>
                                      </p:to>
                                    </p:set>
                                    <p:animEffect transition="in" filter="wipe(up)">
                                      <p:cBhvr>
                                        <p:cTn id="201" dur="500"/>
                                        <p:tgtEl>
                                          <p:spTgt spid="1036"/>
                                        </p:tgtEl>
                                      </p:cBhvr>
                                    </p:animEffect>
                                  </p:childTnLst>
                                </p:cTn>
                              </p:par>
                              <p:par>
                                <p:cTn id="202" presetID="22" presetClass="entr" presetSubtype="1" fill="hold" nodeType="withEffect">
                                  <p:stCondLst>
                                    <p:cond delay="0"/>
                                  </p:stCondLst>
                                  <p:childTnLst>
                                    <p:set>
                                      <p:cBhvr>
                                        <p:cTn id="203" dur="1" fill="hold">
                                          <p:stCondLst>
                                            <p:cond delay="0"/>
                                          </p:stCondLst>
                                        </p:cTn>
                                        <p:tgtEl>
                                          <p:spTgt spid="83"/>
                                        </p:tgtEl>
                                        <p:attrNameLst>
                                          <p:attrName>style.visibility</p:attrName>
                                        </p:attrNameLst>
                                      </p:cBhvr>
                                      <p:to>
                                        <p:strVal val="visible"/>
                                      </p:to>
                                    </p:set>
                                    <p:animEffect transition="in" filter="wipe(up)">
                                      <p:cBhvr>
                                        <p:cTn id="204" dur="500"/>
                                        <p:tgtEl>
                                          <p:spTgt spid="83"/>
                                        </p:tgtEl>
                                      </p:cBhvr>
                                    </p:animEffect>
                                  </p:childTnLst>
                                </p:cTn>
                              </p:par>
                              <p:par>
                                <p:cTn id="205" presetID="22" presetClass="entr" presetSubtype="1" fill="hold" grpId="0" nodeType="withEffect">
                                  <p:stCondLst>
                                    <p:cond delay="0"/>
                                  </p:stCondLst>
                                  <p:childTnLst>
                                    <p:set>
                                      <p:cBhvr>
                                        <p:cTn id="206" dur="1" fill="hold">
                                          <p:stCondLst>
                                            <p:cond delay="0"/>
                                          </p:stCondLst>
                                        </p:cTn>
                                        <p:tgtEl>
                                          <p:spTgt spid="1032"/>
                                        </p:tgtEl>
                                        <p:attrNameLst>
                                          <p:attrName>style.visibility</p:attrName>
                                        </p:attrNameLst>
                                      </p:cBhvr>
                                      <p:to>
                                        <p:strVal val="visible"/>
                                      </p:to>
                                    </p:set>
                                    <p:animEffect transition="in" filter="wipe(up)">
                                      <p:cBhvr>
                                        <p:cTn id="207" dur="500"/>
                                        <p:tgtEl>
                                          <p:spTgt spid="1032"/>
                                        </p:tgtEl>
                                      </p:cBhvr>
                                    </p:animEffect>
                                  </p:childTnLst>
                                </p:cTn>
                              </p:par>
                              <p:par>
                                <p:cTn id="208" presetID="22" presetClass="entr" presetSubtype="1" fill="hold" nodeType="withEffect">
                                  <p:stCondLst>
                                    <p:cond delay="0"/>
                                  </p:stCondLst>
                                  <p:childTnLst>
                                    <p:set>
                                      <p:cBhvr>
                                        <p:cTn id="209" dur="1" fill="hold">
                                          <p:stCondLst>
                                            <p:cond delay="0"/>
                                          </p:stCondLst>
                                        </p:cTn>
                                        <p:tgtEl>
                                          <p:spTgt spid="86"/>
                                        </p:tgtEl>
                                        <p:attrNameLst>
                                          <p:attrName>style.visibility</p:attrName>
                                        </p:attrNameLst>
                                      </p:cBhvr>
                                      <p:to>
                                        <p:strVal val="visible"/>
                                      </p:to>
                                    </p:set>
                                    <p:animEffect transition="in" filter="wipe(up)">
                                      <p:cBhvr>
                                        <p:cTn id="210" dur="500"/>
                                        <p:tgtEl>
                                          <p:spTgt spid="86"/>
                                        </p:tgtEl>
                                      </p:cBhvr>
                                    </p:animEffect>
                                  </p:childTnLst>
                                </p:cTn>
                              </p:par>
                              <p:par>
                                <p:cTn id="211" presetID="22" presetClass="entr" presetSubtype="1" fill="hold" nodeType="withEffect">
                                  <p:stCondLst>
                                    <p:cond delay="0"/>
                                  </p:stCondLst>
                                  <p:childTnLst>
                                    <p:set>
                                      <p:cBhvr>
                                        <p:cTn id="212" dur="1" fill="hold">
                                          <p:stCondLst>
                                            <p:cond delay="0"/>
                                          </p:stCondLst>
                                        </p:cTn>
                                        <p:tgtEl>
                                          <p:spTgt spid="90"/>
                                        </p:tgtEl>
                                        <p:attrNameLst>
                                          <p:attrName>style.visibility</p:attrName>
                                        </p:attrNameLst>
                                      </p:cBhvr>
                                      <p:to>
                                        <p:strVal val="visible"/>
                                      </p:to>
                                    </p:set>
                                    <p:animEffect transition="in" filter="wipe(up)">
                                      <p:cBhvr>
                                        <p:cTn id="213" dur="500"/>
                                        <p:tgtEl>
                                          <p:spTgt spid="90"/>
                                        </p:tgtEl>
                                      </p:cBhvr>
                                    </p:animEffect>
                                  </p:childTnLst>
                                </p:cTn>
                              </p:par>
                              <p:par>
                                <p:cTn id="214" presetID="22" presetClass="entr" presetSubtype="1" fill="hold" grpId="0" nodeType="withEffect">
                                  <p:stCondLst>
                                    <p:cond delay="0"/>
                                  </p:stCondLst>
                                  <p:childTnLst>
                                    <p:set>
                                      <p:cBhvr>
                                        <p:cTn id="215" dur="1" fill="hold">
                                          <p:stCondLst>
                                            <p:cond delay="0"/>
                                          </p:stCondLst>
                                        </p:cTn>
                                        <p:tgtEl>
                                          <p:spTgt spid="6"/>
                                        </p:tgtEl>
                                        <p:attrNameLst>
                                          <p:attrName>style.visibility</p:attrName>
                                        </p:attrNameLst>
                                      </p:cBhvr>
                                      <p:to>
                                        <p:strVal val="visible"/>
                                      </p:to>
                                    </p:set>
                                    <p:animEffect transition="in" filter="wipe(up)">
                                      <p:cBhvr>
                                        <p:cTn id="216" dur="500"/>
                                        <p:tgtEl>
                                          <p:spTgt spid="6"/>
                                        </p:tgtEl>
                                      </p:cBhvr>
                                    </p:animEffect>
                                  </p:childTnLst>
                                </p:cTn>
                              </p:par>
                              <p:par>
                                <p:cTn id="217" presetID="22" presetClass="entr" presetSubtype="1" fill="hold" nodeType="withEffect">
                                  <p:stCondLst>
                                    <p:cond delay="0"/>
                                  </p:stCondLst>
                                  <p:childTnLst>
                                    <p:set>
                                      <p:cBhvr>
                                        <p:cTn id="218" dur="1" fill="hold">
                                          <p:stCondLst>
                                            <p:cond delay="0"/>
                                          </p:stCondLst>
                                        </p:cTn>
                                        <p:tgtEl>
                                          <p:spTgt spid="1039"/>
                                        </p:tgtEl>
                                        <p:attrNameLst>
                                          <p:attrName>style.visibility</p:attrName>
                                        </p:attrNameLst>
                                      </p:cBhvr>
                                      <p:to>
                                        <p:strVal val="visible"/>
                                      </p:to>
                                    </p:set>
                                    <p:animEffect transition="in" filter="wipe(up)">
                                      <p:cBhvr>
                                        <p:cTn id="219" dur="500"/>
                                        <p:tgtEl>
                                          <p:spTgt spid="1039"/>
                                        </p:tgtEl>
                                      </p:cBhvr>
                                    </p:animEffect>
                                  </p:childTnLst>
                                </p:cTn>
                              </p:par>
                              <p:par>
                                <p:cTn id="220" presetID="22" presetClass="entr" presetSubtype="1" fill="hold" nodeType="withEffect">
                                  <p:stCondLst>
                                    <p:cond delay="0"/>
                                  </p:stCondLst>
                                  <p:childTnLst>
                                    <p:set>
                                      <p:cBhvr>
                                        <p:cTn id="221" dur="1" fill="hold">
                                          <p:stCondLst>
                                            <p:cond delay="0"/>
                                          </p:stCondLst>
                                        </p:cTn>
                                        <p:tgtEl>
                                          <p:spTgt spid="1037"/>
                                        </p:tgtEl>
                                        <p:attrNameLst>
                                          <p:attrName>style.visibility</p:attrName>
                                        </p:attrNameLst>
                                      </p:cBhvr>
                                      <p:to>
                                        <p:strVal val="visible"/>
                                      </p:to>
                                    </p:set>
                                    <p:animEffect transition="in" filter="wipe(up)">
                                      <p:cBhvr>
                                        <p:cTn id="222" dur="500"/>
                                        <p:tgtEl>
                                          <p:spTgt spid="1037"/>
                                        </p:tgtEl>
                                      </p:cBhvr>
                                    </p:animEffect>
                                  </p:childTnLst>
                                </p:cTn>
                              </p:par>
                              <p:par>
                                <p:cTn id="223" presetID="22" presetClass="entr" presetSubtype="1" fill="hold" nodeType="withEffect">
                                  <p:stCondLst>
                                    <p:cond delay="0"/>
                                  </p:stCondLst>
                                  <p:childTnLst>
                                    <p:set>
                                      <p:cBhvr>
                                        <p:cTn id="224" dur="1" fill="hold">
                                          <p:stCondLst>
                                            <p:cond delay="0"/>
                                          </p:stCondLst>
                                        </p:cTn>
                                        <p:tgtEl>
                                          <p:spTgt spid="1038"/>
                                        </p:tgtEl>
                                        <p:attrNameLst>
                                          <p:attrName>style.visibility</p:attrName>
                                        </p:attrNameLst>
                                      </p:cBhvr>
                                      <p:to>
                                        <p:strVal val="visible"/>
                                      </p:to>
                                    </p:set>
                                    <p:animEffect transition="in" filter="wipe(up)">
                                      <p:cBhvr>
                                        <p:cTn id="225" dur="500"/>
                                        <p:tgtEl>
                                          <p:spTgt spid="1038"/>
                                        </p:tgtEl>
                                      </p:cBhvr>
                                    </p:animEffect>
                                  </p:childTnLst>
                                </p:cTn>
                              </p:par>
                              <p:par>
                                <p:cTn id="226" presetID="22" presetClass="entr" presetSubtype="1" fill="hold" nodeType="withEffect">
                                  <p:stCondLst>
                                    <p:cond delay="0"/>
                                  </p:stCondLst>
                                  <p:childTnLst>
                                    <p:set>
                                      <p:cBhvr>
                                        <p:cTn id="227" dur="1" fill="hold">
                                          <p:stCondLst>
                                            <p:cond delay="0"/>
                                          </p:stCondLst>
                                        </p:cTn>
                                        <p:tgtEl>
                                          <p:spTgt spid="1041"/>
                                        </p:tgtEl>
                                        <p:attrNameLst>
                                          <p:attrName>style.visibility</p:attrName>
                                        </p:attrNameLst>
                                      </p:cBhvr>
                                      <p:to>
                                        <p:strVal val="visible"/>
                                      </p:to>
                                    </p:set>
                                    <p:animEffect transition="in" filter="wipe(up)">
                                      <p:cBhvr>
                                        <p:cTn id="228"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74" grpId="0" animBg="1"/>
      <p:bldP spid="3075" grpId="0" animBg="1"/>
      <p:bldP spid="3077" grpId="0" animBg="1"/>
      <p:bldP spid="3080" grpId="0" animBg="1"/>
      <p:bldP spid="3081" grpId="0" animBg="1"/>
      <p:bldP spid="3082" grpId="0" animBg="1"/>
      <p:bldP spid="3083" grpId="0" animBg="1"/>
      <p:bldP spid="3084" grpId="0" animBg="1"/>
      <p:bldP spid="21" grpId="0" animBg="1"/>
      <p:bldP spid="3086" grpId="0" animBg="1"/>
      <p:bldP spid="27" grpId="0" animBg="1"/>
      <p:bldP spid="31" grpId="0" animBg="1"/>
      <p:bldP spid="3091" grpId="0"/>
      <p:bldP spid="3093" grpId="0"/>
      <p:bldP spid="3094" grpId="0"/>
      <p:bldP spid="1026" grpId="0"/>
      <p:bldP spid="1027" grpId="0"/>
      <p:bldP spid="1028" grpId="0"/>
      <p:bldP spid="1029" grpId="0"/>
      <p:bldP spid="1030" grpId="0" animBg="1"/>
      <p:bldP spid="1031" grpId="0" animBg="1"/>
      <p:bldP spid="1032" grpId="0" animBg="1"/>
      <p:bldP spid="1033" grpId="0" animBg="1"/>
      <p:bldP spid="1034" grpId="0" animBg="1"/>
      <p:bldP spid="1035" grpId="0" animBg="1"/>
      <p:bldP spid="1036" grpId="0" animBg="1"/>
      <p:bldP spid="3" grpId="0"/>
      <p:bldP spid="4" grpId="0"/>
      <p:bldP spid="6" grpId="0"/>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717" y="2050869"/>
            <a:ext cx="3522878" cy="3394466"/>
          </a:xfrm>
          <a:prstGeom prst="rect">
            <a:avLst/>
          </a:prstGeom>
        </p:spPr>
      </p:pic>
      <p:sp>
        <p:nvSpPr>
          <p:cNvPr id="3" name="ZoneTexte 2"/>
          <p:cNvSpPr txBox="1"/>
          <p:nvPr/>
        </p:nvSpPr>
        <p:spPr>
          <a:xfrm>
            <a:off x="614855" y="2159876"/>
            <a:ext cx="3436882"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smtClean="0">
                <a:solidFill>
                  <a:schemeClr val="accent2">
                    <a:lumMod val="50000"/>
                  </a:schemeClr>
                </a:solidFill>
              </a:rPr>
              <a:t>Amélioration de la gestion de l’entreprise </a:t>
            </a:r>
            <a:endParaRPr lang="fr-FR" dirty="0">
              <a:solidFill>
                <a:schemeClr val="accent2">
                  <a:lumMod val="50000"/>
                </a:schemeClr>
              </a:solidFill>
            </a:endParaRPr>
          </a:p>
        </p:txBody>
      </p:sp>
      <p:sp>
        <p:nvSpPr>
          <p:cNvPr id="4" name="ZoneTexte 3"/>
          <p:cNvSpPr txBox="1"/>
          <p:nvPr/>
        </p:nvSpPr>
        <p:spPr>
          <a:xfrm>
            <a:off x="2254469" y="1163329"/>
            <a:ext cx="4039351" cy="369332"/>
          </a:xfrm>
          <a:prstGeom prst="rect">
            <a:avLst/>
          </a:prstGeom>
          <a:noFill/>
        </p:spPr>
        <p:txBody>
          <a:bodyPr wrap="square" rtlCol="0">
            <a:spAutoFit/>
          </a:bodyPr>
          <a:lstStyle/>
          <a:p>
            <a:r>
              <a:rPr lang="fr-FR" b="1" dirty="0" smtClean="0">
                <a:latin typeface="Footlight MT Light" panose="0204060206030A020304" pitchFamily="18" charset="0"/>
              </a:rPr>
              <a:t>Amélioration de la ligne de production : </a:t>
            </a:r>
            <a:endParaRPr lang="fr-FR" b="1" dirty="0">
              <a:latin typeface="Footlight MT Light" panose="0204060206030A020304" pitchFamily="18" charset="0"/>
            </a:endParaRPr>
          </a:p>
        </p:txBody>
      </p:sp>
      <p:sp>
        <p:nvSpPr>
          <p:cNvPr id="5" name="ZoneTexte 4"/>
          <p:cNvSpPr txBox="1"/>
          <p:nvPr/>
        </p:nvSpPr>
        <p:spPr>
          <a:xfrm>
            <a:off x="614855" y="3093583"/>
            <a:ext cx="3105807" cy="646331"/>
          </a:xfrm>
          <a:prstGeom prst="rect">
            <a:avLst/>
          </a:prstGeom>
          <a:noFill/>
        </p:spPr>
        <p:txBody>
          <a:bodyPr wrap="square" rtlCol="0">
            <a:spAutoFit/>
          </a:bodyPr>
          <a:lstStyle/>
          <a:p>
            <a:pPr marL="285750" indent="-285750">
              <a:buFont typeface="Wingdings" panose="05000000000000000000" pitchFamily="2" charset="2"/>
              <a:buChar char="q"/>
            </a:pPr>
            <a:r>
              <a:rPr lang="fr-FR" dirty="0" smtClean="0">
                <a:solidFill>
                  <a:schemeClr val="accent2">
                    <a:lumMod val="50000"/>
                  </a:schemeClr>
                </a:solidFill>
              </a:rPr>
              <a:t>Amélioration de la qualité de produit </a:t>
            </a:r>
            <a:endParaRPr lang="fr-FR" dirty="0">
              <a:solidFill>
                <a:schemeClr val="accent2">
                  <a:lumMod val="50000"/>
                </a:schemeClr>
              </a:solidFill>
            </a:endParaRPr>
          </a:p>
        </p:txBody>
      </p:sp>
      <p:sp>
        <p:nvSpPr>
          <p:cNvPr id="6" name="ZoneTexte 5"/>
          <p:cNvSpPr txBox="1"/>
          <p:nvPr/>
        </p:nvSpPr>
        <p:spPr>
          <a:xfrm>
            <a:off x="614855" y="4027290"/>
            <a:ext cx="3279228" cy="369332"/>
          </a:xfrm>
          <a:prstGeom prst="rect">
            <a:avLst/>
          </a:prstGeom>
          <a:noFill/>
        </p:spPr>
        <p:txBody>
          <a:bodyPr wrap="square" rtlCol="0">
            <a:spAutoFit/>
          </a:bodyPr>
          <a:lstStyle/>
          <a:p>
            <a:pPr marL="285750" indent="-285750">
              <a:buFont typeface="Wingdings" panose="05000000000000000000" pitchFamily="2" charset="2"/>
              <a:buChar char="q"/>
            </a:pPr>
            <a:r>
              <a:rPr lang="fr-FR" dirty="0" smtClean="0">
                <a:solidFill>
                  <a:schemeClr val="accent2">
                    <a:lumMod val="50000"/>
                  </a:schemeClr>
                </a:solidFill>
              </a:rPr>
              <a:t>Augmentation du rendement</a:t>
            </a:r>
            <a:endParaRPr lang="fr-FR" dirty="0">
              <a:solidFill>
                <a:schemeClr val="accent2">
                  <a:lumMod val="50000"/>
                </a:schemeClr>
              </a:solidFill>
            </a:endParaRPr>
          </a:p>
        </p:txBody>
      </p:sp>
      <p:sp>
        <p:nvSpPr>
          <p:cNvPr id="7" name="ZoneTexte 6"/>
          <p:cNvSpPr txBox="1"/>
          <p:nvPr/>
        </p:nvSpPr>
        <p:spPr>
          <a:xfrm>
            <a:off x="402020" y="4776331"/>
            <a:ext cx="3436882" cy="369332"/>
          </a:xfrm>
          <a:prstGeom prst="rect">
            <a:avLst/>
          </a:prstGeom>
          <a:noFill/>
        </p:spPr>
        <p:txBody>
          <a:bodyPr wrap="square" rtlCol="0">
            <a:spAutoFit/>
          </a:bodyPr>
          <a:lstStyle/>
          <a:p>
            <a:pPr marL="285750" indent="-285750">
              <a:buFont typeface="Wingdings" panose="05000000000000000000" pitchFamily="2" charset="2"/>
              <a:buChar char="Ø"/>
            </a:pPr>
            <a:r>
              <a:rPr lang="fr-FR" b="1" dirty="0" smtClean="0">
                <a:solidFill>
                  <a:schemeClr val="accent2">
                    <a:lumMod val="50000"/>
                  </a:schemeClr>
                </a:solidFill>
              </a:rPr>
              <a:t>Optimisation de la rentabilité</a:t>
            </a:r>
            <a:endParaRPr lang="fr-FR" b="1" dirty="0">
              <a:solidFill>
                <a:schemeClr val="accent2">
                  <a:lumMod val="50000"/>
                </a:schemeClr>
              </a:solidFill>
            </a:endParaRPr>
          </a:p>
        </p:txBody>
      </p:sp>
    </p:spTree>
    <p:extLst>
      <p:ext uri="{BB962C8B-B14F-4D97-AF65-F5344CB8AC3E}">
        <p14:creationId xmlns:p14="http://schemas.microsoft.com/office/powerpoint/2010/main" val="29004951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8211"/>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0080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277"/>
                                        </p:tgtEl>
                                      </p:cBhvr>
                                    </p:animEffect>
                                    <p:animScale>
                                      <p:cBhvr>
                                        <p:cTn id="7" dur="500" autoRev="1" fill="hold"/>
                                        <p:tgtEl>
                                          <p:spTgt spid="277"/>
                                        </p:tgtEl>
                                      </p:cBhvr>
                                      <p:by x="105000" y="105000"/>
                                    </p:animScale>
                                  </p:childTnLst>
                                </p:cTn>
                              </p:par>
                              <p:par>
                                <p:cTn id="8" presetID="15" presetClass="emph" presetSubtype="0" grpId="0" nodeType="withEffect">
                                  <p:stCondLst>
                                    <p:cond delay="0"/>
                                  </p:stCondLst>
                                  <p:iterate type="lt">
                                    <p:tmAbs val="25"/>
                                  </p:iterate>
                                  <p:childTnLst>
                                    <p:set>
                                      <p:cBhvr override="childStyle">
                                        <p:cTn id="9" dur="1000"/>
                                        <p:tgtEl>
                                          <p:spTgt spid="278"/>
                                        </p:tgtEl>
                                        <p:attrNameLst>
                                          <p:attrName>style.fontWeight</p:attrName>
                                        </p:attrNameLst>
                                      </p:cBhvr>
                                      <p:to>
                                        <p:strVal val="bold"/>
                                      </p:to>
                                    </p:set>
                                  </p:childTnLst>
                                </p:cTn>
                              </p:par>
                              <p:par>
                                <p:cTn id="10" presetID="26" presetClass="emph" presetSubtype="0" fill="hold" nodeType="withEffect">
                                  <p:stCondLst>
                                    <p:cond delay="0"/>
                                  </p:stCondLst>
                                  <p:childTnLst>
                                    <p:animEffect transition="out" filter="fade">
                                      <p:cBhvr>
                                        <p:cTn id="11" dur="1000" tmFilter="0, 0; .2, .5; .8, .5; 1, 0"/>
                                        <p:tgtEl>
                                          <p:spTgt spid="279"/>
                                        </p:tgtEl>
                                      </p:cBhvr>
                                    </p:animEffect>
                                    <p:animScale>
                                      <p:cBhvr>
                                        <p:cTn id="12" dur="500" autoRev="1" fill="hold"/>
                                        <p:tgtEl>
                                          <p:spTgt spid="279"/>
                                        </p:tgtEl>
                                      </p:cBhvr>
                                      <p:by x="105000" y="105000"/>
                                    </p:animScale>
                                  </p:childTnLst>
                                </p:cTn>
                              </p:par>
                              <p:par>
                                <p:cTn id="13" presetID="26" presetClass="emph" presetSubtype="0" fill="hold" nodeType="withEffect">
                                  <p:stCondLst>
                                    <p:cond delay="0"/>
                                  </p:stCondLst>
                                  <p:childTnLst>
                                    <p:animEffect transition="out" filter="fade">
                                      <p:cBhvr>
                                        <p:cTn id="14" dur="1000" tmFilter="0, 0; .2, .5; .8, .5; 1, 0"/>
                                        <p:tgtEl>
                                          <p:spTgt spid="245"/>
                                        </p:tgtEl>
                                      </p:cBhvr>
                                    </p:animEffect>
                                    <p:animScale>
                                      <p:cBhvr>
                                        <p:cTn id="15" dur="500" autoRev="1" fill="hold"/>
                                        <p:tgtEl>
                                          <p:spTgt spid="245"/>
                                        </p:tgtEl>
                                      </p:cBhvr>
                                      <p:by x="105000" y="105000"/>
                                    </p:animScale>
                                  </p:childTnLst>
                                </p:cTn>
                              </p:par>
                              <p:par>
                                <p:cTn id="16" presetID="26" presetClass="emph" presetSubtype="0" fill="hold" grpId="0" nodeType="withEffect">
                                  <p:stCondLst>
                                    <p:cond delay="0"/>
                                  </p:stCondLst>
                                  <p:childTnLst>
                                    <p:animEffect transition="out" filter="fade">
                                      <p:cBhvr>
                                        <p:cTn id="17" dur="1000" tmFilter="0, 0; .2, .5; .8, .5; 1, 0"/>
                                        <p:tgtEl>
                                          <p:spTgt spid="298"/>
                                        </p:tgtEl>
                                      </p:cBhvr>
                                    </p:animEffect>
                                    <p:animScale>
                                      <p:cBhvr>
                                        <p:cTn id="18" dur="500" autoRev="1" fill="hold"/>
                                        <p:tgtEl>
                                          <p:spTgt spid="298"/>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282"/>
                                        </p:tgtEl>
                                      </p:cBhvr>
                                    </p:animEffect>
                                    <p:animScale>
                                      <p:cBhvr>
                                        <p:cTn id="21" dur="500" autoRev="1" fill="hold"/>
                                        <p:tgtEl>
                                          <p:spTgt spid="282"/>
                                        </p:tgtEl>
                                      </p:cBhvr>
                                      <p:by x="105000" y="105000"/>
                                    </p:animScale>
                                  </p:childTnLst>
                                </p:cTn>
                              </p:par>
                              <p:par>
                                <p:cTn id="22" presetID="26" presetClass="emph" presetSubtype="0" fill="hold" nodeType="withEffect">
                                  <p:stCondLst>
                                    <p:cond delay="0"/>
                                  </p:stCondLst>
                                  <p:childTnLst>
                                    <p:animEffect transition="out" filter="fade">
                                      <p:cBhvr>
                                        <p:cTn id="23" dur="1000" tmFilter="0, 0; .2, .5; .8, .5; 1, 0"/>
                                        <p:tgtEl>
                                          <p:spTgt spid="280"/>
                                        </p:tgtEl>
                                      </p:cBhvr>
                                    </p:animEffect>
                                    <p:animScale>
                                      <p:cBhvr>
                                        <p:cTn id="24" dur="500" autoRev="1" fill="hold"/>
                                        <p:tgtEl>
                                          <p:spTgt spid="2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9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127281" y="459882"/>
            <a:ext cx="3150221" cy="523220"/>
          </a:xfrm>
          <a:prstGeom prst="rect">
            <a:avLst/>
          </a:prstGeom>
          <a:noFill/>
        </p:spPr>
        <p:txBody>
          <a:bodyPr wrap="none" rtlCol="0">
            <a:spAutoFit/>
          </a:bodyPr>
          <a:lstStyle/>
          <a:p>
            <a:pPr lvl="0"/>
            <a:r>
              <a:rPr lang="fr-FR" sz="2800" b="1" dirty="0">
                <a:latin typeface="Footlight MT Light" panose="0204060206030A020304" pitchFamily="18" charset="0"/>
              </a:rPr>
              <a:t>Estimation </a:t>
            </a:r>
            <a:r>
              <a:rPr lang="fr-FR" sz="2800" b="1" dirty="0" smtClean="0">
                <a:latin typeface="Footlight MT Light" panose="0204060206030A020304" pitchFamily="18" charset="0"/>
              </a:rPr>
              <a:t>des </a:t>
            </a:r>
            <a:r>
              <a:rPr lang="fr-FR" sz="2800" b="1" dirty="0">
                <a:latin typeface="Footlight MT Light" panose="0204060206030A020304" pitchFamily="18" charset="0"/>
              </a:rPr>
              <a:t>coûts</a:t>
            </a:r>
          </a:p>
        </p:txBody>
      </p:sp>
      <p:cxnSp>
        <p:nvCxnSpPr>
          <p:cNvPr id="7" name="Straight Connector 6"/>
          <p:cNvCxnSpPr/>
          <p:nvPr/>
        </p:nvCxnSpPr>
        <p:spPr>
          <a:xfrm rot="5400000">
            <a:off x="3460865" y="2286003"/>
            <a:ext cx="2134393" cy="793"/>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3" name="Group 11"/>
          <p:cNvGrpSpPr/>
          <p:nvPr/>
        </p:nvGrpSpPr>
        <p:grpSpPr>
          <a:xfrm>
            <a:off x="1617312" y="1513243"/>
            <a:ext cx="2820877" cy="410525"/>
            <a:chOff x="1979525" y="3587063"/>
            <a:chExt cx="3761169" cy="1136130"/>
          </a:xfrm>
          <a:solidFill>
            <a:schemeClr val="accent1"/>
          </a:solidFill>
        </p:grpSpPr>
        <p:sp>
          <p:nvSpPr>
            <p:cNvPr id="10" name="Rectangle 9"/>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30" name="Straight Connector 29"/>
          <p:cNvCxnSpPr/>
          <p:nvPr/>
        </p:nvCxnSpPr>
        <p:spPr>
          <a:xfrm rot="5400000">
            <a:off x="3790915" y="3956714"/>
            <a:ext cx="1468943" cy="22886"/>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8" name="Group 30"/>
          <p:cNvGrpSpPr/>
          <p:nvPr/>
        </p:nvGrpSpPr>
        <p:grpSpPr>
          <a:xfrm flipH="1">
            <a:off x="4631732" y="1528816"/>
            <a:ext cx="2700000" cy="396000"/>
            <a:chOff x="1979525" y="3587055"/>
            <a:chExt cx="3761169" cy="1366576"/>
          </a:xfrm>
          <a:solidFill>
            <a:schemeClr val="accent2"/>
          </a:solidFill>
        </p:grpSpPr>
        <p:sp>
          <p:nvSpPr>
            <p:cNvPr id="32" name="Rectangle 31"/>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33"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37" name="Straight Connector 36"/>
          <p:cNvCxnSpPr/>
          <p:nvPr/>
        </p:nvCxnSpPr>
        <p:spPr>
          <a:xfrm rot="16200000" flipH="1">
            <a:off x="3701144" y="5558973"/>
            <a:ext cx="1640116" cy="14516"/>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935972" y="1512728"/>
            <a:ext cx="2607998" cy="369332"/>
          </a:xfrm>
          <a:prstGeom prst="rect">
            <a:avLst/>
          </a:prstGeom>
          <a:noFill/>
        </p:spPr>
        <p:txBody>
          <a:bodyPr wrap="square" rtlCol="0">
            <a:spAutoFit/>
          </a:bodyPr>
          <a:lstStyle/>
          <a:p>
            <a:pPr>
              <a:lnSpc>
                <a:spcPct val="150000"/>
              </a:lnSpc>
            </a:pPr>
            <a:r>
              <a:rPr lang="fr-FR" sz="1200" b="1" dirty="0" smtClean="0">
                <a:solidFill>
                  <a:schemeClr val="bg1"/>
                </a:solidFill>
              </a:rPr>
              <a:t>Moteur Pas à Pas(hybride) </a:t>
            </a:r>
            <a:endParaRPr lang="id-ID" sz="1050" b="1" dirty="0">
              <a:solidFill>
                <a:schemeClr val="bg1"/>
              </a:solidFill>
              <a:cs typeface="Raavi" panose="02000500000000000000" pitchFamily="2"/>
            </a:endParaRPr>
          </a:p>
        </p:txBody>
      </p:sp>
      <p:sp>
        <p:nvSpPr>
          <p:cNvPr id="63" name="TextBox 62"/>
          <p:cNvSpPr txBox="1"/>
          <p:nvPr/>
        </p:nvSpPr>
        <p:spPr>
          <a:xfrm>
            <a:off x="5032180" y="4584459"/>
            <a:ext cx="2162461" cy="819455"/>
          </a:xfrm>
          <a:prstGeom prst="rect">
            <a:avLst/>
          </a:prstGeom>
          <a:noFill/>
        </p:spPr>
        <p:txBody>
          <a:bodyPr wrap="square" rtlCol="0">
            <a:spAutoFit/>
          </a:bodyPr>
          <a:lstStyle/>
          <a:p>
            <a:pPr algn="ctr">
              <a:lnSpc>
                <a:spcPct val="150000"/>
              </a:lnSpc>
            </a:pPr>
            <a:r>
              <a:rPr lang="id-ID" sz="1050" dirty="0">
                <a:solidFill>
                  <a:schemeClr val="bg1"/>
                </a:solidFill>
                <a:cs typeface="Raavi" panose="02000500000000000000" pitchFamily="2"/>
              </a:rPr>
              <a:t>“ </a:t>
            </a:r>
            <a:r>
              <a:rPr lang="en-US" sz="1050" dirty="0">
                <a:solidFill>
                  <a:schemeClr val="bg1"/>
                </a:solidFill>
                <a:cs typeface="Raavi" panose="02000500000000000000" pitchFamily="2"/>
              </a:rPr>
              <a:t>P</a:t>
            </a:r>
            <a:r>
              <a:rPr lang="id-ID" sz="1050" dirty="0">
                <a:solidFill>
                  <a:schemeClr val="bg1"/>
                </a:solidFill>
                <a:cs typeface="Raavi" panose="02000500000000000000" pitchFamily="2"/>
              </a:rPr>
              <a:t>assion</a:t>
            </a:r>
            <a:r>
              <a:rPr lang="en-US" sz="1050" dirty="0">
                <a:solidFill>
                  <a:schemeClr val="bg1"/>
                </a:solidFill>
                <a:cs typeface="Raavi" panose="02000500000000000000" pitchFamily="2"/>
              </a:rPr>
              <a:t> </a:t>
            </a:r>
            <a:r>
              <a:rPr lang="id-ID" sz="1050" dirty="0">
                <a:solidFill>
                  <a:schemeClr val="bg1"/>
                </a:solidFill>
                <a:cs typeface="Raavi" panose="02000500000000000000" pitchFamily="2"/>
              </a:rPr>
              <a:t>leads</a:t>
            </a:r>
            <a:r>
              <a:rPr lang="en-US" sz="1050" dirty="0">
                <a:solidFill>
                  <a:schemeClr val="bg1"/>
                </a:solidFill>
                <a:cs typeface="Raavi" panose="02000500000000000000" pitchFamily="2"/>
              </a:rPr>
              <a:t> </a:t>
            </a:r>
            <a:r>
              <a:rPr lang="id-ID" sz="1050" dirty="0">
                <a:solidFill>
                  <a:schemeClr val="bg1"/>
                </a:solidFill>
                <a:cs typeface="Raavi" panose="02000500000000000000" pitchFamily="2"/>
              </a:rPr>
              <a:t>to design, design leads to performance</a:t>
            </a:r>
            <a:r>
              <a:rPr lang="en-US" sz="1050" dirty="0">
                <a:solidFill>
                  <a:schemeClr val="bg1"/>
                </a:solidFill>
                <a:cs typeface="Raavi" panose="02000500000000000000" pitchFamily="2"/>
              </a:rPr>
              <a:t>, </a:t>
            </a:r>
            <a:r>
              <a:rPr lang="id-ID" sz="1050" dirty="0">
                <a:solidFill>
                  <a:schemeClr val="bg1"/>
                </a:solidFill>
                <a:cs typeface="Raavi" panose="02000500000000000000" pitchFamily="2"/>
              </a:rPr>
              <a:t>performance leads to </a:t>
            </a:r>
            <a:r>
              <a:rPr lang="id-ID" sz="1050" b="1" dirty="0">
                <a:solidFill>
                  <a:schemeClr val="bg1"/>
                </a:solidFill>
                <a:cs typeface="Raavi" panose="02000500000000000000" pitchFamily="2"/>
              </a:rPr>
              <a:t>SUCCESS</a:t>
            </a:r>
            <a:r>
              <a:rPr lang="id-ID" sz="1050" dirty="0">
                <a:solidFill>
                  <a:schemeClr val="bg1"/>
                </a:solidFill>
                <a:cs typeface="Raavi" panose="02000500000000000000" pitchFamily="2"/>
              </a:rPr>
              <a:t>! “</a:t>
            </a:r>
          </a:p>
        </p:txBody>
      </p:sp>
      <p:sp>
        <p:nvSpPr>
          <p:cNvPr id="31" name="TextBox 46"/>
          <p:cNvSpPr txBox="1"/>
          <p:nvPr/>
        </p:nvSpPr>
        <p:spPr>
          <a:xfrm>
            <a:off x="5089338" y="1514192"/>
            <a:ext cx="2264299" cy="369332"/>
          </a:xfrm>
          <a:prstGeom prst="rect">
            <a:avLst/>
          </a:prstGeom>
          <a:noFill/>
        </p:spPr>
        <p:txBody>
          <a:bodyPr wrap="square" rtlCol="0">
            <a:spAutoFit/>
          </a:bodyPr>
          <a:lstStyle/>
          <a:p>
            <a:pPr algn="ctr">
              <a:lnSpc>
                <a:spcPct val="150000"/>
              </a:lnSpc>
            </a:pPr>
            <a:r>
              <a:rPr lang="fr-FR" sz="1200" b="1" dirty="0" smtClean="0">
                <a:solidFill>
                  <a:schemeClr val="bg1"/>
                </a:solidFill>
              </a:rPr>
              <a:t>Moteur Brushless</a:t>
            </a:r>
            <a:endParaRPr lang="id-ID" sz="1200" b="1" dirty="0">
              <a:solidFill>
                <a:schemeClr val="bg1"/>
              </a:solidFill>
              <a:cs typeface="Raavi" panose="02000500000000000000" pitchFamily="2"/>
            </a:endParaRPr>
          </a:p>
        </p:txBody>
      </p:sp>
      <p:grpSp>
        <p:nvGrpSpPr>
          <p:cNvPr id="38" name="Group 11"/>
          <p:cNvGrpSpPr/>
          <p:nvPr/>
        </p:nvGrpSpPr>
        <p:grpSpPr>
          <a:xfrm>
            <a:off x="1591783" y="2172724"/>
            <a:ext cx="2822400" cy="410400"/>
            <a:chOff x="1979525" y="3587055"/>
            <a:chExt cx="3761169" cy="1366576"/>
          </a:xfrm>
          <a:solidFill>
            <a:schemeClr val="accent5">
              <a:lumMod val="75000"/>
            </a:schemeClr>
          </a:solidFill>
        </p:grpSpPr>
        <p:sp>
          <p:nvSpPr>
            <p:cNvPr id="39" name="Rectangle 38"/>
            <p:cNvSpPr/>
            <p:nvPr/>
          </p:nvSpPr>
          <p:spPr>
            <a:xfrm>
              <a:off x="1979525" y="3587055"/>
              <a:ext cx="3589293" cy="1366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2">
                    <a:lumMod val="50000"/>
                  </a:schemeClr>
                </a:solidFill>
              </a:endParaRPr>
            </a:p>
          </p:txBody>
        </p:sp>
        <p:sp>
          <p:nvSpPr>
            <p:cNvPr id="40" name="Isosceles Triangle 10"/>
            <p:cNvSpPr/>
            <p:nvPr/>
          </p:nvSpPr>
          <p:spPr>
            <a:xfrm rot="5400000">
              <a:off x="5518366" y="4183668"/>
              <a:ext cx="271305" cy="17335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1" name="TextBox 46"/>
          <p:cNvSpPr txBox="1"/>
          <p:nvPr/>
        </p:nvSpPr>
        <p:spPr>
          <a:xfrm>
            <a:off x="1787792" y="2152453"/>
            <a:ext cx="2598779" cy="340734"/>
          </a:xfrm>
          <a:prstGeom prst="rect">
            <a:avLst/>
          </a:prstGeom>
          <a:noFill/>
        </p:spPr>
        <p:txBody>
          <a:bodyPr wrap="square" rtlCol="0">
            <a:spAutoFit/>
          </a:bodyPr>
          <a:lstStyle/>
          <a:p>
            <a:pPr>
              <a:lnSpc>
                <a:spcPct val="150000"/>
              </a:lnSpc>
            </a:pPr>
            <a:r>
              <a:rPr lang="fr-FR" sz="1200" b="1" dirty="0" smtClean="0">
                <a:solidFill>
                  <a:schemeClr val="bg1"/>
                </a:solidFill>
                <a:cs typeface="Raavi" panose="02000500000000000000" pitchFamily="2"/>
              </a:rPr>
              <a:t>Moteur pas </a:t>
            </a:r>
            <a:r>
              <a:rPr lang="fr-FR" sz="1200" b="1" dirty="0">
                <a:solidFill>
                  <a:schemeClr val="bg1"/>
                </a:solidFill>
                <a:cs typeface="Raavi" panose="02000500000000000000" pitchFamily="2"/>
              </a:rPr>
              <a:t> </a:t>
            </a:r>
            <a:r>
              <a:rPr lang="fr-FR" sz="1200" b="1" dirty="0" smtClean="0">
                <a:solidFill>
                  <a:schemeClr val="bg1"/>
                </a:solidFill>
                <a:cs typeface="Raavi" panose="02000500000000000000" pitchFamily="2"/>
              </a:rPr>
              <a:t>à pas (hybride)</a:t>
            </a:r>
          </a:p>
        </p:txBody>
      </p:sp>
      <p:sp>
        <p:nvSpPr>
          <p:cNvPr id="42" name="ZoneTexte 41"/>
          <p:cNvSpPr txBox="1"/>
          <p:nvPr/>
        </p:nvSpPr>
        <p:spPr>
          <a:xfrm>
            <a:off x="234207" y="1553029"/>
            <a:ext cx="1451428" cy="400110"/>
          </a:xfrm>
          <a:prstGeom prst="rect">
            <a:avLst/>
          </a:prstGeom>
          <a:noFill/>
        </p:spPr>
        <p:txBody>
          <a:bodyPr wrap="square" rtlCol="0">
            <a:spAutoFit/>
          </a:bodyPr>
          <a:lstStyle/>
          <a:p>
            <a:r>
              <a:rPr lang="fr-FR" sz="2000" dirty="0" smtClean="0"/>
              <a:t>180.90 €</a:t>
            </a:r>
            <a:endParaRPr lang="fr-FR" sz="2000" dirty="0"/>
          </a:p>
        </p:txBody>
      </p:sp>
      <p:sp>
        <p:nvSpPr>
          <p:cNvPr id="43" name="ZoneTexte 42"/>
          <p:cNvSpPr txBox="1"/>
          <p:nvPr/>
        </p:nvSpPr>
        <p:spPr>
          <a:xfrm>
            <a:off x="7354783" y="1487055"/>
            <a:ext cx="1451428" cy="707886"/>
          </a:xfrm>
          <a:prstGeom prst="rect">
            <a:avLst/>
          </a:prstGeom>
          <a:noFill/>
        </p:spPr>
        <p:txBody>
          <a:bodyPr wrap="square" rtlCol="0">
            <a:spAutoFit/>
          </a:bodyPr>
          <a:lstStyle/>
          <a:p>
            <a:pPr algn="ctr"/>
            <a:r>
              <a:rPr lang="fr-FR" sz="2000" dirty="0" smtClean="0"/>
              <a:t>743.69 €</a:t>
            </a:r>
          </a:p>
          <a:p>
            <a:pPr algn="ctr"/>
            <a:endParaRPr lang="fr-FR" sz="2000" dirty="0"/>
          </a:p>
        </p:txBody>
      </p:sp>
      <p:sp>
        <p:nvSpPr>
          <p:cNvPr id="44" name="ZoneTexte 43"/>
          <p:cNvSpPr txBox="1"/>
          <p:nvPr/>
        </p:nvSpPr>
        <p:spPr>
          <a:xfrm>
            <a:off x="268514" y="2198913"/>
            <a:ext cx="1451428" cy="400110"/>
          </a:xfrm>
          <a:prstGeom prst="rect">
            <a:avLst/>
          </a:prstGeom>
          <a:noFill/>
        </p:spPr>
        <p:txBody>
          <a:bodyPr wrap="square" rtlCol="0">
            <a:spAutoFit/>
          </a:bodyPr>
          <a:lstStyle/>
          <a:p>
            <a:r>
              <a:rPr lang="fr-FR" sz="2000" dirty="0" smtClean="0"/>
              <a:t>46.21 €</a:t>
            </a:r>
            <a:endParaRPr lang="fr-FR" sz="2000" dirty="0"/>
          </a:p>
        </p:txBody>
      </p:sp>
      <p:grpSp>
        <p:nvGrpSpPr>
          <p:cNvPr id="46" name="Group 30"/>
          <p:cNvGrpSpPr/>
          <p:nvPr/>
        </p:nvGrpSpPr>
        <p:grpSpPr>
          <a:xfrm flipH="1">
            <a:off x="4649746" y="2203729"/>
            <a:ext cx="2700000" cy="396000"/>
            <a:chOff x="1979525" y="3587055"/>
            <a:chExt cx="3761169" cy="1366576"/>
          </a:xfrm>
          <a:solidFill>
            <a:srgbClr val="9900CC"/>
          </a:solidFill>
        </p:grpSpPr>
        <p:sp>
          <p:nvSpPr>
            <p:cNvPr id="50" name="Rectangle 49"/>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53"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4" name="TextBox 46"/>
          <p:cNvSpPr txBox="1"/>
          <p:nvPr/>
        </p:nvSpPr>
        <p:spPr>
          <a:xfrm>
            <a:off x="4898013" y="4938180"/>
            <a:ext cx="2598779" cy="423449"/>
          </a:xfrm>
          <a:prstGeom prst="rect">
            <a:avLst/>
          </a:prstGeom>
          <a:noFill/>
        </p:spPr>
        <p:txBody>
          <a:bodyPr wrap="square" rtlCol="0">
            <a:spAutoFit/>
          </a:bodyPr>
          <a:lstStyle/>
          <a:p>
            <a:pPr algn="ctr">
              <a:lnSpc>
                <a:spcPct val="150000"/>
              </a:lnSpc>
            </a:pPr>
            <a:r>
              <a:rPr lang="fr-FR" sz="1600" b="1" dirty="0" smtClean="0">
                <a:solidFill>
                  <a:schemeClr val="bg1"/>
                </a:solidFill>
              </a:rPr>
              <a:t>API</a:t>
            </a:r>
            <a:endParaRPr lang="id-ID" sz="1600" b="1" dirty="0">
              <a:solidFill>
                <a:schemeClr val="bg1"/>
              </a:solidFill>
              <a:cs typeface="Raavi" panose="02000500000000000000" pitchFamily="2"/>
            </a:endParaRPr>
          </a:p>
        </p:txBody>
      </p:sp>
      <p:sp>
        <p:nvSpPr>
          <p:cNvPr id="55" name="ZoneTexte 54"/>
          <p:cNvSpPr txBox="1"/>
          <p:nvPr/>
        </p:nvSpPr>
        <p:spPr>
          <a:xfrm>
            <a:off x="7526317" y="2193635"/>
            <a:ext cx="1451428" cy="400110"/>
          </a:xfrm>
          <a:prstGeom prst="rect">
            <a:avLst/>
          </a:prstGeom>
          <a:noFill/>
        </p:spPr>
        <p:txBody>
          <a:bodyPr wrap="square" rtlCol="0">
            <a:spAutoFit/>
          </a:bodyPr>
          <a:lstStyle/>
          <a:p>
            <a:r>
              <a:rPr lang="fr-FR" sz="2000" dirty="0" smtClean="0"/>
              <a:t>353.00 €</a:t>
            </a:r>
            <a:endParaRPr lang="fr-FR" sz="2000" dirty="0"/>
          </a:p>
        </p:txBody>
      </p:sp>
      <p:grpSp>
        <p:nvGrpSpPr>
          <p:cNvPr id="56" name="Group 11"/>
          <p:cNvGrpSpPr/>
          <p:nvPr/>
        </p:nvGrpSpPr>
        <p:grpSpPr>
          <a:xfrm>
            <a:off x="1609541" y="2876411"/>
            <a:ext cx="2820877" cy="396000"/>
            <a:chOff x="1979525" y="3587063"/>
            <a:chExt cx="3761169" cy="1136130"/>
          </a:xfrm>
          <a:solidFill>
            <a:schemeClr val="accent3"/>
          </a:solidFill>
        </p:grpSpPr>
        <p:sp>
          <p:nvSpPr>
            <p:cNvPr id="57" name="Rectangle 56"/>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8"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9" name="TextBox 46"/>
          <p:cNvSpPr txBox="1"/>
          <p:nvPr/>
        </p:nvSpPr>
        <p:spPr>
          <a:xfrm>
            <a:off x="1788938" y="5612800"/>
            <a:ext cx="2162461" cy="423449"/>
          </a:xfrm>
          <a:prstGeom prst="rect">
            <a:avLst/>
          </a:prstGeom>
          <a:noFill/>
        </p:spPr>
        <p:txBody>
          <a:bodyPr wrap="square" rtlCol="0">
            <a:spAutoFit/>
          </a:bodyPr>
          <a:lstStyle/>
          <a:p>
            <a:pPr algn="ctr">
              <a:lnSpc>
                <a:spcPct val="150000"/>
              </a:lnSpc>
            </a:pPr>
            <a:r>
              <a:rPr lang="fr-FR" sz="1600" b="1" dirty="0" smtClean="0">
                <a:solidFill>
                  <a:schemeClr val="bg1"/>
                </a:solidFill>
              </a:rPr>
              <a:t>Pupitre Tactile</a:t>
            </a:r>
            <a:endParaRPr lang="id-ID" sz="1600" b="1" dirty="0">
              <a:solidFill>
                <a:schemeClr val="bg1"/>
              </a:solidFill>
              <a:cs typeface="Raavi" panose="02000500000000000000" pitchFamily="2"/>
            </a:endParaRPr>
          </a:p>
        </p:txBody>
      </p:sp>
      <p:sp>
        <p:nvSpPr>
          <p:cNvPr id="60" name="ZoneTexte 59"/>
          <p:cNvSpPr txBox="1"/>
          <p:nvPr/>
        </p:nvSpPr>
        <p:spPr>
          <a:xfrm>
            <a:off x="263237" y="2902857"/>
            <a:ext cx="1799771" cy="369332"/>
          </a:xfrm>
          <a:prstGeom prst="rect">
            <a:avLst/>
          </a:prstGeom>
          <a:noFill/>
        </p:spPr>
        <p:txBody>
          <a:bodyPr wrap="square" rtlCol="0">
            <a:spAutoFit/>
          </a:bodyPr>
          <a:lstStyle/>
          <a:p>
            <a:r>
              <a:rPr lang="fr-FR" dirty="0" smtClean="0"/>
              <a:t>2 390.00 €</a:t>
            </a:r>
            <a:endParaRPr lang="fr-FR" dirty="0"/>
          </a:p>
        </p:txBody>
      </p:sp>
      <p:grpSp>
        <p:nvGrpSpPr>
          <p:cNvPr id="77" name="Group 30"/>
          <p:cNvGrpSpPr/>
          <p:nvPr/>
        </p:nvGrpSpPr>
        <p:grpSpPr>
          <a:xfrm flipH="1">
            <a:off x="4631475" y="5596316"/>
            <a:ext cx="2700000" cy="396000"/>
            <a:chOff x="1979525" y="3587055"/>
            <a:chExt cx="3761169" cy="1366576"/>
          </a:xfrm>
          <a:solidFill>
            <a:srgbClr val="990000"/>
          </a:solidFill>
        </p:grpSpPr>
        <p:sp>
          <p:nvSpPr>
            <p:cNvPr id="78" name="Rectangle 77"/>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79"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83" name="Group 30"/>
          <p:cNvGrpSpPr/>
          <p:nvPr/>
        </p:nvGrpSpPr>
        <p:grpSpPr>
          <a:xfrm flipH="1">
            <a:off x="4638732" y="2889401"/>
            <a:ext cx="2700000" cy="396000"/>
            <a:chOff x="1979525" y="3587055"/>
            <a:chExt cx="3761169" cy="1366576"/>
          </a:xfrm>
          <a:solidFill>
            <a:schemeClr val="accent1">
              <a:lumMod val="60000"/>
              <a:lumOff val="40000"/>
            </a:schemeClr>
          </a:solidFill>
        </p:grpSpPr>
        <p:sp>
          <p:nvSpPr>
            <p:cNvPr id="84" name="Rectangle 83"/>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85"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86" name="Group 30"/>
          <p:cNvGrpSpPr/>
          <p:nvPr/>
        </p:nvGrpSpPr>
        <p:grpSpPr>
          <a:xfrm flipH="1">
            <a:off x="4645990" y="3593345"/>
            <a:ext cx="2700000" cy="396000"/>
            <a:chOff x="1979525" y="3587055"/>
            <a:chExt cx="3761169" cy="1366576"/>
          </a:xfrm>
          <a:solidFill>
            <a:srgbClr val="0033CC"/>
          </a:solidFill>
        </p:grpSpPr>
        <p:sp>
          <p:nvSpPr>
            <p:cNvPr id="87" name="Rectangle 86"/>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88"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89" name="Group 30"/>
          <p:cNvGrpSpPr/>
          <p:nvPr/>
        </p:nvGrpSpPr>
        <p:grpSpPr>
          <a:xfrm flipH="1">
            <a:off x="4649492" y="4275771"/>
            <a:ext cx="2700000" cy="396000"/>
            <a:chOff x="1979525" y="3587055"/>
            <a:chExt cx="3761169" cy="1366576"/>
          </a:xfrm>
          <a:solidFill>
            <a:schemeClr val="bg2">
              <a:lumMod val="50000"/>
            </a:schemeClr>
          </a:solidFill>
        </p:grpSpPr>
        <p:sp>
          <p:nvSpPr>
            <p:cNvPr id="90" name="Rectangle 89"/>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91"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92" name="Group 11"/>
          <p:cNvGrpSpPr/>
          <p:nvPr/>
        </p:nvGrpSpPr>
        <p:grpSpPr>
          <a:xfrm>
            <a:off x="1627558" y="3551325"/>
            <a:ext cx="2820877" cy="396000"/>
            <a:chOff x="1979525" y="3587063"/>
            <a:chExt cx="3761169" cy="1136130"/>
          </a:xfrm>
          <a:solidFill>
            <a:srgbClr val="BA7609"/>
          </a:solidFill>
        </p:grpSpPr>
        <p:sp>
          <p:nvSpPr>
            <p:cNvPr id="93" name="Rectangle 92"/>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94"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95" name="Group 11"/>
          <p:cNvGrpSpPr/>
          <p:nvPr/>
        </p:nvGrpSpPr>
        <p:grpSpPr>
          <a:xfrm>
            <a:off x="1634814" y="4298809"/>
            <a:ext cx="2820877" cy="396000"/>
            <a:chOff x="1979525" y="3587063"/>
            <a:chExt cx="3761169" cy="1136130"/>
          </a:xfrm>
          <a:solidFill>
            <a:schemeClr val="accent6">
              <a:lumMod val="40000"/>
              <a:lumOff val="60000"/>
            </a:schemeClr>
          </a:solidFill>
        </p:grpSpPr>
        <p:sp>
          <p:nvSpPr>
            <p:cNvPr id="96" name="Rectangle 95"/>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97"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98" name="Group 11"/>
          <p:cNvGrpSpPr/>
          <p:nvPr/>
        </p:nvGrpSpPr>
        <p:grpSpPr>
          <a:xfrm>
            <a:off x="1627556" y="4973725"/>
            <a:ext cx="2820877" cy="396000"/>
            <a:chOff x="1979525" y="3587063"/>
            <a:chExt cx="3761169" cy="1136130"/>
          </a:xfrm>
          <a:solidFill>
            <a:srgbClr val="7030A0"/>
          </a:solidFill>
        </p:grpSpPr>
        <p:sp>
          <p:nvSpPr>
            <p:cNvPr id="99" name="Rectangle 98"/>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0"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101" name="Group 11"/>
          <p:cNvGrpSpPr/>
          <p:nvPr/>
        </p:nvGrpSpPr>
        <p:grpSpPr>
          <a:xfrm>
            <a:off x="1645572" y="5591094"/>
            <a:ext cx="2820877" cy="396000"/>
            <a:chOff x="1979525" y="3587063"/>
            <a:chExt cx="3761169" cy="1136130"/>
          </a:xfrm>
          <a:solidFill>
            <a:schemeClr val="accent3"/>
          </a:solidFill>
        </p:grpSpPr>
        <p:sp>
          <p:nvSpPr>
            <p:cNvPr id="102" name="Rectangle 101"/>
            <p:cNvSpPr/>
            <p:nvPr/>
          </p:nvSpPr>
          <p:spPr>
            <a:xfrm>
              <a:off x="1979525" y="3587063"/>
              <a:ext cx="3600000" cy="1136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3" name="Isosceles Triangle 10"/>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06" name="TextBox 62"/>
          <p:cNvSpPr txBox="1"/>
          <p:nvPr/>
        </p:nvSpPr>
        <p:spPr>
          <a:xfrm>
            <a:off x="4995621" y="2879138"/>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rPr>
              <a:t>Rouleau tendeur</a:t>
            </a:r>
            <a:endParaRPr lang="id-ID" sz="1200" b="1" dirty="0">
              <a:solidFill>
                <a:schemeClr val="bg1"/>
              </a:solidFill>
              <a:cs typeface="Raavi" panose="02000500000000000000" pitchFamily="2"/>
            </a:endParaRPr>
          </a:p>
        </p:txBody>
      </p:sp>
      <p:sp>
        <p:nvSpPr>
          <p:cNvPr id="107" name="TextBox 62"/>
          <p:cNvSpPr txBox="1"/>
          <p:nvPr/>
        </p:nvSpPr>
        <p:spPr>
          <a:xfrm>
            <a:off x="4925658" y="2190180"/>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cs typeface="Raavi" panose="02000500000000000000" pitchFamily="2"/>
              </a:rPr>
              <a:t>API</a:t>
            </a:r>
            <a:endParaRPr lang="id-ID" sz="1200" b="1" dirty="0">
              <a:solidFill>
                <a:schemeClr val="bg1"/>
              </a:solidFill>
              <a:cs typeface="Raavi" panose="02000500000000000000" pitchFamily="2"/>
            </a:endParaRPr>
          </a:p>
        </p:txBody>
      </p:sp>
      <p:sp>
        <p:nvSpPr>
          <p:cNvPr id="108" name="TextBox 74"/>
          <p:cNvSpPr txBox="1"/>
          <p:nvPr/>
        </p:nvSpPr>
        <p:spPr>
          <a:xfrm>
            <a:off x="1899675" y="3543817"/>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rPr>
              <a:t>Rouleau de guidage</a:t>
            </a:r>
            <a:endParaRPr lang="id-ID" sz="1200" b="1" dirty="0">
              <a:solidFill>
                <a:schemeClr val="bg1"/>
              </a:solidFill>
              <a:cs typeface="Raavi" panose="02000500000000000000" pitchFamily="2"/>
            </a:endParaRPr>
          </a:p>
        </p:txBody>
      </p:sp>
      <p:sp>
        <p:nvSpPr>
          <p:cNvPr id="109" name="TextBox 74"/>
          <p:cNvSpPr txBox="1"/>
          <p:nvPr/>
        </p:nvSpPr>
        <p:spPr>
          <a:xfrm>
            <a:off x="4988637" y="3616544"/>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rPr>
              <a:t>Dérouleur</a:t>
            </a:r>
            <a:endParaRPr lang="id-ID" sz="1200" b="1" dirty="0">
              <a:solidFill>
                <a:schemeClr val="bg1"/>
              </a:solidFill>
              <a:cs typeface="Raavi" panose="02000500000000000000" pitchFamily="2"/>
            </a:endParaRPr>
          </a:p>
        </p:txBody>
      </p:sp>
      <p:sp>
        <p:nvSpPr>
          <p:cNvPr id="110" name="TextBox 74"/>
          <p:cNvSpPr txBox="1"/>
          <p:nvPr/>
        </p:nvSpPr>
        <p:spPr>
          <a:xfrm>
            <a:off x="1842756" y="4283669"/>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rPr>
              <a:t>Lame de coupe</a:t>
            </a:r>
            <a:endParaRPr lang="id-ID" sz="1200" b="1" dirty="0">
              <a:solidFill>
                <a:schemeClr val="bg1"/>
              </a:solidFill>
              <a:cs typeface="Raavi" panose="02000500000000000000" pitchFamily="2"/>
            </a:endParaRPr>
          </a:p>
        </p:txBody>
      </p:sp>
      <p:sp>
        <p:nvSpPr>
          <p:cNvPr id="111" name="TextBox 74"/>
          <p:cNvSpPr txBox="1"/>
          <p:nvPr/>
        </p:nvSpPr>
        <p:spPr>
          <a:xfrm>
            <a:off x="4976887" y="4283669"/>
            <a:ext cx="2162461" cy="340734"/>
          </a:xfrm>
          <a:prstGeom prst="rect">
            <a:avLst/>
          </a:prstGeom>
          <a:noFill/>
        </p:spPr>
        <p:txBody>
          <a:bodyPr wrap="square" rtlCol="0">
            <a:spAutoFit/>
          </a:bodyPr>
          <a:lstStyle/>
          <a:p>
            <a:pPr algn="ctr">
              <a:lnSpc>
                <a:spcPct val="150000"/>
              </a:lnSpc>
            </a:pPr>
            <a:r>
              <a:rPr lang="fr-FR" sz="1200" b="1" dirty="0" smtClean="0">
                <a:solidFill>
                  <a:schemeClr val="bg1"/>
                </a:solidFill>
              </a:rPr>
              <a:t>Roulements</a:t>
            </a:r>
            <a:endParaRPr lang="id-ID" sz="1200" b="1" dirty="0">
              <a:solidFill>
                <a:schemeClr val="bg1"/>
              </a:solidFill>
              <a:cs typeface="Raavi" panose="02000500000000000000" pitchFamily="2"/>
            </a:endParaRPr>
          </a:p>
        </p:txBody>
      </p:sp>
      <p:sp>
        <p:nvSpPr>
          <p:cNvPr id="112" name="TextBox 74"/>
          <p:cNvSpPr txBox="1"/>
          <p:nvPr/>
        </p:nvSpPr>
        <p:spPr>
          <a:xfrm>
            <a:off x="1721702" y="4969928"/>
            <a:ext cx="2510970" cy="340734"/>
          </a:xfrm>
          <a:prstGeom prst="rect">
            <a:avLst/>
          </a:prstGeom>
          <a:noFill/>
        </p:spPr>
        <p:txBody>
          <a:bodyPr wrap="square" rtlCol="0">
            <a:spAutoFit/>
          </a:bodyPr>
          <a:lstStyle/>
          <a:p>
            <a:pPr algn="ctr">
              <a:lnSpc>
                <a:spcPct val="150000"/>
              </a:lnSpc>
            </a:pPr>
            <a:r>
              <a:rPr lang="fr-FR" sz="1200" b="1" dirty="0" smtClean="0">
                <a:solidFill>
                  <a:schemeClr val="bg1"/>
                </a:solidFill>
              </a:rPr>
              <a:t>Capteurs photoélectriques</a:t>
            </a:r>
            <a:endParaRPr lang="id-ID" sz="1200" b="1" dirty="0">
              <a:solidFill>
                <a:schemeClr val="bg1"/>
              </a:solidFill>
              <a:cs typeface="Raavi" panose="02000500000000000000" pitchFamily="2"/>
            </a:endParaRPr>
          </a:p>
        </p:txBody>
      </p:sp>
      <p:sp>
        <p:nvSpPr>
          <p:cNvPr id="114" name="ZoneTexte 113"/>
          <p:cNvSpPr txBox="1"/>
          <p:nvPr/>
        </p:nvSpPr>
        <p:spPr>
          <a:xfrm>
            <a:off x="1854345" y="5650594"/>
            <a:ext cx="2235200" cy="276999"/>
          </a:xfrm>
          <a:prstGeom prst="rect">
            <a:avLst/>
          </a:prstGeom>
          <a:noFill/>
        </p:spPr>
        <p:txBody>
          <a:bodyPr wrap="square" rtlCol="0">
            <a:spAutoFit/>
          </a:bodyPr>
          <a:lstStyle/>
          <a:p>
            <a:pPr algn="ctr"/>
            <a:r>
              <a:rPr lang="fr-FR" sz="1200" b="1" dirty="0" smtClean="0">
                <a:solidFill>
                  <a:schemeClr val="bg1"/>
                </a:solidFill>
              </a:rPr>
              <a:t>Structure en acier</a:t>
            </a:r>
            <a:endParaRPr lang="fr-FR" sz="1200" b="1" dirty="0">
              <a:solidFill>
                <a:schemeClr val="bg1"/>
              </a:solidFill>
            </a:endParaRPr>
          </a:p>
        </p:txBody>
      </p:sp>
      <p:sp>
        <p:nvSpPr>
          <p:cNvPr id="115" name="ZoneTexte 114"/>
          <p:cNvSpPr txBox="1"/>
          <p:nvPr/>
        </p:nvSpPr>
        <p:spPr>
          <a:xfrm>
            <a:off x="4908281" y="5650102"/>
            <a:ext cx="2191657" cy="276999"/>
          </a:xfrm>
          <a:prstGeom prst="rect">
            <a:avLst/>
          </a:prstGeom>
          <a:noFill/>
        </p:spPr>
        <p:txBody>
          <a:bodyPr wrap="square" rtlCol="0">
            <a:spAutoFit/>
          </a:bodyPr>
          <a:lstStyle/>
          <a:p>
            <a:pPr algn="ctr"/>
            <a:r>
              <a:rPr lang="fr-FR" sz="1200" b="1" dirty="0" smtClean="0">
                <a:solidFill>
                  <a:schemeClr val="bg1"/>
                </a:solidFill>
              </a:rPr>
              <a:t>Autres</a:t>
            </a:r>
            <a:endParaRPr lang="fr-FR" sz="1200" b="1" dirty="0">
              <a:solidFill>
                <a:schemeClr val="bg1"/>
              </a:solidFill>
            </a:endParaRPr>
          </a:p>
        </p:txBody>
      </p:sp>
      <p:sp>
        <p:nvSpPr>
          <p:cNvPr id="116" name="TextBox 74"/>
          <p:cNvSpPr txBox="1"/>
          <p:nvPr/>
        </p:nvSpPr>
        <p:spPr>
          <a:xfrm>
            <a:off x="2333465" y="2888454"/>
            <a:ext cx="2162461" cy="340734"/>
          </a:xfrm>
          <a:prstGeom prst="rect">
            <a:avLst/>
          </a:prstGeom>
          <a:noFill/>
        </p:spPr>
        <p:txBody>
          <a:bodyPr wrap="square" rtlCol="0">
            <a:spAutoFit/>
          </a:bodyPr>
          <a:lstStyle/>
          <a:p>
            <a:pPr>
              <a:lnSpc>
                <a:spcPct val="150000"/>
              </a:lnSpc>
            </a:pPr>
            <a:r>
              <a:rPr lang="fr-FR" sz="1200" b="1" dirty="0" smtClean="0">
                <a:solidFill>
                  <a:schemeClr val="bg1"/>
                </a:solidFill>
                <a:cs typeface="Raavi" panose="02000500000000000000" pitchFamily="2"/>
              </a:rPr>
              <a:t>Pupitre tactile</a:t>
            </a:r>
            <a:endParaRPr lang="id-ID" sz="1200" b="1" dirty="0">
              <a:solidFill>
                <a:schemeClr val="bg1"/>
              </a:solidFill>
              <a:cs typeface="Raavi" panose="02000500000000000000" pitchFamily="2"/>
            </a:endParaRPr>
          </a:p>
        </p:txBody>
      </p:sp>
      <p:sp>
        <p:nvSpPr>
          <p:cNvPr id="117" name="ZoneTexte 116"/>
          <p:cNvSpPr txBox="1"/>
          <p:nvPr/>
        </p:nvSpPr>
        <p:spPr>
          <a:xfrm>
            <a:off x="7155543" y="5558970"/>
            <a:ext cx="1988457" cy="646331"/>
          </a:xfrm>
          <a:prstGeom prst="rect">
            <a:avLst/>
          </a:prstGeom>
          <a:noFill/>
        </p:spPr>
        <p:txBody>
          <a:bodyPr wrap="square" rtlCol="0">
            <a:spAutoFit/>
          </a:bodyPr>
          <a:lstStyle/>
          <a:p>
            <a:pPr algn="ctr"/>
            <a:r>
              <a:rPr lang="fr-FR" dirty="0" smtClean="0"/>
              <a:t>2 000.00 €</a:t>
            </a:r>
          </a:p>
          <a:p>
            <a:pPr algn="ctr"/>
            <a:endParaRPr lang="fr-FR" dirty="0"/>
          </a:p>
        </p:txBody>
      </p:sp>
      <p:sp>
        <p:nvSpPr>
          <p:cNvPr id="118" name="ZoneTexte 117"/>
          <p:cNvSpPr txBox="1"/>
          <p:nvPr/>
        </p:nvSpPr>
        <p:spPr>
          <a:xfrm>
            <a:off x="0" y="5591957"/>
            <a:ext cx="1553029" cy="646331"/>
          </a:xfrm>
          <a:prstGeom prst="rect">
            <a:avLst/>
          </a:prstGeom>
          <a:noFill/>
        </p:spPr>
        <p:txBody>
          <a:bodyPr wrap="square" rtlCol="0">
            <a:spAutoFit/>
          </a:bodyPr>
          <a:lstStyle/>
          <a:p>
            <a:pPr algn="ctr"/>
            <a:r>
              <a:rPr lang="fr-FR" dirty="0" smtClean="0"/>
              <a:t>1 650.00 €</a:t>
            </a:r>
          </a:p>
          <a:p>
            <a:pPr algn="ctr"/>
            <a:endParaRPr lang="fr-FR" dirty="0"/>
          </a:p>
        </p:txBody>
      </p:sp>
      <p:sp>
        <p:nvSpPr>
          <p:cNvPr id="119" name="ZoneTexte 118"/>
          <p:cNvSpPr txBox="1"/>
          <p:nvPr/>
        </p:nvSpPr>
        <p:spPr>
          <a:xfrm>
            <a:off x="7547428" y="4978400"/>
            <a:ext cx="1799771" cy="646331"/>
          </a:xfrm>
          <a:prstGeom prst="rect">
            <a:avLst/>
          </a:prstGeom>
          <a:noFill/>
        </p:spPr>
        <p:txBody>
          <a:bodyPr wrap="square" rtlCol="0">
            <a:spAutoFit/>
          </a:bodyPr>
          <a:lstStyle/>
          <a:p>
            <a:r>
              <a:rPr lang="fr-FR" dirty="0" smtClean="0"/>
              <a:t>74.80 €</a:t>
            </a:r>
          </a:p>
          <a:p>
            <a:endParaRPr lang="fr-FR" dirty="0"/>
          </a:p>
        </p:txBody>
      </p:sp>
      <p:sp>
        <p:nvSpPr>
          <p:cNvPr id="120" name="ZoneTexte 119"/>
          <p:cNvSpPr txBox="1"/>
          <p:nvPr/>
        </p:nvSpPr>
        <p:spPr>
          <a:xfrm>
            <a:off x="234208" y="5064827"/>
            <a:ext cx="1944915" cy="646331"/>
          </a:xfrm>
          <a:prstGeom prst="rect">
            <a:avLst/>
          </a:prstGeom>
          <a:noFill/>
        </p:spPr>
        <p:txBody>
          <a:bodyPr wrap="square" rtlCol="0">
            <a:spAutoFit/>
          </a:bodyPr>
          <a:lstStyle/>
          <a:p>
            <a:r>
              <a:rPr lang="fr-FR" dirty="0" smtClean="0"/>
              <a:t>236.79 €</a:t>
            </a:r>
          </a:p>
          <a:p>
            <a:endParaRPr lang="fr-FR" dirty="0"/>
          </a:p>
        </p:txBody>
      </p:sp>
      <p:sp>
        <p:nvSpPr>
          <p:cNvPr id="121" name="ZoneTexte 120"/>
          <p:cNvSpPr txBox="1"/>
          <p:nvPr/>
        </p:nvSpPr>
        <p:spPr>
          <a:xfrm>
            <a:off x="7515101" y="4296229"/>
            <a:ext cx="1886857" cy="646331"/>
          </a:xfrm>
          <a:prstGeom prst="rect">
            <a:avLst/>
          </a:prstGeom>
          <a:noFill/>
        </p:spPr>
        <p:txBody>
          <a:bodyPr wrap="square" rtlCol="0">
            <a:spAutoFit/>
          </a:bodyPr>
          <a:lstStyle/>
          <a:p>
            <a:r>
              <a:rPr lang="fr-FR" dirty="0" smtClean="0"/>
              <a:t>69.3 €</a:t>
            </a:r>
          </a:p>
          <a:p>
            <a:endParaRPr lang="fr-FR" dirty="0"/>
          </a:p>
        </p:txBody>
      </p:sp>
      <p:sp>
        <p:nvSpPr>
          <p:cNvPr id="122" name="ZoneTexte 121"/>
          <p:cNvSpPr txBox="1"/>
          <p:nvPr/>
        </p:nvSpPr>
        <p:spPr>
          <a:xfrm>
            <a:off x="261257" y="4325257"/>
            <a:ext cx="1799771" cy="646331"/>
          </a:xfrm>
          <a:prstGeom prst="rect">
            <a:avLst/>
          </a:prstGeom>
          <a:noFill/>
        </p:spPr>
        <p:txBody>
          <a:bodyPr wrap="square" rtlCol="0">
            <a:spAutoFit/>
          </a:bodyPr>
          <a:lstStyle/>
          <a:p>
            <a:r>
              <a:rPr lang="fr-FR" dirty="0" smtClean="0"/>
              <a:t>21.00 €</a:t>
            </a:r>
          </a:p>
          <a:p>
            <a:endParaRPr lang="fr-FR" dirty="0"/>
          </a:p>
        </p:txBody>
      </p:sp>
      <p:sp>
        <p:nvSpPr>
          <p:cNvPr id="123" name="ZoneTexte 122"/>
          <p:cNvSpPr txBox="1"/>
          <p:nvPr/>
        </p:nvSpPr>
        <p:spPr>
          <a:xfrm>
            <a:off x="7538191" y="3557319"/>
            <a:ext cx="1882899" cy="646331"/>
          </a:xfrm>
          <a:prstGeom prst="rect">
            <a:avLst/>
          </a:prstGeom>
          <a:noFill/>
        </p:spPr>
        <p:txBody>
          <a:bodyPr wrap="square" rtlCol="0">
            <a:spAutoFit/>
          </a:bodyPr>
          <a:lstStyle/>
          <a:p>
            <a:r>
              <a:rPr lang="fr-FR" dirty="0" smtClean="0"/>
              <a:t>405.00 €</a:t>
            </a:r>
          </a:p>
          <a:p>
            <a:endParaRPr lang="fr-FR" dirty="0"/>
          </a:p>
        </p:txBody>
      </p:sp>
      <p:sp>
        <p:nvSpPr>
          <p:cNvPr id="124" name="ZoneTexte 123"/>
          <p:cNvSpPr txBox="1"/>
          <p:nvPr/>
        </p:nvSpPr>
        <p:spPr>
          <a:xfrm>
            <a:off x="222330" y="3556000"/>
            <a:ext cx="1121559" cy="646331"/>
          </a:xfrm>
          <a:prstGeom prst="rect">
            <a:avLst/>
          </a:prstGeom>
          <a:noFill/>
        </p:spPr>
        <p:txBody>
          <a:bodyPr wrap="square" rtlCol="0">
            <a:spAutoFit/>
          </a:bodyPr>
          <a:lstStyle/>
          <a:p>
            <a:r>
              <a:rPr lang="fr-FR" dirty="0" smtClean="0"/>
              <a:t>45.00 €</a:t>
            </a:r>
          </a:p>
          <a:p>
            <a:endParaRPr lang="fr-FR" dirty="0"/>
          </a:p>
        </p:txBody>
      </p:sp>
      <p:sp>
        <p:nvSpPr>
          <p:cNvPr id="125" name="ZoneTexte 124"/>
          <p:cNvSpPr txBox="1"/>
          <p:nvPr/>
        </p:nvSpPr>
        <p:spPr>
          <a:xfrm>
            <a:off x="7571179" y="2804555"/>
            <a:ext cx="1132114" cy="646331"/>
          </a:xfrm>
          <a:prstGeom prst="rect">
            <a:avLst/>
          </a:prstGeom>
          <a:noFill/>
        </p:spPr>
        <p:txBody>
          <a:bodyPr wrap="square" rtlCol="0">
            <a:spAutoFit/>
          </a:bodyPr>
          <a:lstStyle/>
          <a:p>
            <a:r>
              <a:rPr lang="fr-FR" dirty="0" smtClean="0"/>
              <a:t>33.60 €</a:t>
            </a:r>
          </a:p>
          <a:p>
            <a:endParaRPr lang="fr-FR" dirty="0"/>
          </a:p>
        </p:txBody>
      </p:sp>
      <p:grpSp>
        <p:nvGrpSpPr>
          <p:cNvPr id="128" name="Group 20"/>
          <p:cNvGrpSpPr/>
          <p:nvPr/>
        </p:nvGrpSpPr>
        <p:grpSpPr>
          <a:xfrm>
            <a:off x="3236686" y="6212114"/>
            <a:ext cx="2989943" cy="442686"/>
            <a:chOff x="5568818" y="4268069"/>
            <a:chExt cx="1054364" cy="1054364"/>
          </a:xfrm>
          <a:solidFill>
            <a:schemeClr val="accent1">
              <a:lumMod val="50000"/>
            </a:schemeClr>
          </a:solidFill>
        </p:grpSpPr>
        <p:sp>
          <p:nvSpPr>
            <p:cNvPr id="129" name="Rectangle 128"/>
            <p:cNvSpPr/>
            <p:nvPr/>
          </p:nvSpPr>
          <p:spPr>
            <a:xfrm>
              <a:off x="5568818" y="4268069"/>
              <a:ext cx="1054364" cy="1054364"/>
            </a:xfrm>
            <a:prstGeom prst="rect">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0" name="Rectangle 129"/>
            <p:cNvSpPr/>
            <p:nvPr/>
          </p:nvSpPr>
          <p:spPr>
            <a:xfrm>
              <a:off x="5568818" y="5235563"/>
              <a:ext cx="1054364" cy="868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31" name="Rectangle 130"/>
          <p:cNvSpPr/>
          <p:nvPr/>
        </p:nvSpPr>
        <p:spPr>
          <a:xfrm>
            <a:off x="3617887" y="6281505"/>
            <a:ext cx="2056204" cy="584775"/>
          </a:xfrm>
          <a:prstGeom prst="rect">
            <a:avLst/>
          </a:prstGeom>
        </p:spPr>
        <p:txBody>
          <a:bodyPr wrap="none">
            <a:spAutoFit/>
          </a:bodyPr>
          <a:lstStyle/>
          <a:p>
            <a:r>
              <a:rPr lang="fr-FR" sz="1600" b="1" dirty="0" smtClean="0">
                <a:solidFill>
                  <a:schemeClr val="bg1"/>
                </a:solidFill>
              </a:rPr>
              <a:t>Cout total = 8449.29 </a:t>
            </a:r>
            <a:r>
              <a:rPr lang="fr-FR" sz="1600" dirty="0" smtClean="0">
                <a:solidFill>
                  <a:schemeClr val="bg1"/>
                </a:solidFill>
              </a:rPr>
              <a:t>€</a:t>
            </a:r>
          </a:p>
          <a:p>
            <a:endParaRPr lang="fr-FR" sz="1600" b="1" dirty="0">
              <a:solidFill>
                <a:schemeClr val="bg1"/>
              </a:solidFill>
            </a:endParaRPr>
          </a:p>
        </p:txBody>
      </p:sp>
      <p:grpSp>
        <p:nvGrpSpPr>
          <p:cNvPr id="104" name="Group 30"/>
          <p:cNvGrpSpPr/>
          <p:nvPr/>
        </p:nvGrpSpPr>
        <p:grpSpPr>
          <a:xfrm flipH="1">
            <a:off x="4649235" y="5004986"/>
            <a:ext cx="2700000" cy="396000"/>
            <a:chOff x="1979525" y="3587055"/>
            <a:chExt cx="3761169" cy="1366576"/>
          </a:xfrm>
          <a:solidFill>
            <a:schemeClr val="accent5">
              <a:lumMod val="60000"/>
              <a:lumOff val="40000"/>
            </a:schemeClr>
          </a:solidFill>
        </p:grpSpPr>
        <p:sp>
          <p:nvSpPr>
            <p:cNvPr id="105" name="Rectangle 104"/>
            <p:cNvSpPr/>
            <p:nvPr/>
          </p:nvSpPr>
          <p:spPr>
            <a:xfrm>
              <a:off x="1979525" y="3587055"/>
              <a:ext cx="3589293" cy="136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p>
            <a:p>
              <a:pPr algn="ctr"/>
              <a:endParaRPr lang="id-ID" sz="1350" dirty="0"/>
            </a:p>
          </p:txBody>
        </p:sp>
        <p:sp>
          <p:nvSpPr>
            <p:cNvPr id="126" name="Isosceles Triangle 32"/>
            <p:cNvSpPr/>
            <p:nvPr/>
          </p:nvSpPr>
          <p:spPr>
            <a:xfrm rot="5400000">
              <a:off x="5518366" y="4183668"/>
              <a:ext cx="271305" cy="1733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27" name="ZoneTexte 126"/>
          <p:cNvSpPr txBox="1"/>
          <p:nvPr/>
        </p:nvSpPr>
        <p:spPr>
          <a:xfrm>
            <a:off x="4969723" y="5037959"/>
            <a:ext cx="3323772" cy="553998"/>
          </a:xfrm>
          <a:prstGeom prst="rect">
            <a:avLst/>
          </a:prstGeom>
          <a:noFill/>
        </p:spPr>
        <p:txBody>
          <a:bodyPr wrap="square" rtlCol="0">
            <a:spAutoFit/>
          </a:bodyPr>
          <a:lstStyle/>
          <a:p>
            <a:r>
              <a:rPr lang="fr-FR" sz="1200" b="1" dirty="0" smtClean="0">
                <a:solidFill>
                  <a:schemeClr val="bg1"/>
                </a:solidFill>
              </a:rPr>
              <a:t>Interrupteurs de position</a:t>
            </a:r>
            <a:endParaRPr lang="id-ID" sz="1200" b="1" dirty="0" smtClean="0">
              <a:solidFill>
                <a:schemeClr val="bg1"/>
              </a:solidFill>
              <a:cs typeface="Raavi" panose="02000500000000000000" pitchFamily="2"/>
            </a:endParaRPr>
          </a:p>
          <a:p>
            <a:endParaRPr lang="fr-FR" dirty="0"/>
          </a:p>
        </p:txBody>
      </p:sp>
    </p:spTree>
    <p:extLst>
      <p:ext uri="{BB962C8B-B14F-4D97-AF65-F5344CB8AC3E}">
        <p14:creationId xmlns:p14="http://schemas.microsoft.com/office/powerpoint/2010/main" val="29584429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1"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fade">
                                      <p:cBhvr>
                                        <p:cTn id="60" dur="500"/>
                                        <p:tgtEl>
                                          <p:spTgt spid="116"/>
                                        </p:tgtEl>
                                      </p:cBhvr>
                                    </p:animEffect>
                                  </p:childTnLst>
                                </p:cTn>
                              </p:par>
                              <p:par>
                                <p:cTn id="61" presetID="10"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500"/>
                                        <p:tgtEl>
                                          <p:spTgt spid="106"/>
                                        </p:tgtEl>
                                      </p:cBhvr>
                                    </p:animEffect>
                                  </p:childTnLst>
                                </p:cTn>
                              </p:par>
                              <p:par>
                                <p:cTn id="67" presetID="10"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fade">
                                      <p:cBhvr>
                                        <p:cTn id="72" dur="500"/>
                                        <p:tgtEl>
                                          <p:spTgt spid="1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fade">
                                      <p:cBhvr>
                                        <p:cTn id="75" dur="500"/>
                                        <p:tgtEl>
                                          <p:spTgt spid="108"/>
                                        </p:tgtEl>
                                      </p:cBhvr>
                                    </p:animEffect>
                                  </p:childTnLst>
                                </p:cTn>
                              </p:par>
                              <p:par>
                                <p:cTn id="76" presetID="10" presetClass="entr" presetSubtype="0" fill="hold" nodeType="with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500"/>
                                        <p:tgtEl>
                                          <p:spTgt spid="124"/>
                                        </p:tgtEl>
                                      </p:cBhvr>
                                    </p:animEffect>
                                  </p:childTnLst>
                                </p:cTn>
                              </p:par>
                              <p:par>
                                <p:cTn id="82" presetID="10" presetClass="entr" presetSubtype="0" fill="hold" nodeType="withEffect">
                                  <p:stCondLst>
                                    <p:cond delay="0"/>
                                  </p:stCondLst>
                                  <p:childTnLst>
                                    <p:set>
                                      <p:cBhvr>
                                        <p:cTn id="83" dur="1" fill="hold">
                                          <p:stCondLst>
                                            <p:cond delay="0"/>
                                          </p:stCondLst>
                                        </p:cTn>
                                        <p:tgtEl>
                                          <p:spTgt spid="86"/>
                                        </p:tgtEl>
                                        <p:attrNameLst>
                                          <p:attrName>style.visibility</p:attrName>
                                        </p:attrNameLst>
                                      </p:cBhvr>
                                      <p:to>
                                        <p:strVal val="visible"/>
                                      </p:to>
                                    </p:set>
                                    <p:animEffect transition="in" filter="fade">
                                      <p:cBhvr>
                                        <p:cTn id="84" dur="500"/>
                                        <p:tgtEl>
                                          <p:spTgt spid="8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animEffect transition="in" filter="fade">
                                      <p:cBhvr>
                                        <p:cTn id="87" dur="500"/>
                                        <p:tgtEl>
                                          <p:spTgt spid="12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fade">
                                      <p:cBhvr>
                                        <p:cTn id="90" dur="500"/>
                                        <p:tgtEl>
                                          <p:spTgt spid="10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animEffect transition="in" filter="fade">
                                      <p:cBhvr>
                                        <p:cTn id="93" dur="500"/>
                                        <p:tgtEl>
                                          <p:spTgt spid="11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fade">
                                      <p:cBhvr>
                                        <p:cTn id="96" dur="500"/>
                                        <p:tgtEl>
                                          <p:spTgt spid="122"/>
                                        </p:tgtEl>
                                      </p:cBhvr>
                                    </p:animEffect>
                                  </p:childTnLst>
                                </p:cTn>
                              </p:par>
                              <p:par>
                                <p:cTn id="97" presetID="10" presetClass="entr" presetSubtype="0"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fade">
                                      <p:cBhvr>
                                        <p:cTn id="99" dur="500"/>
                                        <p:tgtEl>
                                          <p:spTgt spid="95"/>
                                        </p:tgtEl>
                                      </p:cBhvr>
                                    </p:animEffect>
                                  </p:childTnLst>
                                </p:cTn>
                              </p:par>
                              <p:par>
                                <p:cTn id="100" presetID="10" presetClass="entr" presetSubtype="0" fill="hold"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1"/>
                                        </p:tgtEl>
                                        <p:attrNameLst>
                                          <p:attrName>style.visibility</p:attrName>
                                        </p:attrNameLst>
                                      </p:cBhvr>
                                      <p:to>
                                        <p:strVal val="visible"/>
                                      </p:to>
                                    </p:set>
                                    <p:animEffect transition="in" filter="fade">
                                      <p:cBhvr>
                                        <p:cTn id="105" dur="500"/>
                                        <p:tgtEl>
                                          <p:spTgt spid="11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Effect transition="in" filter="fade">
                                      <p:cBhvr>
                                        <p:cTn id="108" dur="500"/>
                                        <p:tgtEl>
                                          <p:spTgt spid="1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fade">
                                      <p:cBhvr>
                                        <p:cTn id="111" dur="500"/>
                                        <p:tgtEl>
                                          <p:spTgt spid="11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childTnLst>
                                </p:cTn>
                              </p:par>
                              <p:par>
                                <p:cTn id="115" presetID="10" presetClass="entr" presetSubtype="0" fill="hold" nodeType="withEffect">
                                  <p:stCondLst>
                                    <p:cond delay="0"/>
                                  </p:stCondLst>
                                  <p:childTnLst>
                                    <p:set>
                                      <p:cBhvr>
                                        <p:cTn id="116" dur="1" fill="hold">
                                          <p:stCondLst>
                                            <p:cond delay="0"/>
                                          </p:stCondLst>
                                        </p:cTn>
                                        <p:tgtEl>
                                          <p:spTgt spid="98"/>
                                        </p:tgtEl>
                                        <p:attrNameLst>
                                          <p:attrName>style.visibility</p:attrName>
                                        </p:attrNameLst>
                                      </p:cBhvr>
                                      <p:to>
                                        <p:strVal val="visible"/>
                                      </p:to>
                                    </p:set>
                                    <p:animEffect transition="in" filter="fade">
                                      <p:cBhvr>
                                        <p:cTn id="117" dur="500"/>
                                        <p:tgtEl>
                                          <p:spTgt spid="98"/>
                                        </p:tgtEl>
                                      </p:cBhvr>
                                    </p:animEffect>
                                  </p:childTnLst>
                                </p:cTn>
                              </p:par>
                              <p:par>
                                <p:cTn id="118" presetID="10" presetClass="entr" presetSubtype="0" fill="hold" nodeType="with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fade">
                                      <p:cBhvr>
                                        <p:cTn id="120" dur="500"/>
                                        <p:tgtEl>
                                          <p:spTgt spid="10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27"/>
                                        </p:tgtEl>
                                        <p:attrNameLst>
                                          <p:attrName>style.visibility</p:attrName>
                                        </p:attrNameLst>
                                      </p:cBhvr>
                                      <p:to>
                                        <p:strVal val="visible"/>
                                      </p:to>
                                    </p:set>
                                    <p:animEffect transition="in" filter="fade">
                                      <p:cBhvr>
                                        <p:cTn id="123" dur="500"/>
                                        <p:tgtEl>
                                          <p:spTgt spid="12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9"/>
                                        </p:tgtEl>
                                        <p:attrNameLst>
                                          <p:attrName>style.visibility</p:attrName>
                                        </p:attrNameLst>
                                      </p:cBhvr>
                                      <p:to>
                                        <p:strVal val="visible"/>
                                      </p:to>
                                    </p:set>
                                    <p:animEffect transition="in" filter="fade">
                                      <p:cBhvr>
                                        <p:cTn id="126" dur="500"/>
                                        <p:tgtEl>
                                          <p:spTgt spid="11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500"/>
                                        <p:tgtEl>
                                          <p:spTgt spid="114"/>
                                        </p:tgtEl>
                                      </p:cBhvr>
                                    </p:animEffect>
                                  </p:childTnLst>
                                </p:cTn>
                              </p:par>
                              <p:par>
                                <p:cTn id="130" presetID="10" presetClass="entr" presetSubtype="0" fill="hold" nodeType="withEffect">
                                  <p:stCondLst>
                                    <p:cond delay="0"/>
                                  </p:stCondLst>
                                  <p:childTnLst>
                                    <p:set>
                                      <p:cBhvr>
                                        <p:cTn id="131" dur="1" fill="hold">
                                          <p:stCondLst>
                                            <p:cond delay="0"/>
                                          </p:stCondLst>
                                        </p:cTn>
                                        <p:tgtEl>
                                          <p:spTgt spid="101"/>
                                        </p:tgtEl>
                                        <p:attrNameLst>
                                          <p:attrName>style.visibility</p:attrName>
                                        </p:attrNameLst>
                                      </p:cBhvr>
                                      <p:to>
                                        <p:strVal val="visible"/>
                                      </p:to>
                                    </p:set>
                                    <p:animEffect transition="in" filter="fade">
                                      <p:cBhvr>
                                        <p:cTn id="132" dur="500"/>
                                        <p:tgtEl>
                                          <p:spTgt spid="10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8"/>
                                        </p:tgtEl>
                                        <p:attrNameLst>
                                          <p:attrName>style.visibility</p:attrName>
                                        </p:attrNameLst>
                                      </p:cBhvr>
                                      <p:to>
                                        <p:strVal val="visible"/>
                                      </p:to>
                                    </p:set>
                                    <p:animEffect transition="in" filter="fade">
                                      <p:cBhvr>
                                        <p:cTn id="135" dur="500"/>
                                        <p:tgtEl>
                                          <p:spTgt spid="11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fade">
                                      <p:cBhvr>
                                        <p:cTn id="138" dur="500"/>
                                        <p:tgtEl>
                                          <p:spTgt spid="115"/>
                                        </p:tgtEl>
                                      </p:cBhvr>
                                    </p:animEffect>
                                  </p:childTnLst>
                                </p:cTn>
                              </p:par>
                              <p:par>
                                <p:cTn id="139" presetID="10" presetClass="entr" presetSubtype="0" fill="hold" nodeType="withEffect">
                                  <p:stCondLst>
                                    <p:cond delay="0"/>
                                  </p:stCondLst>
                                  <p:childTnLst>
                                    <p:set>
                                      <p:cBhvr>
                                        <p:cTn id="140" dur="1" fill="hold">
                                          <p:stCondLst>
                                            <p:cond delay="0"/>
                                          </p:stCondLst>
                                        </p:cTn>
                                        <p:tgtEl>
                                          <p:spTgt spid="77"/>
                                        </p:tgtEl>
                                        <p:attrNameLst>
                                          <p:attrName>style.visibility</p:attrName>
                                        </p:attrNameLst>
                                      </p:cBhvr>
                                      <p:to>
                                        <p:strVal val="visible"/>
                                      </p:to>
                                    </p:set>
                                    <p:animEffect transition="in" filter="fade">
                                      <p:cBhvr>
                                        <p:cTn id="141" dur="500"/>
                                        <p:tgtEl>
                                          <p:spTgt spid="7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7"/>
                                        </p:tgtEl>
                                        <p:attrNameLst>
                                          <p:attrName>style.visibility</p:attrName>
                                        </p:attrNameLst>
                                      </p:cBhvr>
                                      <p:to>
                                        <p:strVal val="visible"/>
                                      </p:to>
                                    </p:set>
                                    <p:animEffect transition="in" filter="fade">
                                      <p:cBhvr>
                                        <p:cTn id="144" dur="500"/>
                                        <p:tgtEl>
                                          <p:spTgt spid="117"/>
                                        </p:tgtEl>
                                      </p:cBhvr>
                                    </p:animEffect>
                                  </p:childTnLst>
                                </p:cTn>
                              </p:par>
                              <p:par>
                                <p:cTn id="145" presetID="10" presetClass="entr" presetSubtype="0" fill="hold" nodeType="withEffect">
                                  <p:stCondLst>
                                    <p:cond delay="0"/>
                                  </p:stCondLst>
                                  <p:childTnLst>
                                    <p:set>
                                      <p:cBhvr>
                                        <p:cTn id="146" dur="1" fill="hold">
                                          <p:stCondLst>
                                            <p:cond delay="0"/>
                                          </p:stCondLst>
                                        </p:cTn>
                                        <p:tgtEl>
                                          <p:spTgt spid="128"/>
                                        </p:tgtEl>
                                        <p:attrNameLst>
                                          <p:attrName>style.visibility</p:attrName>
                                        </p:attrNameLst>
                                      </p:cBhvr>
                                      <p:to>
                                        <p:strVal val="visible"/>
                                      </p:to>
                                    </p:set>
                                    <p:animEffect transition="in" filter="fade">
                                      <p:cBhvr>
                                        <p:cTn id="147" dur="500"/>
                                        <p:tgtEl>
                                          <p:spTgt spid="128"/>
                                        </p:tgtEl>
                                      </p:cBhvr>
                                    </p:animEffect>
                                  </p:childTnLst>
                                </p:cTn>
                              </p:par>
                              <p:par>
                                <p:cTn id="148" presetID="10" presetClass="entr" presetSubtype="0" fill="hold" nodeType="withEffect">
                                  <p:stCondLst>
                                    <p:cond delay="0"/>
                                  </p:stCondLst>
                                  <p:childTnLst>
                                    <p:set>
                                      <p:cBhvr>
                                        <p:cTn id="149" dur="1" fill="hold">
                                          <p:stCondLst>
                                            <p:cond delay="0"/>
                                          </p:stCondLst>
                                        </p:cTn>
                                        <p:tgtEl>
                                          <p:spTgt spid="131">
                                            <p:txEl>
                                              <p:pRg st="0" end="0"/>
                                            </p:txEl>
                                          </p:spTgt>
                                        </p:tgtEl>
                                        <p:attrNameLst>
                                          <p:attrName>style.visibility</p:attrName>
                                        </p:attrNameLst>
                                      </p:cBhvr>
                                      <p:to>
                                        <p:strVal val="visible"/>
                                      </p:to>
                                    </p:set>
                                    <p:animEffect transition="in" filter="fade">
                                      <p:cBhvr>
                                        <p:cTn id="150" dur="500"/>
                                        <p:tgtEl>
                                          <p:spTgt spid="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7" grpId="0"/>
      <p:bldP spid="31" grpId="0"/>
      <p:bldP spid="41" grpId="0"/>
      <p:bldP spid="42" grpId="0"/>
      <p:bldP spid="43" grpId="0"/>
      <p:bldP spid="44" grpId="0"/>
      <p:bldP spid="55" grpId="0"/>
      <p:bldP spid="60" grpId="0"/>
      <p:bldP spid="106" grpId="0"/>
      <p:bldP spid="107" grpId="0"/>
      <p:bldP spid="108" grpId="0"/>
      <p:bldP spid="109" grpId="0"/>
      <p:bldP spid="110" grpId="0"/>
      <p:bldP spid="111" grpId="0"/>
      <p:bldP spid="112" grpId="0"/>
      <p:bldP spid="114" grpId="0"/>
      <p:bldP spid="115" grpId="0"/>
      <p:bldP spid="116" grpId="0"/>
      <p:bldP spid="117" grpId="0"/>
      <p:bldP spid="118" grpId="0"/>
      <p:bldP spid="119" grpId="0"/>
      <p:bldP spid="120" grpId="0"/>
      <p:bldP spid="121" grpId="0"/>
      <p:bldP spid="122" grpId="0"/>
      <p:bldP spid="123" grpId="0"/>
      <p:bldP spid="124" grpId="0"/>
      <p:bldP spid="125" grpId="0"/>
      <p:bldP spid="1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23" y="3445253"/>
            <a:ext cx="3661617" cy="3413302"/>
            <a:chOff x="-19499" y="2323926"/>
            <a:chExt cx="4882156" cy="4551069"/>
          </a:xfrm>
        </p:grpSpPr>
        <p:sp>
          <p:nvSpPr>
            <p:cNvPr id="22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0"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 name="TextBox 3"/>
          <p:cNvSpPr txBox="1"/>
          <p:nvPr/>
        </p:nvSpPr>
        <p:spPr>
          <a:xfrm>
            <a:off x="3646994" y="823498"/>
            <a:ext cx="3339825" cy="584775"/>
          </a:xfrm>
          <a:prstGeom prst="rect">
            <a:avLst/>
          </a:prstGeom>
          <a:noFill/>
        </p:spPr>
        <p:txBody>
          <a:bodyPr wrap="none" rtlCol="0">
            <a:spAutoFit/>
          </a:bodyPr>
          <a:lstStyle/>
          <a:p>
            <a:r>
              <a:rPr lang="fr-FR" sz="3200" b="1" dirty="0" smtClean="0">
                <a:latin typeface="Footlight MT Light" pitchFamily="18" charset="0"/>
              </a:rPr>
              <a:t>Evaluation du gain</a:t>
            </a:r>
            <a:endParaRPr lang="fr-FR" sz="3200" b="1" dirty="0">
              <a:latin typeface="Footlight MT Light" pitchFamily="18" charset="0"/>
            </a:endParaRPr>
          </a:p>
        </p:txBody>
      </p:sp>
      <p:sp>
        <p:nvSpPr>
          <p:cNvPr id="191" name="TextBox 190"/>
          <p:cNvSpPr txBox="1"/>
          <p:nvPr/>
        </p:nvSpPr>
        <p:spPr>
          <a:xfrm>
            <a:off x="4168219" y="1931174"/>
            <a:ext cx="3824713" cy="623248"/>
          </a:xfrm>
          <a:prstGeom prst="rect">
            <a:avLst/>
          </a:prstGeom>
          <a:noFill/>
        </p:spPr>
        <p:txBody>
          <a:bodyPr wrap="square" rtlCol="0">
            <a:spAutoFit/>
          </a:bodyPr>
          <a:lstStyle/>
          <a:p>
            <a:pPr>
              <a:lnSpc>
                <a:spcPct val="150000"/>
              </a:lnSpc>
            </a:pPr>
            <a:r>
              <a:rPr lang="fr-FR" sz="1400" b="1" dirty="0" smtClean="0"/>
              <a:t>Budget de l'entreprise : 30 000 $ = 26866,50 €</a:t>
            </a:r>
            <a:endParaRPr lang="fr-FR" sz="1400" dirty="0" smtClean="0">
              <a:solidFill>
                <a:schemeClr val="bg1"/>
              </a:solidFill>
            </a:endParaRPr>
          </a:p>
          <a:p>
            <a:pPr>
              <a:lnSpc>
                <a:spcPct val="150000"/>
              </a:lnSpc>
            </a:pPr>
            <a:endParaRPr lang="en-US" sz="900" dirty="0">
              <a:solidFill>
                <a:schemeClr val="bg1">
                  <a:lumMod val="65000"/>
                </a:schemeClr>
              </a:solidFill>
            </a:endParaRPr>
          </a:p>
        </p:txBody>
      </p:sp>
      <p:sp>
        <p:nvSpPr>
          <p:cNvPr id="193" name="TextBox 192"/>
          <p:cNvSpPr txBox="1"/>
          <p:nvPr/>
        </p:nvSpPr>
        <p:spPr>
          <a:xfrm>
            <a:off x="4243959" y="2417106"/>
            <a:ext cx="3343895" cy="623248"/>
          </a:xfrm>
          <a:prstGeom prst="rect">
            <a:avLst/>
          </a:prstGeom>
          <a:noFill/>
        </p:spPr>
        <p:txBody>
          <a:bodyPr wrap="square" rtlCol="0">
            <a:spAutoFit/>
          </a:bodyPr>
          <a:lstStyle/>
          <a:p>
            <a:pPr lvl="0">
              <a:lnSpc>
                <a:spcPct val="150000"/>
              </a:lnSpc>
            </a:pPr>
            <a:r>
              <a:rPr lang="fr-FR" sz="1400" b="1" dirty="0" smtClean="0">
                <a:solidFill>
                  <a:prstClr val="black"/>
                </a:solidFill>
              </a:rPr>
              <a:t>Retour sur investissement </a:t>
            </a:r>
            <a:endParaRPr lang="fr-FR" sz="1400" dirty="0" smtClean="0">
              <a:solidFill>
                <a:prstClr val="white"/>
              </a:solidFill>
            </a:endParaRPr>
          </a:p>
          <a:p>
            <a:pPr>
              <a:lnSpc>
                <a:spcPct val="150000"/>
              </a:lnSpc>
            </a:pPr>
            <a:endParaRPr lang="en-US" sz="900" dirty="0">
              <a:solidFill>
                <a:schemeClr val="bg1">
                  <a:lumMod val="65000"/>
                </a:schemeClr>
              </a:solidFill>
            </a:endParaRPr>
          </a:p>
        </p:txBody>
      </p:sp>
      <p:sp>
        <p:nvSpPr>
          <p:cNvPr id="194" name="TextBox 193"/>
          <p:cNvSpPr txBox="1"/>
          <p:nvPr/>
        </p:nvSpPr>
        <p:spPr>
          <a:xfrm>
            <a:off x="4437162" y="2875694"/>
            <a:ext cx="3217547" cy="338554"/>
          </a:xfrm>
          <a:prstGeom prst="rect">
            <a:avLst/>
          </a:prstGeom>
          <a:noFill/>
        </p:spPr>
        <p:txBody>
          <a:bodyPr wrap="none" rtlCol="0">
            <a:spAutoFit/>
          </a:bodyPr>
          <a:lstStyle/>
          <a:p>
            <a:pPr>
              <a:buFont typeface="Wingdings" pitchFamily="2" charset="2"/>
              <a:buChar char="q"/>
            </a:pPr>
            <a:r>
              <a:rPr lang="fr-FR" sz="1400" dirty="0" smtClean="0">
                <a:solidFill>
                  <a:schemeClr val="accent2">
                    <a:lumMod val="75000"/>
                  </a:schemeClr>
                </a:solidFill>
              </a:rPr>
              <a:t> </a:t>
            </a:r>
            <a:r>
              <a:rPr lang="fr-FR" sz="1600" dirty="0" smtClean="0">
                <a:solidFill>
                  <a:schemeClr val="accent2">
                    <a:lumMod val="75000"/>
                  </a:schemeClr>
                </a:solidFill>
              </a:rPr>
              <a:t>Gain de l'investissement : </a:t>
            </a:r>
            <a:r>
              <a:rPr lang="fr-FR" sz="1400" b="1" dirty="0" smtClean="0"/>
              <a:t>10 000  €</a:t>
            </a:r>
            <a:endParaRPr lang="id-ID" sz="1350" b="1" dirty="0">
              <a:latin typeface="+mj-lt"/>
            </a:endParaRPr>
          </a:p>
        </p:txBody>
      </p:sp>
      <p:pic>
        <p:nvPicPr>
          <p:cNvPr id="2051" name="Picture 3" descr="C:\Users\HORIZON\Desktop\Image2.png"/>
          <p:cNvPicPr>
            <a:picLocks noChangeAspect="1" noChangeArrowheads="1"/>
          </p:cNvPicPr>
          <p:nvPr/>
        </p:nvPicPr>
        <p:blipFill>
          <a:blip r:embed="rId3"/>
          <a:srcRect/>
          <a:stretch>
            <a:fillRect/>
          </a:stretch>
        </p:blipFill>
        <p:spPr bwMode="auto">
          <a:xfrm>
            <a:off x="384670" y="1495564"/>
            <a:ext cx="2772697" cy="4660490"/>
          </a:xfrm>
          <a:prstGeom prst="rect">
            <a:avLst/>
          </a:prstGeom>
          <a:noFill/>
        </p:spPr>
      </p:pic>
      <p:sp>
        <p:nvSpPr>
          <p:cNvPr id="24" name="ZoneTexte 23"/>
          <p:cNvSpPr txBox="1"/>
          <p:nvPr/>
        </p:nvSpPr>
        <p:spPr>
          <a:xfrm>
            <a:off x="4432150" y="3313355"/>
            <a:ext cx="3453205" cy="584775"/>
          </a:xfrm>
          <a:prstGeom prst="rect">
            <a:avLst/>
          </a:prstGeom>
          <a:noFill/>
        </p:spPr>
        <p:txBody>
          <a:bodyPr wrap="square" rtlCol="0">
            <a:spAutoFit/>
          </a:bodyPr>
          <a:lstStyle/>
          <a:p>
            <a:pPr>
              <a:buFont typeface="Wingdings" pitchFamily="2" charset="2"/>
              <a:buChar char="q"/>
            </a:pPr>
            <a:r>
              <a:rPr lang="fr-FR" sz="1400" dirty="0" smtClean="0">
                <a:solidFill>
                  <a:schemeClr val="accent2">
                    <a:lumMod val="75000"/>
                  </a:schemeClr>
                </a:solidFill>
              </a:rPr>
              <a:t>  Coût de l’investissement </a:t>
            </a:r>
            <a:r>
              <a:rPr lang="fr-FR" sz="1400" b="1" dirty="0" smtClean="0">
                <a:solidFill>
                  <a:schemeClr val="accent2">
                    <a:lumMod val="75000"/>
                  </a:schemeClr>
                </a:solidFill>
              </a:rPr>
              <a:t>: </a:t>
            </a:r>
            <a:r>
              <a:rPr lang="fr-FR" sz="1400" b="1" dirty="0" smtClean="0"/>
              <a:t>26 866,50 €</a:t>
            </a:r>
          </a:p>
          <a:p>
            <a:endParaRPr lang="fr-FR" dirty="0"/>
          </a:p>
        </p:txBody>
      </p:sp>
      <p:sp>
        <p:nvSpPr>
          <p:cNvPr id="27" name="TextBox 193"/>
          <p:cNvSpPr txBox="1"/>
          <p:nvPr/>
        </p:nvSpPr>
        <p:spPr>
          <a:xfrm>
            <a:off x="4352891" y="4480376"/>
            <a:ext cx="3419526" cy="276999"/>
          </a:xfrm>
          <a:prstGeom prst="rect">
            <a:avLst/>
          </a:prstGeom>
          <a:noFill/>
        </p:spPr>
        <p:txBody>
          <a:bodyPr wrap="none" rtlCol="0">
            <a:spAutoFit/>
          </a:bodyPr>
          <a:lstStyle/>
          <a:p>
            <a:pPr>
              <a:buFont typeface="Wingdings" pitchFamily="2" charset="2"/>
              <a:buChar char="Ø"/>
            </a:pPr>
            <a:r>
              <a:rPr lang="fr-FR" altLang="ja-JP" sz="1200" b="1" dirty="0" smtClean="0">
                <a:solidFill>
                  <a:srgbClr val="C00000"/>
                </a:solidFill>
                <a:latin typeface="Times New Roman" pitchFamily="18" charset="0"/>
                <a:ea typeface="MS Mincho" pitchFamily="49" charset="-128"/>
                <a:cs typeface="Arial" pitchFamily="34" charset="0"/>
              </a:rPr>
              <a:t>  ROI % = (10 000 / 26866,50) × 100 = 37,22 %</a:t>
            </a:r>
            <a:endParaRPr lang="id-ID" sz="1200" b="1" dirty="0">
              <a:solidFill>
                <a:srgbClr val="C00000"/>
              </a:solidFill>
              <a:latin typeface="+mj-lt"/>
            </a:endParaRPr>
          </a:p>
        </p:txBody>
      </p:sp>
      <p:sp>
        <p:nvSpPr>
          <p:cNvPr id="28" name="TextBox 193"/>
          <p:cNvSpPr txBox="1"/>
          <p:nvPr/>
        </p:nvSpPr>
        <p:spPr>
          <a:xfrm>
            <a:off x="4346593" y="5568693"/>
            <a:ext cx="4319131" cy="276999"/>
          </a:xfrm>
          <a:prstGeom prst="rect">
            <a:avLst/>
          </a:prstGeom>
          <a:noFill/>
        </p:spPr>
        <p:txBody>
          <a:bodyPr wrap="none" rtlCol="0">
            <a:spAutoFit/>
          </a:bodyPr>
          <a:lstStyle/>
          <a:p>
            <a:pPr>
              <a:buFont typeface="Wingdings" pitchFamily="2" charset="2"/>
              <a:buChar char="Ø"/>
            </a:pPr>
            <a:r>
              <a:rPr lang="fr-FR" altLang="ja-JP" sz="1200" b="1" dirty="0" smtClean="0">
                <a:solidFill>
                  <a:srgbClr val="C00000"/>
                </a:solidFill>
                <a:latin typeface="Times New Roman" pitchFamily="18" charset="0"/>
                <a:ea typeface="MS Mincho" pitchFamily="49" charset="-128"/>
                <a:cs typeface="Arial" pitchFamily="34" charset="0"/>
              </a:rPr>
              <a:t> Temps de ROI = (26866,50/10 000) = 2,68 = 2 Ans et 10  Mois</a:t>
            </a:r>
            <a:endParaRPr lang="id-ID" sz="1200" b="1" dirty="0">
              <a:solidFill>
                <a:srgbClr val="C00000"/>
              </a:solidFill>
              <a:latin typeface="+mj-lt"/>
            </a:endParaRPr>
          </a:p>
        </p:txBody>
      </p:sp>
      <p:sp>
        <p:nvSpPr>
          <p:cNvPr id="36" name="Block Arc 11">
            <a:extLst>
              <a:ext uri="{FF2B5EF4-FFF2-40B4-BE49-F238E27FC236}">
                <a16:creationId xmlns:a16="http://schemas.microsoft.com/office/drawing/2014/main" id="{6237B46C-EE2F-45F5-A452-AEF5853F7D2C}"/>
              </a:ext>
            </a:extLst>
          </p:cNvPr>
          <p:cNvSpPr/>
          <p:nvPr/>
        </p:nvSpPr>
        <p:spPr>
          <a:xfrm rot="10800000">
            <a:off x="3785097" y="2022437"/>
            <a:ext cx="320105" cy="204396"/>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Block Arc 11">
            <a:extLst>
              <a:ext uri="{FF2B5EF4-FFF2-40B4-BE49-F238E27FC236}">
                <a16:creationId xmlns:a16="http://schemas.microsoft.com/office/drawing/2014/main" id="{6237B46C-EE2F-45F5-A452-AEF5853F7D2C}"/>
              </a:ext>
            </a:extLst>
          </p:cNvPr>
          <p:cNvSpPr/>
          <p:nvPr/>
        </p:nvSpPr>
        <p:spPr>
          <a:xfrm rot="10800000">
            <a:off x="3848044" y="2544034"/>
            <a:ext cx="320105" cy="204396"/>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ZoneTexte 37"/>
          <p:cNvSpPr txBox="1"/>
          <p:nvPr/>
        </p:nvSpPr>
        <p:spPr>
          <a:xfrm>
            <a:off x="3769427" y="3637275"/>
            <a:ext cx="4550486" cy="1015663"/>
          </a:xfrm>
          <a:prstGeom prst="rect">
            <a:avLst/>
          </a:prstGeom>
          <a:noFill/>
        </p:spPr>
        <p:txBody>
          <a:bodyPr wrap="square" rtlCol="0">
            <a:spAutoFit/>
          </a:bodyPr>
          <a:lstStyle/>
          <a:p>
            <a:pPr>
              <a:lnSpc>
                <a:spcPct val="150000"/>
              </a:lnSpc>
              <a:buFont typeface="Wingdings" pitchFamily="2" charset="2"/>
              <a:buChar char="q"/>
            </a:pPr>
            <a:r>
              <a:rPr lang="fr-FR" sz="1400" b="1" dirty="0" smtClean="0">
                <a:solidFill>
                  <a:schemeClr val="accent2">
                    <a:lumMod val="75000"/>
                  </a:schemeClr>
                </a:solidFill>
              </a:rPr>
              <a:t>  </a:t>
            </a:r>
            <a:r>
              <a:rPr lang="fr-FR" sz="1400" dirty="0" smtClean="0">
                <a:solidFill>
                  <a:schemeClr val="accent2">
                    <a:lumMod val="75000"/>
                  </a:schemeClr>
                </a:solidFill>
              </a:rPr>
              <a:t>Retour sur investissement (%) = (</a:t>
            </a:r>
            <a:r>
              <a:rPr lang="fr-FR" sz="1400" dirty="0" smtClean="0"/>
              <a:t>gain de l’investissement        (Annuel) / coût de l’investissement) × 100</a:t>
            </a:r>
            <a:r>
              <a:rPr lang="fr-FR" sz="1400" b="1" dirty="0" smtClean="0"/>
              <a:t> </a:t>
            </a:r>
            <a:endParaRPr lang="fr-FR" sz="1400" dirty="0" smtClean="0"/>
          </a:p>
          <a:p>
            <a:endParaRPr lang="fr-FR" dirty="0"/>
          </a:p>
        </p:txBody>
      </p:sp>
      <p:sp>
        <p:nvSpPr>
          <p:cNvPr id="39" name="ZoneTexte 38"/>
          <p:cNvSpPr txBox="1"/>
          <p:nvPr/>
        </p:nvSpPr>
        <p:spPr>
          <a:xfrm>
            <a:off x="3584093" y="4799700"/>
            <a:ext cx="4550486" cy="1015663"/>
          </a:xfrm>
          <a:prstGeom prst="rect">
            <a:avLst/>
          </a:prstGeom>
          <a:noFill/>
        </p:spPr>
        <p:txBody>
          <a:bodyPr wrap="square" rtlCol="0">
            <a:spAutoFit/>
          </a:bodyPr>
          <a:lstStyle/>
          <a:p>
            <a:pPr>
              <a:lnSpc>
                <a:spcPct val="150000"/>
              </a:lnSpc>
              <a:buFont typeface="Wingdings" pitchFamily="2" charset="2"/>
              <a:buChar char="q"/>
            </a:pPr>
            <a:r>
              <a:rPr lang="fr-FR" sz="1400" b="1" dirty="0" smtClean="0">
                <a:solidFill>
                  <a:schemeClr val="accent2">
                    <a:lumMod val="75000"/>
                  </a:schemeClr>
                </a:solidFill>
              </a:rPr>
              <a:t>  </a:t>
            </a:r>
            <a:r>
              <a:rPr lang="fr-FR" sz="1400" dirty="0" smtClean="0">
                <a:solidFill>
                  <a:schemeClr val="accent2">
                    <a:lumMod val="75000"/>
                  </a:schemeClr>
                </a:solidFill>
              </a:rPr>
              <a:t>Retour sur investissement (%) = (</a:t>
            </a:r>
            <a:r>
              <a:rPr lang="fr-FR" sz="1400" dirty="0" smtClean="0"/>
              <a:t>coût de l’investissement / gain de l’investissement (Annuel))</a:t>
            </a:r>
          </a:p>
          <a:p>
            <a:endParaRPr lang="fr-FR" dirty="0"/>
          </a:p>
        </p:txBody>
      </p:sp>
    </p:spTree>
    <p:extLst>
      <p:ext uri="{BB962C8B-B14F-4D97-AF65-F5344CB8AC3E}">
        <p14:creationId xmlns:p14="http://schemas.microsoft.com/office/powerpoint/2010/main" val="12638014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fade">
                                      <p:cBhvr>
                                        <p:cTn id="11" dur="500"/>
                                        <p:tgtEl>
                                          <p:spTgt spid="2051"/>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1">
                                            <p:txEl>
                                              <p:pRg st="0" end="0"/>
                                            </p:txEl>
                                          </p:spTgt>
                                        </p:tgtEl>
                                        <p:attrNameLst>
                                          <p:attrName>style.visibility</p:attrName>
                                        </p:attrNameLst>
                                      </p:cBhvr>
                                      <p:to>
                                        <p:strVal val="visible"/>
                                      </p:to>
                                    </p:set>
                                    <p:animEffect transition="in" filter="fade">
                                      <p:cBhvr>
                                        <p:cTn id="21" dur="500"/>
                                        <p:tgtEl>
                                          <p:spTgt spid="191">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3"/>
                                        </p:tgtEl>
                                        <p:attrNameLst>
                                          <p:attrName>style.visibility</p:attrName>
                                        </p:attrNameLst>
                                      </p:cBhvr>
                                      <p:to>
                                        <p:strVal val="visible"/>
                                      </p:to>
                                    </p:set>
                                    <p:animEffect transition="in" filter="fade">
                                      <p:cBhvr>
                                        <p:cTn id="32" dur="500"/>
                                        <p:tgtEl>
                                          <p:spTgt spid="193"/>
                                        </p:tgtEl>
                                      </p:cBhvr>
                                    </p:animEffect>
                                  </p:childTnLst>
                                </p:cTn>
                              </p:par>
                              <p:par>
                                <p:cTn id="33" presetID="10" presetClass="entr" presetSubtype="0" fill="hold" nodeType="withEffect">
                                  <p:stCondLst>
                                    <p:cond delay="0"/>
                                  </p:stCondLst>
                                  <p:childTnLst>
                                    <p:set>
                                      <p:cBhvr>
                                        <p:cTn id="34" dur="1" fill="hold">
                                          <p:stCondLst>
                                            <p:cond delay="0"/>
                                          </p:stCondLst>
                                        </p:cTn>
                                        <p:tgtEl>
                                          <p:spTgt spid="194">
                                            <p:txEl>
                                              <p:pRg st="0" end="0"/>
                                            </p:txEl>
                                          </p:spTgt>
                                        </p:tgtEl>
                                        <p:attrNameLst>
                                          <p:attrName>style.visibility</p:attrName>
                                        </p:attrNameLst>
                                      </p:cBhvr>
                                      <p:to>
                                        <p:strVal val="visible"/>
                                      </p:to>
                                    </p:set>
                                    <p:animEffect transition="in" filter="fade">
                                      <p:cBhvr>
                                        <p:cTn id="35" dur="500"/>
                                        <p:tgtEl>
                                          <p:spTgt spid="194">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3" grpId="0"/>
      <p:bldP spid="24" grpId="0"/>
      <p:bldP spid="27" grpId="0"/>
      <p:bldP spid="28" grpId="0"/>
      <p:bldP spid="36" grpId="0" animBg="1"/>
      <p:bldP spid="37" grpId="0" animBg="1"/>
      <p:bldP spid="38" grpId="0"/>
      <p:bldP spid="3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31"/>
          <p:cNvSpPr>
            <a:spLocks/>
          </p:cNvSpPr>
          <p:nvPr/>
        </p:nvSpPr>
        <p:spPr bwMode="auto">
          <a:xfrm>
            <a:off x="7685884" y="599479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31"/>
          <p:cNvSpPr>
            <a:spLocks/>
          </p:cNvSpPr>
          <p:nvPr/>
        </p:nvSpPr>
        <p:spPr bwMode="auto">
          <a:xfrm>
            <a:off x="6323809" y="562213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31"/>
          <p:cNvSpPr>
            <a:spLocks/>
          </p:cNvSpPr>
          <p:nvPr/>
        </p:nvSpPr>
        <p:spPr bwMode="auto">
          <a:xfrm>
            <a:off x="4961734" y="5249465"/>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31"/>
          <p:cNvSpPr>
            <a:spLocks/>
          </p:cNvSpPr>
          <p:nvPr/>
        </p:nvSpPr>
        <p:spPr bwMode="auto">
          <a:xfrm>
            <a:off x="3599659" y="4876800"/>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31"/>
          <p:cNvSpPr>
            <a:spLocks/>
          </p:cNvSpPr>
          <p:nvPr/>
        </p:nvSpPr>
        <p:spPr bwMode="auto">
          <a:xfrm>
            <a:off x="2237584" y="4504134"/>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7" name="TextBox 186"/>
          <p:cNvSpPr txBox="1"/>
          <p:nvPr/>
        </p:nvSpPr>
        <p:spPr>
          <a:xfrm>
            <a:off x="1671636" y="938211"/>
            <a:ext cx="5893986" cy="584775"/>
          </a:xfrm>
          <a:prstGeom prst="rect">
            <a:avLst/>
          </a:prstGeom>
          <a:noFill/>
        </p:spPr>
        <p:txBody>
          <a:bodyPr wrap="none" rtlCol="0">
            <a:spAutoFit/>
          </a:bodyPr>
          <a:lstStyle/>
          <a:p>
            <a:pPr algn="ctr"/>
            <a:r>
              <a:rPr lang="fr-FR" sz="3200" b="1" dirty="0" smtClean="0">
                <a:latin typeface="Footlight MT Light" panose="0204060206030A020304" pitchFamily="18" charset="0"/>
              </a:rPr>
              <a:t>Machine de découpe Tissu Média </a:t>
            </a:r>
            <a:endParaRPr lang="en-US" sz="3200" b="1" dirty="0">
              <a:latin typeface="Footlight MT Light" panose="0204060206030A020304" pitchFamily="18" charset="0"/>
            </a:endParaRPr>
          </a:p>
        </p:txBody>
      </p:sp>
      <p:sp>
        <p:nvSpPr>
          <p:cNvPr id="160" name="Freeform 31"/>
          <p:cNvSpPr>
            <a:spLocks/>
          </p:cNvSpPr>
          <p:nvPr/>
        </p:nvSpPr>
        <p:spPr bwMode="auto">
          <a:xfrm>
            <a:off x="875509" y="4131469"/>
            <a:ext cx="484585" cy="1004888"/>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nvGrpSpPr>
          <p:cNvPr id="249" name="Group 248"/>
          <p:cNvGrpSpPr/>
          <p:nvPr/>
        </p:nvGrpSpPr>
        <p:grpSpPr>
          <a:xfrm>
            <a:off x="6305985" y="5994797"/>
            <a:ext cx="1846660" cy="869555"/>
            <a:chOff x="8407979" y="5698593"/>
            <a:chExt cx="2462213" cy="1159407"/>
          </a:xfrm>
        </p:grpSpPr>
        <p:sp>
          <p:nvSpPr>
            <p:cNvPr id="127" name="Freeform 126"/>
            <p:cNvSpPr>
              <a:spLocks/>
            </p:cNvSpPr>
            <p:nvPr/>
          </p:nvSpPr>
          <p:spPr bwMode="auto">
            <a:xfrm>
              <a:off x="8407979" y="5698594"/>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8" name="Freeform 157"/>
            <p:cNvSpPr/>
            <p:nvPr/>
          </p:nvSpPr>
          <p:spPr>
            <a:xfrm>
              <a:off x="8407979" y="6541556"/>
              <a:ext cx="1816100" cy="316444"/>
            </a:xfrm>
            <a:custGeom>
              <a:avLst/>
              <a:gdLst>
                <a:gd name="connsiteX0" fmla="*/ 0 w 1816100"/>
                <a:gd name="connsiteY0" fmla="*/ 0 h 316444"/>
                <a:gd name="connsiteX1" fmla="*/ 1816100 w 1816100"/>
                <a:gd name="connsiteY1" fmla="*/ 0 h 316444"/>
                <a:gd name="connsiteX2" fmla="*/ 1816100 w 1816100"/>
                <a:gd name="connsiteY2" fmla="*/ 316444 h 316444"/>
                <a:gd name="connsiteX3" fmla="*/ 0 w 1816100"/>
                <a:gd name="connsiteY3" fmla="*/ 316444 h 316444"/>
                <a:gd name="connsiteX4" fmla="*/ 0 w 1816100"/>
                <a:gd name="connsiteY4" fmla="*/ 0 h 3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00" h="316444">
                  <a:moveTo>
                    <a:pt x="0" y="0"/>
                  </a:moveTo>
                  <a:lnTo>
                    <a:pt x="1816100" y="0"/>
                  </a:lnTo>
                  <a:lnTo>
                    <a:pt x="1816100" y="316444"/>
                  </a:lnTo>
                  <a:lnTo>
                    <a:pt x="0" y="316444"/>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6" name="Freeform 235"/>
            <p:cNvSpPr/>
            <p:nvPr/>
          </p:nvSpPr>
          <p:spPr>
            <a:xfrm>
              <a:off x="10214555" y="5698593"/>
              <a:ext cx="646113" cy="1159406"/>
            </a:xfrm>
            <a:custGeom>
              <a:avLst/>
              <a:gdLst>
                <a:gd name="connsiteX0" fmla="*/ 646113 w 646113"/>
                <a:gd name="connsiteY0" fmla="*/ 0 h 1159406"/>
                <a:gd name="connsiteX1" fmla="*/ 646113 w 646113"/>
                <a:gd name="connsiteY1" fmla="*/ 421481 h 1159406"/>
                <a:gd name="connsiteX2" fmla="*/ 646113 w 646113"/>
                <a:gd name="connsiteY2" fmla="*/ 496887 h 1159406"/>
                <a:gd name="connsiteX3" fmla="*/ 646113 w 646113"/>
                <a:gd name="connsiteY3" fmla="*/ 842962 h 1159406"/>
                <a:gd name="connsiteX4" fmla="*/ 646113 w 646113"/>
                <a:gd name="connsiteY4" fmla="*/ 918368 h 1159406"/>
                <a:gd name="connsiteX5" fmla="*/ 646113 w 646113"/>
                <a:gd name="connsiteY5" fmla="*/ 1159406 h 1159406"/>
                <a:gd name="connsiteX6" fmla="*/ 0 w 646113"/>
                <a:gd name="connsiteY6" fmla="*/ 1159406 h 1159406"/>
                <a:gd name="connsiteX7" fmla="*/ 0 w 646113"/>
                <a:gd name="connsiteY7" fmla="*/ 842962 h 1159406"/>
                <a:gd name="connsiteX8" fmla="*/ 646113 w 646113"/>
                <a:gd name="connsiteY8" fmla="*/ 0 h 11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13" h="1159406">
                  <a:moveTo>
                    <a:pt x="646113" y="0"/>
                  </a:moveTo>
                  <a:lnTo>
                    <a:pt x="646113" y="421481"/>
                  </a:lnTo>
                  <a:lnTo>
                    <a:pt x="646113" y="496887"/>
                  </a:lnTo>
                  <a:lnTo>
                    <a:pt x="646113" y="842962"/>
                  </a:lnTo>
                  <a:lnTo>
                    <a:pt x="646113" y="918368"/>
                  </a:lnTo>
                  <a:lnTo>
                    <a:pt x="646113" y="1159406"/>
                  </a:lnTo>
                  <a:lnTo>
                    <a:pt x="0" y="1159406"/>
                  </a:lnTo>
                  <a:lnTo>
                    <a:pt x="0" y="842962"/>
                  </a:lnTo>
                  <a:lnTo>
                    <a:pt x="64611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4" name="Group 243"/>
          <p:cNvGrpSpPr/>
          <p:nvPr/>
        </p:nvGrpSpPr>
        <p:grpSpPr>
          <a:xfrm>
            <a:off x="-1" y="4124327"/>
            <a:ext cx="1360092" cy="2740025"/>
            <a:chOff x="-1" y="3204634"/>
            <a:chExt cx="1813456" cy="3653366"/>
          </a:xfrm>
        </p:grpSpPr>
        <p:sp>
          <p:nvSpPr>
            <p:cNvPr id="31" name="Freeform 30"/>
            <p:cNvSpPr>
              <a:spLocks/>
            </p:cNvSpPr>
            <p:nvPr/>
          </p:nvSpPr>
          <p:spPr bwMode="auto">
            <a:xfrm>
              <a:off x="1167342" y="3204634"/>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7" name="Freeform 146"/>
            <p:cNvSpPr/>
            <p:nvPr/>
          </p:nvSpPr>
          <p:spPr>
            <a:xfrm>
              <a:off x="-1" y="4057122"/>
              <a:ext cx="1167342" cy="496888"/>
            </a:xfrm>
            <a:custGeom>
              <a:avLst/>
              <a:gdLst>
                <a:gd name="connsiteX0" fmla="*/ 0 w 1167342"/>
                <a:gd name="connsiteY0" fmla="*/ 0 h 496888"/>
                <a:gd name="connsiteX1" fmla="*/ 1167342 w 1167342"/>
                <a:gd name="connsiteY1" fmla="*/ 0 h 496888"/>
                <a:gd name="connsiteX2" fmla="*/ 1167342 w 1167342"/>
                <a:gd name="connsiteY2" fmla="*/ 496888 h 496888"/>
                <a:gd name="connsiteX3" fmla="*/ 0 w 1167342"/>
                <a:gd name="connsiteY3" fmla="*/ 496888 h 496888"/>
                <a:gd name="connsiteX4" fmla="*/ 0 w 1167342"/>
                <a:gd name="connsiteY4" fmla="*/ 0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2" h="496888">
                  <a:moveTo>
                    <a:pt x="0" y="0"/>
                  </a:moveTo>
                  <a:lnTo>
                    <a:pt x="1167342" y="0"/>
                  </a:lnTo>
                  <a:lnTo>
                    <a:pt x="1167342" y="496888"/>
                  </a:lnTo>
                  <a:lnTo>
                    <a:pt x="0" y="496888"/>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4" name="Freeform 143"/>
            <p:cNvSpPr/>
            <p:nvPr/>
          </p:nvSpPr>
          <p:spPr>
            <a:xfrm>
              <a:off x="0" y="3214159"/>
              <a:ext cx="1813455" cy="842963"/>
            </a:xfrm>
            <a:custGeom>
              <a:avLst/>
              <a:gdLst>
                <a:gd name="connsiteX0" fmla="*/ 0 w 1813455"/>
                <a:gd name="connsiteY0" fmla="*/ 0 h 842963"/>
                <a:gd name="connsiteX1" fmla="*/ 1813455 w 1813455"/>
                <a:gd name="connsiteY1" fmla="*/ 0 h 842963"/>
                <a:gd name="connsiteX2" fmla="*/ 1167342 w 1813455"/>
                <a:gd name="connsiteY2" fmla="*/ 842963 h 842963"/>
                <a:gd name="connsiteX3" fmla="*/ 0 w 1813455"/>
                <a:gd name="connsiteY3" fmla="*/ 842963 h 842963"/>
                <a:gd name="connsiteX4" fmla="*/ 0 w 1813455"/>
                <a:gd name="connsiteY4" fmla="*/ 0 h 84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455" h="842963">
                  <a:moveTo>
                    <a:pt x="0" y="0"/>
                  </a:moveTo>
                  <a:lnTo>
                    <a:pt x="1813455" y="0"/>
                  </a:lnTo>
                  <a:lnTo>
                    <a:pt x="1167342" y="842963"/>
                  </a:lnTo>
                  <a:lnTo>
                    <a:pt x="0" y="84296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8" name="Rectangle 237"/>
            <p:cNvSpPr/>
            <p:nvPr/>
          </p:nvSpPr>
          <p:spPr>
            <a:xfrm>
              <a:off x="0" y="4554009"/>
              <a:ext cx="1157817" cy="2303991"/>
            </a:xfrm>
            <a:prstGeom prst="rect">
              <a:avLst/>
            </a:prstGeom>
            <a:gradFill>
              <a:gsLst>
                <a:gs pos="0">
                  <a:schemeClr val="accent1">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5" name="Group 244"/>
          <p:cNvGrpSpPr/>
          <p:nvPr/>
        </p:nvGrpSpPr>
        <p:grpSpPr>
          <a:xfrm>
            <a:off x="868328" y="4501643"/>
            <a:ext cx="1846697" cy="2362709"/>
            <a:chOff x="1157767" y="3707721"/>
            <a:chExt cx="2462263" cy="3150279"/>
          </a:xfrm>
        </p:grpSpPr>
        <p:sp>
          <p:nvSpPr>
            <p:cNvPr id="110" name="Rectangle 109"/>
            <p:cNvSpPr>
              <a:spLocks noChangeArrowheads="1"/>
            </p:cNvSpPr>
            <p:nvPr/>
          </p:nvSpPr>
          <p:spPr bwMode="auto">
            <a:xfrm>
              <a:off x="1157817" y="4554009"/>
              <a:ext cx="1816100" cy="496888"/>
            </a:xfrm>
            <a:prstGeom prst="rect">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1" name="Freeform 110"/>
            <p:cNvSpPr>
              <a:spLocks/>
            </p:cNvSpPr>
            <p:nvPr/>
          </p:nvSpPr>
          <p:spPr bwMode="auto">
            <a:xfrm>
              <a:off x="1157817" y="3711046"/>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2" name="Freeform 111"/>
            <p:cNvSpPr>
              <a:spLocks/>
            </p:cNvSpPr>
            <p:nvPr/>
          </p:nvSpPr>
          <p:spPr bwMode="auto">
            <a:xfrm>
              <a:off x="2973917" y="3707721"/>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9" name="Rectangle 238"/>
            <p:cNvSpPr/>
            <p:nvPr/>
          </p:nvSpPr>
          <p:spPr>
            <a:xfrm>
              <a:off x="1157767" y="5041371"/>
              <a:ext cx="1813505" cy="1816629"/>
            </a:xfrm>
            <a:prstGeom prst="rect">
              <a:avLst/>
            </a:prstGeom>
            <a:gradFill>
              <a:gsLst>
                <a:gs pos="0">
                  <a:schemeClr val="accent2"/>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6" name="Group 245"/>
          <p:cNvGrpSpPr/>
          <p:nvPr/>
        </p:nvGrpSpPr>
        <p:grpSpPr>
          <a:xfrm>
            <a:off x="2226903" y="4876800"/>
            <a:ext cx="1846660" cy="1987550"/>
            <a:chOff x="2969204" y="4207933"/>
            <a:chExt cx="2462213" cy="2650067"/>
          </a:xfrm>
        </p:grpSpPr>
        <p:sp>
          <p:nvSpPr>
            <p:cNvPr id="118" name="Rectangle 117"/>
            <p:cNvSpPr>
              <a:spLocks noChangeArrowheads="1"/>
            </p:cNvSpPr>
            <p:nvPr/>
          </p:nvSpPr>
          <p:spPr bwMode="auto">
            <a:xfrm>
              <a:off x="2969204" y="5050896"/>
              <a:ext cx="1816100" cy="496888"/>
            </a:xfrm>
            <a:prstGeom prst="rect">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9" name="Freeform 118"/>
            <p:cNvSpPr>
              <a:spLocks/>
            </p:cNvSpPr>
            <p:nvPr/>
          </p:nvSpPr>
          <p:spPr bwMode="auto">
            <a:xfrm>
              <a:off x="2969204" y="4207933"/>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0" name="Freeform 119"/>
            <p:cNvSpPr>
              <a:spLocks/>
            </p:cNvSpPr>
            <p:nvPr/>
          </p:nvSpPr>
          <p:spPr bwMode="auto">
            <a:xfrm>
              <a:off x="4785304" y="4207933"/>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1" name="Rectangle 240"/>
            <p:cNvSpPr/>
            <p:nvPr/>
          </p:nvSpPr>
          <p:spPr>
            <a:xfrm>
              <a:off x="2971272" y="5544458"/>
              <a:ext cx="1811338" cy="1313542"/>
            </a:xfrm>
            <a:prstGeom prst="rect">
              <a:avLst/>
            </a:prstGeom>
            <a:gradFill>
              <a:gsLst>
                <a:gs pos="0">
                  <a:schemeClr val="accent3">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7" name="Group 246"/>
          <p:cNvGrpSpPr/>
          <p:nvPr/>
        </p:nvGrpSpPr>
        <p:grpSpPr>
          <a:xfrm>
            <a:off x="3583387" y="5242321"/>
            <a:ext cx="1852253" cy="1622028"/>
            <a:chOff x="4777847" y="4695295"/>
            <a:chExt cx="2469670" cy="2162704"/>
          </a:xfrm>
        </p:grpSpPr>
        <p:sp>
          <p:nvSpPr>
            <p:cNvPr id="114" name="Rectangle 113"/>
            <p:cNvSpPr>
              <a:spLocks noChangeArrowheads="1"/>
            </p:cNvSpPr>
            <p:nvPr/>
          </p:nvSpPr>
          <p:spPr bwMode="auto">
            <a:xfrm>
              <a:off x="4777847" y="5547783"/>
              <a:ext cx="1823557" cy="496888"/>
            </a:xfrm>
            <a:prstGeom prst="rect">
              <a:avLst/>
            </a:pr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5" name="Freeform 114"/>
            <p:cNvSpPr>
              <a:spLocks/>
            </p:cNvSpPr>
            <p:nvPr/>
          </p:nvSpPr>
          <p:spPr bwMode="auto">
            <a:xfrm>
              <a:off x="4785304" y="4704820"/>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6" name="Freeform 115"/>
            <p:cNvSpPr>
              <a:spLocks/>
            </p:cNvSpPr>
            <p:nvPr/>
          </p:nvSpPr>
          <p:spPr bwMode="auto">
            <a:xfrm>
              <a:off x="6601404" y="4695295"/>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2" name="Rectangle 241"/>
            <p:cNvSpPr/>
            <p:nvPr/>
          </p:nvSpPr>
          <p:spPr>
            <a:xfrm>
              <a:off x="4782559" y="6035144"/>
              <a:ext cx="1818795" cy="822855"/>
            </a:xfrm>
            <a:prstGeom prst="rect">
              <a:avLst/>
            </a:prstGeom>
            <a:gradFill>
              <a:gsLst>
                <a:gs pos="0">
                  <a:schemeClr val="accent4">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48" name="Group 247"/>
          <p:cNvGrpSpPr/>
          <p:nvPr/>
        </p:nvGrpSpPr>
        <p:grpSpPr>
          <a:xfrm>
            <a:off x="4943910" y="5622132"/>
            <a:ext cx="1846660" cy="1242219"/>
            <a:chOff x="6591879" y="5201707"/>
            <a:chExt cx="2462213" cy="1656292"/>
          </a:xfrm>
        </p:grpSpPr>
        <p:sp>
          <p:nvSpPr>
            <p:cNvPr id="130" name="Rectangle 129"/>
            <p:cNvSpPr>
              <a:spLocks noChangeArrowheads="1"/>
            </p:cNvSpPr>
            <p:nvPr/>
          </p:nvSpPr>
          <p:spPr bwMode="auto">
            <a:xfrm>
              <a:off x="6591879" y="6044670"/>
              <a:ext cx="1816100" cy="496888"/>
            </a:xfrm>
            <a:prstGeom prst="rect">
              <a:avLst/>
            </a:pr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1" name="Freeform 130"/>
            <p:cNvSpPr>
              <a:spLocks/>
            </p:cNvSpPr>
            <p:nvPr/>
          </p:nvSpPr>
          <p:spPr bwMode="auto">
            <a:xfrm>
              <a:off x="6591879" y="5201707"/>
              <a:ext cx="2462213" cy="842963"/>
            </a:xfrm>
            <a:custGeom>
              <a:avLst/>
              <a:gdLst>
                <a:gd name="T0" fmla="*/ 1551 w 1551"/>
                <a:gd name="T1" fmla="*/ 0 h 531"/>
                <a:gd name="T2" fmla="*/ 1144 w 1551"/>
                <a:gd name="T3" fmla="*/ 531 h 531"/>
                <a:gd name="T4" fmla="*/ 0 w 1551"/>
                <a:gd name="T5" fmla="*/ 531 h 531"/>
                <a:gd name="T6" fmla="*/ 405 w 1551"/>
                <a:gd name="T7" fmla="*/ 0 h 531"/>
                <a:gd name="T8" fmla="*/ 1551 w 1551"/>
                <a:gd name="T9" fmla="*/ 0 h 531"/>
              </a:gdLst>
              <a:ahLst/>
              <a:cxnLst>
                <a:cxn ang="0">
                  <a:pos x="T0" y="T1"/>
                </a:cxn>
                <a:cxn ang="0">
                  <a:pos x="T2" y="T3"/>
                </a:cxn>
                <a:cxn ang="0">
                  <a:pos x="T4" y="T5"/>
                </a:cxn>
                <a:cxn ang="0">
                  <a:pos x="T6" y="T7"/>
                </a:cxn>
                <a:cxn ang="0">
                  <a:pos x="T8" y="T9"/>
                </a:cxn>
              </a:cxnLst>
              <a:rect l="0" t="0" r="r" b="b"/>
              <a:pathLst>
                <a:path w="1551" h="531">
                  <a:moveTo>
                    <a:pt x="1551" y="0"/>
                  </a:moveTo>
                  <a:lnTo>
                    <a:pt x="1144" y="531"/>
                  </a:lnTo>
                  <a:lnTo>
                    <a:pt x="0" y="531"/>
                  </a:lnTo>
                  <a:lnTo>
                    <a:pt x="405" y="0"/>
                  </a:lnTo>
                  <a:lnTo>
                    <a:pt x="1551"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2" name="Freeform 131"/>
            <p:cNvSpPr>
              <a:spLocks/>
            </p:cNvSpPr>
            <p:nvPr/>
          </p:nvSpPr>
          <p:spPr bwMode="auto">
            <a:xfrm>
              <a:off x="8407979" y="5201707"/>
              <a:ext cx="646113" cy="1339850"/>
            </a:xfrm>
            <a:custGeom>
              <a:avLst/>
              <a:gdLst>
                <a:gd name="T0" fmla="*/ 0 w 407"/>
                <a:gd name="T1" fmla="*/ 844 h 844"/>
                <a:gd name="T2" fmla="*/ 407 w 407"/>
                <a:gd name="T3" fmla="*/ 313 h 844"/>
                <a:gd name="T4" fmla="*/ 407 w 407"/>
                <a:gd name="T5" fmla="*/ 0 h 844"/>
                <a:gd name="T6" fmla="*/ 0 w 407"/>
                <a:gd name="T7" fmla="*/ 531 h 844"/>
                <a:gd name="T8" fmla="*/ 0 w 407"/>
                <a:gd name="T9" fmla="*/ 844 h 844"/>
              </a:gdLst>
              <a:ahLst/>
              <a:cxnLst>
                <a:cxn ang="0">
                  <a:pos x="T0" y="T1"/>
                </a:cxn>
                <a:cxn ang="0">
                  <a:pos x="T2" y="T3"/>
                </a:cxn>
                <a:cxn ang="0">
                  <a:pos x="T4" y="T5"/>
                </a:cxn>
                <a:cxn ang="0">
                  <a:pos x="T6" y="T7"/>
                </a:cxn>
                <a:cxn ang="0">
                  <a:pos x="T8" y="T9"/>
                </a:cxn>
              </a:cxnLst>
              <a:rect l="0" t="0" r="r" b="b"/>
              <a:pathLst>
                <a:path w="407" h="844">
                  <a:moveTo>
                    <a:pt x="0" y="844"/>
                  </a:moveTo>
                  <a:lnTo>
                    <a:pt x="407" y="313"/>
                  </a:lnTo>
                  <a:lnTo>
                    <a:pt x="407" y="0"/>
                  </a:lnTo>
                  <a:lnTo>
                    <a:pt x="0" y="531"/>
                  </a:lnTo>
                  <a:lnTo>
                    <a:pt x="0" y="844"/>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3" name="Rectangle 242"/>
            <p:cNvSpPr/>
            <p:nvPr/>
          </p:nvSpPr>
          <p:spPr>
            <a:xfrm>
              <a:off x="6596641" y="6532030"/>
              <a:ext cx="1811288" cy="325969"/>
            </a:xfrm>
            <a:prstGeom prst="rect">
              <a:avLst/>
            </a:prstGeom>
            <a:gradFill>
              <a:gsLst>
                <a:gs pos="0">
                  <a:schemeClr val="accent5">
                    <a:lumMod val="75000"/>
                  </a:schemeClr>
                </a:gs>
                <a:gs pos="100000">
                  <a:schemeClr val="bg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51" name="Straight Connector 250"/>
          <p:cNvCxnSpPr>
            <a:stCxn id="257" idx="0"/>
          </p:cNvCxnSpPr>
          <p:nvPr/>
        </p:nvCxnSpPr>
        <p:spPr>
          <a:xfrm flipH="1" flipV="1">
            <a:off x="8145503" y="4711138"/>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7172066" y="5042462"/>
            <a:ext cx="1946880" cy="338554"/>
          </a:xfrm>
          <a:prstGeom prst="rect">
            <a:avLst/>
          </a:prstGeom>
          <a:noFill/>
        </p:spPr>
        <p:txBody>
          <a:bodyPr wrap="none" rtlCol="0">
            <a:spAutoFit/>
          </a:bodyPr>
          <a:lstStyle/>
          <a:p>
            <a:pPr algn="ctr"/>
            <a:r>
              <a:rPr lang="fr-FR" sz="1600" dirty="0" smtClean="0">
                <a:solidFill>
                  <a:srgbClr val="5F5F5F"/>
                </a:solidFill>
                <a:latin typeface="+mj-lt"/>
              </a:rPr>
              <a:t>Analyse fonctionnelle</a:t>
            </a:r>
            <a:endParaRPr lang="id-ID" sz="1600" dirty="0">
              <a:solidFill>
                <a:srgbClr val="5F5F5F"/>
              </a:solidFill>
              <a:latin typeface="+mj-lt"/>
            </a:endParaRPr>
          </a:p>
        </p:txBody>
      </p:sp>
      <p:cxnSp>
        <p:nvCxnSpPr>
          <p:cNvPr id="261" name="Straight Connector 260"/>
          <p:cNvCxnSpPr/>
          <p:nvPr/>
        </p:nvCxnSpPr>
        <p:spPr>
          <a:xfrm flipV="1">
            <a:off x="8145501" y="5374073"/>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65" idx="0"/>
          </p:cNvCxnSpPr>
          <p:nvPr/>
        </p:nvCxnSpPr>
        <p:spPr>
          <a:xfrm flipH="1" flipV="1">
            <a:off x="6783428" y="4335979"/>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5" name="TextBox 264"/>
          <p:cNvSpPr txBox="1"/>
          <p:nvPr/>
        </p:nvSpPr>
        <p:spPr>
          <a:xfrm>
            <a:off x="5482337" y="4667303"/>
            <a:ext cx="2602187" cy="338554"/>
          </a:xfrm>
          <a:prstGeom prst="rect">
            <a:avLst/>
          </a:prstGeom>
          <a:noFill/>
        </p:spPr>
        <p:txBody>
          <a:bodyPr wrap="none" rtlCol="0">
            <a:spAutoFit/>
          </a:bodyPr>
          <a:lstStyle/>
          <a:p>
            <a:pPr algn="ctr"/>
            <a:r>
              <a:rPr lang="fr-FR" sz="1600" dirty="0" smtClean="0">
                <a:solidFill>
                  <a:srgbClr val="5F5F5F"/>
                </a:solidFill>
                <a:latin typeface="+mj-lt"/>
              </a:rPr>
              <a:t>Calculs et dimensionnements</a:t>
            </a:r>
            <a:endParaRPr lang="id-ID" sz="1600" dirty="0">
              <a:solidFill>
                <a:srgbClr val="5F5F5F"/>
              </a:solidFill>
              <a:latin typeface="+mj-lt"/>
            </a:endParaRPr>
          </a:p>
        </p:txBody>
      </p:sp>
      <p:cxnSp>
        <p:nvCxnSpPr>
          <p:cNvPr id="266" name="Straight Connector 265"/>
          <p:cNvCxnSpPr/>
          <p:nvPr/>
        </p:nvCxnSpPr>
        <p:spPr>
          <a:xfrm flipV="1">
            <a:off x="6783426" y="4998914"/>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2" idx="0"/>
          </p:cNvCxnSpPr>
          <p:nvPr/>
        </p:nvCxnSpPr>
        <p:spPr>
          <a:xfrm flipH="1" flipV="1">
            <a:off x="5427566" y="3934237"/>
            <a:ext cx="1"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3938251" y="4265561"/>
            <a:ext cx="2978637" cy="338554"/>
          </a:xfrm>
          <a:prstGeom prst="rect">
            <a:avLst/>
          </a:prstGeom>
          <a:noFill/>
        </p:spPr>
        <p:txBody>
          <a:bodyPr wrap="none" rtlCol="0">
            <a:spAutoFit/>
          </a:bodyPr>
          <a:lstStyle/>
          <a:p>
            <a:pPr algn="ctr"/>
            <a:r>
              <a:rPr lang="fr-FR" sz="1600" dirty="0" smtClean="0">
                <a:solidFill>
                  <a:srgbClr val="5F5F5F"/>
                </a:solidFill>
                <a:latin typeface="+mj-lt"/>
              </a:rPr>
              <a:t>Exigences et plan de maintenance</a:t>
            </a:r>
            <a:endParaRPr lang="id-ID" sz="1600" dirty="0">
              <a:solidFill>
                <a:srgbClr val="5F5F5F"/>
              </a:solidFill>
              <a:latin typeface="+mj-lt"/>
            </a:endParaRPr>
          </a:p>
        </p:txBody>
      </p:sp>
      <p:cxnSp>
        <p:nvCxnSpPr>
          <p:cNvPr id="273" name="Straight Connector 272"/>
          <p:cNvCxnSpPr/>
          <p:nvPr/>
        </p:nvCxnSpPr>
        <p:spPr>
          <a:xfrm flipV="1">
            <a:off x="5427563" y="459717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5" idx="0"/>
          </p:cNvCxnSpPr>
          <p:nvPr/>
        </p:nvCxnSpPr>
        <p:spPr>
          <a:xfrm flipV="1">
            <a:off x="4066321" y="3589397"/>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334002" y="3920721"/>
            <a:ext cx="1464632" cy="338554"/>
          </a:xfrm>
          <a:prstGeom prst="rect">
            <a:avLst/>
          </a:prstGeom>
          <a:noFill/>
        </p:spPr>
        <p:txBody>
          <a:bodyPr wrap="none" rtlCol="0">
            <a:spAutoFit/>
          </a:bodyPr>
          <a:lstStyle/>
          <a:p>
            <a:pPr algn="ctr"/>
            <a:r>
              <a:rPr lang="fr-FR" sz="1600" dirty="0" smtClean="0">
                <a:solidFill>
                  <a:srgbClr val="5F5F5F"/>
                </a:solidFill>
                <a:latin typeface="+mj-lt"/>
              </a:rPr>
              <a:t>Programmation</a:t>
            </a:r>
            <a:endParaRPr lang="id-ID" sz="1600" dirty="0">
              <a:solidFill>
                <a:srgbClr val="5F5F5F"/>
              </a:solidFill>
              <a:latin typeface="+mj-lt"/>
            </a:endParaRPr>
          </a:p>
        </p:txBody>
      </p:sp>
      <p:cxnSp>
        <p:nvCxnSpPr>
          <p:cNvPr id="276" name="Straight Connector 275"/>
          <p:cNvCxnSpPr/>
          <p:nvPr/>
        </p:nvCxnSpPr>
        <p:spPr>
          <a:xfrm flipV="1">
            <a:off x="4066319" y="4252332"/>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0"/>
          </p:cNvCxnSpPr>
          <p:nvPr/>
        </p:nvCxnSpPr>
        <p:spPr>
          <a:xfrm flipV="1">
            <a:off x="2710457" y="318765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1838647" y="3518979"/>
            <a:ext cx="1743619" cy="338554"/>
          </a:xfrm>
          <a:prstGeom prst="rect">
            <a:avLst/>
          </a:prstGeom>
          <a:noFill/>
        </p:spPr>
        <p:txBody>
          <a:bodyPr wrap="none" rtlCol="0">
            <a:spAutoFit/>
          </a:bodyPr>
          <a:lstStyle/>
          <a:p>
            <a:pPr algn="ctr"/>
            <a:r>
              <a:rPr lang="fr-FR" sz="1600" dirty="0" smtClean="0">
                <a:solidFill>
                  <a:srgbClr val="5F5F5F"/>
                </a:solidFill>
                <a:latin typeface="+mj-lt"/>
              </a:rPr>
              <a:t>Etude économique</a:t>
            </a:r>
            <a:endParaRPr lang="id-ID" sz="1600" dirty="0">
              <a:solidFill>
                <a:srgbClr val="5F5F5F"/>
              </a:solidFill>
              <a:latin typeface="+mj-lt"/>
            </a:endParaRPr>
          </a:p>
        </p:txBody>
      </p:sp>
      <p:cxnSp>
        <p:nvCxnSpPr>
          <p:cNvPr id="279" name="Straight Connector 278"/>
          <p:cNvCxnSpPr/>
          <p:nvPr/>
        </p:nvCxnSpPr>
        <p:spPr>
          <a:xfrm flipV="1">
            <a:off x="2710457" y="385059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81" idx="0"/>
          </p:cNvCxnSpPr>
          <p:nvPr/>
        </p:nvCxnSpPr>
        <p:spPr>
          <a:xfrm flipV="1">
            <a:off x="1354594" y="2862775"/>
            <a:ext cx="0" cy="331324"/>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789086" y="3194099"/>
            <a:ext cx="1131015" cy="338554"/>
          </a:xfrm>
          <a:prstGeom prst="rect">
            <a:avLst/>
          </a:prstGeom>
          <a:noFill/>
        </p:spPr>
        <p:txBody>
          <a:bodyPr wrap="none" rtlCol="0">
            <a:spAutoFit/>
          </a:bodyPr>
          <a:lstStyle/>
          <a:p>
            <a:pPr algn="ctr"/>
            <a:r>
              <a:rPr lang="fr-FR" sz="1600" dirty="0" smtClean="0">
                <a:solidFill>
                  <a:srgbClr val="5F5F5F"/>
                </a:solidFill>
                <a:latin typeface="+mj-lt"/>
              </a:rPr>
              <a:t>Conception</a:t>
            </a:r>
            <a:endParaRPr lang="id-ID" sz="1600" dirty="0">
              <a:solidFill>
                <a:srgbClr val="5F5F5F"/>
              </a:solidFill>
              <a:latin typeface="+mj-lt"/>
            </a:endParaRPr>
          </a:p>
        </p:txBody>
      </p:sp>
      <p:cxnSp>
        <p:nvCxnSpPr>
          <p:cNvPr id="282" name="Straight Connector 281"/>
          <p:cNvCxnSpPr/>
          <p:nvPr/>
        </p:nvCxnSpPr>
        <p:spPr>
          <a:xfrm flipV="1">
            <a:off x="1354593" y="3525710"/>
            <a:ext cx="0" cy="554715"/>
          </a:xfrm>
          <a:prstGeom prst="line">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7204953" y="5364979"/>
            <a:ext cx="480931" cy="330379"/>
            <a:chOff x="9902825" y="4503738"/>
            <a:chExt cx="365125" cy="250825"/>
          </a:xfrm>
          <a:solidFill>
            <a:schemeClr val="accent6"/>
          </a:solidFill>
          <a:effectLst>
            <a:outerShdw blurRad="76200" dist="787400" dir="6540000" sy="-23000" kx="800400" algn="br" rotWithShape="0">
              <a:prstClr val="black">
                <a:alpha val="46000"/>
              </a:prstClr>
            </a:outerShdw>
          </a:effectLst>
        </p:grpSpPr>
        <p:sp>
          <p:nvSpPr>
            <p:cNvPr id="284" name="Freeform 119"/>
            <p:cNvSpPr>
              <a:spLocks/>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5" name="Rectangle 120"/>
            <p:cNvSpPr>
              <a:spLocks noChangeArrowheads="1"/>
            </p:cNvSpPr>
            <p:nvPr/>
          </p:nvSpPr>
          <p:spPr bwMode="auto">
            <a:xfrm>
              <a:off x="10085388" y="4549776"/>
              <a:ext cx="904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6" name="Rectangle 121"/>
            <p:cNvSpPr>
              <a:spLocks noChangeArrowheads="1"/>
            </p:cNvSpPr>
            <p:nvPr/>
          </p:nvSpPr>
          <p:spPr bwMode="auto">
            <a:xfrm>
              <a:off x="10085388" y="4594226"/>
              <a:ext cx="1365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7" name="Rectangle 122"/>
            <p:cNvSpPr>
              <a:spLocks noChangeArrowheads="1"/>
            </p:cNvSpPr>
            <p:nvPr/>
          </p:nvSpPr>
          <p:spPr bwMode="auto">
            <a:xfrm>
              <a:off x="10085388" y="4640263"/>
              <a:ext cx="114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8"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89" name="Freeform 33"/>
          <p:cNvSpPr>
            <a:spLocks noEditPoints="1"/>
          </p:cNvSpPr>
          <p:nvPr/>
        </p:nvSpPr>
        <p:spPr bwMode="auto">
          <a:xfrm>
            <a:off x="5917748" y="4944302"/>
            <a:ext cx="369282" cy="36928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accent5"/>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0" name="Freeform 93"/>
          <p:cNvSpPr>
            <a:spLocks noEditPoints="1"/>
          </p:cNvSpPr>
          <p:nvPr/>
        </p:nvSpPr>
        <p:spPr bwMode="auto">
          <a:xfrm>
            <a:off x="483492" y="3434602"/>
            <a:ext cx="354071" cy="35407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accent1"/>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
        <p:nvSpPr>
          <p:cNvPr id="291" name="Freeform 102"/>
          <p:cNvSpPr>
            <a:spLocks noEditPoints="1"/>
          </p:cNvSpPr>
          <p:nvPr/>
        </p:nvSpPr>
        <p:spPr bwMode="auto">
          <a:xfrm>
            <a:off x="4576487" y="4570388"/>
            <a:ext cx="385247" cy="385247"/>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4"/>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grpSp>
        <p:nvGrpSpPr>
          <p:cNvPr id="292" name="Group 291"/>
          <p:cNvGrpSpPr/>
          <p:nvPr/>
        </p:nvGrpSpPr>
        <p:grpSpPr>
          <a:xfrm>
            <a:off x="3161824" y="4237207"/>
            <a:ext cx="420746" cy="420746"/>
            <a:chOff x="6894513" y="5880100"/>
            <a:chExt cx="376238" cy="376238"/>
          </a:xfrm>
          <a:solidFill>
            <a:schemeClr val="accent3"/>
          </a:solidFill>
          <a:effectLst>
            <a:outerShdw blurRad="76200" dist="673100" dir="6540000" sy="-23000" kx="800400" algn="br" rotWithShape="0">
              <a:prstClr val="black">
                <a:alpha val="46000"/>
              </a:prstClr>
            </a:outerShdw>
          </a:effectLst>
        </p:grpSpPr>
        <p:sp>
          <p:nvSpPr>
            <p:cNvPr id="293"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4" name="Freeform 104"/>
            <p:cNvSpPr>
              <a:spLocks/>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5" name="Freeform 105"/>
            <p:cNvSpPr>
              <a:spLocks/>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6" name="Freeform 106"/>
            <p:cNvSpPr>
              <a:spLocks/>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7" name="Freeform 107"/>
            <p:cNvSpPr>
              <a:spLocks/>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98" name="Freeform 70"/>
          <p:cNvSpPr>
            <a:spLocks noEditPoints="1"/>
          </p:cNvSpPr>
          <p:nvPr/>
        </p:nvSpPr>
        <p:spPr bwMode="auto">
          <a:xfrm>
            <a:off x="1829164" y="3850590"/>
            <a:ext cx="341663" cy="341663"/>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2"/>
          </a:solidFill>
          <a:ln>
            <a:noFill/>
          </a:ln>
          <a:effectLst>
            <a:outerShdw blurRad="76200" dist="787400" dir="6540000" sy="-23000" kx="800400" algn="br" rotWithShape="0">
              <a:prstClr val="black">
                <a:alpha val="46000"/>
              </a:prstClr>
            </a:outerShdw>
          </a:effectLs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632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2000" tmFilter="0, 0; .2, .5; .8, .5; 1, 0"/>
                                        <p:tgtEl>
                                          <p:spTgt spid="280"/>
                                        </p:tgtEl>
                                      </p:cBhvr>
                                    </p:animEffect>
                                    <p:animScale>
                                      <p:cBhvr>
                                        <p:cTn id="7" dur="1000" autoRev="1" fill="hold"/>
                                        <p:tgtEl>
                                          <p:spTgt spid="280"/>
                                        </p:tgtEl>
                                      </p:cBhvr>
                                      <p:by x="105000" y="105000"/>
                                    </p:animScale>
                                  </p:childTnLst>
                                </p:cTn>
                              </p:par>
                              <p:par>
                                <p:cTn id="8" presetID="26" presetClass="emph" presetSubtype="0" fill="hold" nodeType="withEffect">
                                  <p:stCondLst>
                                    <p:cond delay="0"/>
                                  </p:stCondLst>
                                  <p:childTnLst>
                                    <p:animEffect transition="out" filter="fade">
                                      <p:cBhvr>
                                        <p:cTn id="9" dur="2000" tmFilter="0, 0; .2, .5; .8, .5; 1, 0"/>
                                        <p:tgtEl>
                                          <p:spTgt spid="282"/>
                                        </p:tgtEl>
                                      </p:cBhvr>
                                    </p:animEffect>
                                    <p:animScale>
                                      <p:cBhvr>
                                        <p:cTn id="10" dur="1000" autoRev="1" fill="hold"/>
                                        <p:tgtEl>
                                          <p:spTgt spid="282"/>
                                        </p:tgtEl>
                                      </p:cBhvr>
                                      <p:by x="105000" y="105000"/>
                                    </p:animScale>
                                  </p:childTnLst>
                                </p:cTn>
                              </p:par>
                              <p:par>
                                <p:cTn id="11" presetID="15" presetClass="emph" presetSubtype="0" grpId="0" nodeType="withEffect">
                                  <p:stCondLst>
                                    <p:cond delay="0"/>
                                  </p:stCondLst>
                                  <p:iterate type="lt">
                                    <p:tmAbs val="25"/>
                                  </p:iterate>
                                  <p:childTnLst>
                                    <p:set>
                                      <p:cBhvr override="childStyle">
                                        <p:cTn id="12" dur="indefinite"/>
                                        <p:tgtEl>
                                          <p:spTgt spid="281"/>
                                        </p:tgtEl>
                                        <p:attrNameLst>
                                          <p:attrName>style.fontWeight</p:attrName>
                                        </p:attrNameLst>
                                      </p:cBhvr>
                                      <p:to>
                                        <p:strVal val="bold"/>
                                      </p:to>
                                    </p:set>
                                  </p:childTnLst>
                                </p:cTn>
                              </p:par>
                              <p:par>
                                <p:cTn id="13" presetID="26" presetClass="emph" presetSubtype="0" fill="hold" nodeType="withEffect">
                                  <p:stCondLst>
                                    <p:cond delay="0"/>
                                  </p:stCondLst>
                                  <p:childTnLst>
                                    <p:animEffect transition="out" filter="fade">
                                      <p:cBhvr>
                                        <p:cTn id="14" dur="2000" tmFilter="0, 0; .2, .5; .8, .5; 1, 0"/>
                                        <p:tgtEl>
                                          <p:spTgt spid="244"/>
                                        </p:tgtEl>
                                      </p:cBhvr>
                                    </p:animEffect>
                                    <p:animScale>
                                      <p:cBhvr>
                                        <p:cTn id="15" dur="1000" autoRev="1" fill="hold"/>
                                        <p:tgtEl>
                                          <p:spTgt spid="244"/>
                                        </p:tgtEl>
                                      </p:cBhvr>
                                      <p:by x="105000" y="105000"/>
                                    </p:animScale>
                                  </p:childTnLst>
                                </p:cTn>
                              </p:par>
                              <p:par>
                                <p:cTn id="16" presetID="26" presetClass="emph" presetSubtype="0" fill="hold" grpId="0" nodeType="withEffect">
                                  <p:stCondLst>
                                    <p:cond delay="0"/>
                                  </p:stCondLst>
                                  <p:childTnLst>
                                    <p:animEffect transition="out" filter="fade">
                                      <p:cBhvr>
                                        <p:cTn id="17" dur="2000" tmFilter="0, 0; .2, .5; .8, .5; 1, 0"/>
                                        <p:tgtEl>
                                          <p:spTgt spid="290"/>
                                        </p:tgtEl>
                                      </p:cBhvr>
                                    </p:animEffect>
                                    <p:animScale>
                                      <p:cBhvr>
                                        <p:cTn id="18" dur="1000" autoRev="1" fill="hold"/>
                                        <p:tgtEl>
                                          <p:spTgt spid="29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P spid="29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26" y="983672"/>
            <a:ext cx="6284478" cy="4184073"/>
          </a:xfrm>
          <a:prstGeom prst="rect">
            <a:avLst/>
          </a:prstGeom>
        </p:spPr>
      </p:pic>
      <p:sp>
        <p:nvSpPr>
          <p:cNvPr id="3" name="ZoneTexte 2"/>
          <p:cNvSpPr txBox="1"/>
          <p:nvPr/>
        </p:nvSpPr>
        <p:spPr>
          <a:xfrm>
            <a:off x="3500847" y="326570"/>
            <a:ext cx="2690948" cy="461665"/>
          </a:xfrm>
          <a:prstGeom prst="rect">
            <a:avLst/>
          </a:prstGeom>
          <a:noFill/>
        </p:spPr>
        <p:txBody>
          <a:bodyPr wrap="square" rtlCol="0">
            <a:spAutoFit/>
          </a:bodyPr>
          <a:lstStyle/>
          <a:p>
            <a:r>
              <a:rPr lang="fr-FR" sz="2400" b="1" dirty="0" smtClean="0">
                <a:latin typeface="Footlight MT Light" panose="0204060206030A020304" pitchFamily="18" charset="0"/>
              </a:rPr>
              <a:t>Conception</a:t>
            </a:r>
            <a:endParaRPr lang="fr-FR" sz="2400" b="1" dirty="0">
              <a:latin typeface="Footlight MT Light" panose="0204060206030A020304" pitchFamily="18"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739" y="4076590"/>
            <a:ext cx="2391283" cy="1887576"/>
          </a:xfrm>
          <a:prstGeom prst="rect">
            <a:avLst/>
          </a:prstGeom>
        </p:spPr>
      </p:pic>
      <p:sp>
        <p:nvSpPr>
          <p:cNvPr id="9" name="Ellipse 8"/>
          <p:cNvSpPr/>
          <p:nvPr/>
        </p:nvSpPr>
        <p:spPr>
          <a:xfrm>
            <a:off x="3207326" y="4003964"/>
            <a:ext cx="1025237" cy="720437"/>
          </a:xfrm>
          <a:prstGeom prst="ellipse">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1" name="Connecteur droit avec flèche 10"/>
          <p:cNvCxnSpPr>
            <a:stCxn id="9" idx="5"/>
          </p:cNvCxnSpPr>
          <p:nvPr/>
        </p:nvCxnSpPr>
        <p:spPr>
          <a:xfrm>
            <a:off x="4082421" y="4618895"/>
            <a:ext cx="987777" cy="80478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Ellipse 13"/>
          <p:cNvSpPr/>
          <p:nvPr/>
        </p:nvSpPr>
        <p:spPr>
          <a:xfrm>
            <a:off x="2844993" y="4003964"/>
            <a:ext cx="529385" cy="87553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a:off x="3286690" y="4765351"/>
            <a:ext cx="889532" cy="59783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6625" y="5024060"/>
            <a:ext cx="2424733" cy="1517231"/>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4993" y="4598489"/>
            <a:ext cx="1583412" cy="1529385"/>
          </a:xfrm>
          <a:prstGeom prst="rect">
            <a:avLst/>
          </a:prstGeom>
        </p:spPr>
      </p:pic>
      <p:cxnSp>
        <p:nvCxnSpPr>
          <p:cNvPr id="20" name="Connecteur droit avec flèche 19"/>
          <p:cNvCxnSpPr>
            <a:endCxn id="18" idx="1"/>
          </p:cNvCxnSpPr>
          <p:nvPr/>
        </p:nvCxnSpPr>
        <p:spPr>
          <a:xfrm>
            <a:off x="2413286" y="4618895"/>
            <a:ext cx="431707" cy="74428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5066346" y="2524912"/>
            <a:ext cx="838695" cy="720437"/>
          </a:xfrm>
          <a:prstGeom prst="ellipse">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22" name="Connecteur droit avec flèche 21"/>
          <p:cNvCxnSpPr/>
          <p:nvPr/>
        </p:nvCxnSpPr>
        <p:spPr>
          <a:xfrm>
            <a:off x="5891301" y="2939288"/>
            <a:ext cx="676981" cy="61212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Imag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282" y="2477328"/>
            <a:ext cx="2399377" cy="1964402"/>
          </a:xfrm>
          <a:prstGeom prst="rect">
            <a:avLst/>
          </a:prstGeom>
        </p:spPr>
      </p:pic>
      <p:sp>
        <p:nvSpPr>
          <p:cNvPr id="25" name="Ellipse 24"/>
          <p:cNvSpPr/>
          <p:nvPr/>
        </p:nvSpPr>
        <p:spPr>
          <a:xfrm>
            <a:off x="3636699" y="2423230"/>
            <a:ext cx="1317257" cy="414376"/>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p:cNvCxnSpPr/>
          <p:nvPr/>
        </p:nvCxnSpPr>
        <p:spPr>
          <a:xfrm flipH="1" flipV="1">
            <a:off x="2844993" y="2037732"/>
            <a:ext cx="791706" cy="572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19" y="727735"/>
            <a:ext cx="2571907" cy="1290226"/>
          </a:xfrm>
          <a:prstGeom prst="rect">
            <a:avLst/>
          </a:prstGeom>
        </p:spPr>
      </p:pic>
      <p:cxnSp>
        <p:nvCxnSpPr>
          <p:cNvPr id="30" name="Connecteur droit avec flèche 29"/>
          <p:cNvCxnSpPr/>
          <p:nvPr/>
        </p:nvCxnSpPr>
        <p:spPr>
          <a:xfrm>
            <a:off x="4154011" y="3854203"/>
            <a:ext cx="692310" cy="1497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a:off x="3174096" y="3391507"/>
            <a:ext cx="1025237" cy="639318"/>
          </a:xfrm>
          <a:prstGeom prst="ellipse">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2" name="Imag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2574" y="3232093"/>
            <a:ext cx="1868524" cy="1059590"/>
          </a:xfrm>
          <a:prstGeom prst="rect">
            <a:avLst/>
          </a:prstGeom>
        </p:spPr>
      </p:pic>
      <p:sp>
        <p:nvSpPr>
          <p:cNvPr id="34" name="Ellipse 33"/>
          <p:cNvSpPr/>
          <p:nvPr/>
        </p:nvSpPr>
        <p:spPr>
          <a:xfrm>
            <a:off x="3915786" y="2804071"/>
            <a:ext cx="1025237" cy="639318"/>
          </a:xfrm>
          <a:prstGeom prst="ellipse">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35" name="Connecteur droit avec flèche 34"/>
          <p:cNvCxnSpPr/>
          <p:nvPr/>
        </p:nvCxnSpPr>
        <p:spPr>
          <a:xfrm flipH="1" flipV="1">
            <a:off x="2828369" y="2543213"/>
            <a:ext cx="1087417" cy="550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Imag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47" y="2273898"/>
            <a:ext cx="2223671" cy="1755270"/>
          </a:xfrm>
          <a:prstGeom prst="rect">
            <a:avLst/>
          </a:prstGeom>
        </p:spPr>
      </p:pic>
      <p:sp>
        <p:nvSpPr>
          <p:cNvPr id="38" name="Ellipse 37"/>
          <p:cNvSpPr/>
          <p:nvPr/>
        </p:nvSpPr>
        <p:spPr>
          <a:xfrm>
            <a:off x="3915786" y="1810836"/>
            <a:ext cx="1335239" cy="122582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30" y="1148016"/>
            <a:ext cx="1262715" cy="2014331"/>
          </a:xfrm>
          <a:prstGeom prst="rect">
            <a:avLst/>
          </a:prstGeom>
        </p:spPr>
      </p:pic>
      <p:cxnSp>
        <p:nvCxnSpPr>
          <p:cNvPr id="40" name="Connecteur droit avec flèche 39"/>
          <p:cNvCxnSpPr/>
          <p:nvPr/>
        </p:nvCxnSpPr>
        <p:spPr>
          <a:xfrm flipV="1">
            <a:off x="5267175" y="1968772"/>
            <a:ext cx="894255" cy="330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66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heel(1)">
                                      <p:cBhvr>
                                        <p:cTn id="46" dur="500"/>
                                        <p:tgtEl>
                                          <p:spTgt spid="14"/>
                                        </p:tgtEl>
                                      </p:cBhvr>
                                    </p:animEffect>
                                  </p:childTnLst>
                                </p:cTn>
                              </p:par>
                              <p:par>
                                <p:cTn id="47" presetID="5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5"/>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16"/>
                                        </p:tgtEl>
                                        <p:attrNameLst>
                                          <p:attrName>ppt_x</p:attrName>
                                        </p:attrNameLst>
                                      </p:cBhvr>
                                      <p:tavLst>
                                        <p:tav tm="0">
                                          <p:val>
                                            <p:strVal val="ppt_x"/>
                                          </p:val>
                                        </p:tav>
                                        <p:tav tm="100000">
                                          <p:val>
                                            <p:strVal val="ppt_x"/>
                                          </p:val>
                                        </p:tav>
                                      </p:tavLst>
                                    </p:anim>
                                    <p:anim calcmode="lin" valueType="num">
                                      <p:cBhvr additive="base">
                                        <p:cTn id="60" dur="500"/>
                                        <p:tgtEl>
                                          <p:spTgt spid="16"/>
                                        </p:tgtEl>
                                        <p:attrNameLst>
                                          <p:attrName>ppt_y</p:attrName>
                                        </p:attrNameLst>
                                      </p:cBhvr>
                                      <p:tavLst>
                                        <p:tav tm="0">
                                          <p:val>
                                            <p:strVal val="ppt_y"/>
                                          </p:val>
                                        </p:tav>
                                        <p:tav tm="100000">
                                          <p:val>
                                            <p:strVal val="1+ppt_h/2"/>
                                          </p:val>
                                        </p:tav>
                                      </p:tavLst>
                                    </p:anim>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up)">
                                      <p:cBhvr>
                                        <p:cTn id="66" dur="500"/>
                                        <p:tgtEl>
                                          <p:spTgt spid="20"/>
                                        </p:tgtEl>
                                      </p:cBhvr>
                                    </p:animEffect>
                                  </p:childTnLst>
                                </p:cTn>
                              </p:par>
                              <p:par>
                                <p:cTn id="67" presetID="53" presetClass="entr" presetSubtype="16"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18"/>
                                        </p:tgtEl>
                                        <p:attrNameLst>
                                          <p:attrName>ppt_x</p:attrName>
                                        </p:attrNameLst>
                                      </p:cBhvr>
                                      <p:tavLst>
                                        <p:tav tm="0">
                                          <p:val>
                                            <p:strVal val="ppt_x"/>
                                          </p:val>
                                        </p:tav>
                                        <p:tav tm="100000">
                                          <p:val>
                                            <p:strVal val="ppt_x"/>
                                          </p:val>
                                        </p:tav>
                                      </p:tavLst>
                                    </p:anim>
                                    <p:anim calcmode="lin" valueType="num">
                                      <p:cBhvr additive="base">
                                        <p:cTn id="78" dur="500"/>
                                        <p:tgtEl>
                                          <p:spTgt spid="18"/>
                                        </p:tgtEl>
                                        <p:attrNameLst>
                                          <p:attrName>ppt_y</p:attrName>
                                        </p:attrNameLst>
                                      </p:cBhvr>
                                      <p:tavLst>
                                        <p:tav tm="0">
                                          <p:val>
                                            <p:strVal val="ppt_y"/>
                                          </p:val>
                                        </p:tav>
                                        <p:tav tm="100000">
                                          <p:val>
                                            <p:strVal val="1+ppt_h/2"/>
                                          </p:val>
                                        </p:tav>
                                      </p:tavLst>
                                    </p:anim>
                                    <p:set>
                                      <p:cBhvr>
                                        <p:cTn id="79" dur="1" fill="hold">
                                          <p:stCondLst>
                                            <p:cond delay="499"/>
                                          </p:stCondLst>
                                        </p:cTn>
                                        <p:tgtEl>
                                          <p:spTgt spid="1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1" presetClass="entr" presetSubtype="1"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heel(1)">
                                      <p:cBhvr>
                                        <p:cTn id="84" dur="500"/>
                                        <p:tgtEl>
                                          <p:spTgt spid="21"/>
                                        </p:tgtEl>
                                      </p:cBhvr>
                                    </p:animEffect>
                                  </p:childTnLst>
                                </p:cTn>
                              </p:par>
                              <p:par>
                                <p:cTn id="85" presetID="22" presetClass="entr" presetSubtype="1"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up)">
                                      <p:cBhvr>
                                        <p:cTn id="87" dur="500"/>
                                        <p:tgtEl>
                                          <p:spTgt spid="22"/>
                                        </p:tgtEl>
                                      </p:cBhvr>
                                    </p:animEffect>
                                  </p:childTnLst>
                                </p:cTn>
                              </p:par>
                              <p:par>
                                <p:cTn id="88" presetID="53" presetClass="entr" presetSubtype="16" fill="hold"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p:cTn id="90" dur="500" fill="hold"/>
                                        <p:tgtEl>
                                          <p:spTgt spid="24"/>
                                        </p:tgtEl>
                                        <p:attrNameLst>
                                          <p:attrName>ppt_w</p:attrName>
                                        </p:attrNameLst>
                                      </p:cBhvr>
                                      <p:tavLst>
                                        <p:tav tm="0">
                                          <p:val>
                                            <p:fltVal val="0"/>
                                          </p:val>
                                        </p:tav>
                                        <p:tav tm="100000">
                                          <p:val>
                                            <p:strVal val="#ppt_w"/>
                                          </p:val>
                                        </p:tav>
                                      </p:tavLst>
                                    </p:anim>
                                    <p:anim calcmode="lin" valueType="num">
                                      <p:cBhvr>
                                        <p:cTn id="91" dur="500" fill="hold"/>
                                        <p:tgtEl>
                                          <p:spTgt spid="24"/>
                                        </p:tgtEl>
                                        <p:attrNameLst>
                                          <p:attrName>ppt_h</p:attrName>
                                        </p:attrNameLst>
                                      </p:cBhvr>
                                      <p:tavLst>
                                        <p:tav tm="0">
                                          <p:val>
                                            <p:fltVal val="0"/>
                                          </p:val>
                                        </p:tav>
                                        <p:tav tm="100000">
                                          <p:val>
                                            <p:strVal val="#ppt_h"/>
                                          </p:val>
                                        </p:tav>
                                      </p:tavLst>
                                    </p:anim>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24"/>
                                        </p:tgtEl>
                                        <p:attrNameLst>
                                          <p:attrName>ppt_x</p:attrName>
                                        </p:attrNameLst>
                                      </p:cBhvr>
                                      <p:tavLst>
                                        <p:tav tm="0">
                                          <p:val>
                                            <p:strVal val="ppt_x"/>
                                          </p:val>
                                        </p:tav>
                                        <p:tav tm="100000">
                                          <p:val>
                                            <p:strVal val="ppt_x"/>
                                          </p:val>
                                        </p:tav>
                                      </p:tavLst>
                                    </p:anim>
                                    <p:anim calcmode="lin" valueType="num">
                                      <p:cBhvr additive="base">
                                        <p:cTn id="101" dur="500"/>
                                        <p:tgtEl>
                                          <p:spTgt spid="24"/>
                                        </p:tgtEl>
                                        <p:attrNameLst>
                                          <p:attrName>ppt_y</p:attrName>
                                        </p:attrNameLst>
                                      </p:cBhvr>
                                      <p:tavLst>
                                        <p:tav tm="0">
                                          <p:val>
                                            <p:strVal val="ppt_y"/>
                                          </p:val>
                                        </p:tav>
                                        <p:tav tm="100000">
                                          <p:val>
                                            <p:strVal val="1+ppt_h/2"/>
                                          </p:val>
                                        </p:tav>
                                      </p:tavLst>
                                    </p:anim>
                                    <p:set>
                                      <p:cBhvr>
                                        <p:cTn id="102" dur="1" fill="hold">
                                          <p:stCondLst>
                                            <p:cond delay="499"/>
                                          </p:stCondLst>
                                        </p:cTn>
                                        <p:tgtEl>
                                          <p:spTgt spid="2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heel(1)">
                                      <p:cBhvr>
                                        <p:cTn id="107" dur="500"/>
                                        <p:tgtEl>
                                          <p:spTgt spid="25"/>
                                        </p:tgtEl>
                                      </p:cBhvr>
                                    </p:animEffect>
                                  </p:childTnLst>
                                </p:cTn>
                              </p:par>
                              <p:par>
                                <p:cTn id="108" presetID="22" presetClass="entr" presetSubtype="4" fill="hold"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wipe(down)">
                                      <p:cBhvr>
                                        <p:cTn id="110" dur="500"/>
                                        <p:tgtEl>
                                          <p:spTgt spid="27"/>
                                        </p:tgtEl>
                                      </p:cBhvr>
                                    </p:animEffect>
                                  </p:childTnLst>
                                </p:cTn>
                              </p:par>
                              <p:par>
                                <p:cTn id="111" presetID="53" presetClass="entr" presetSubtype="16" fill="hold"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7"/>
                                        </p:tgtEl>
                                        <p:attrNameLst>
                                          <p:attrName>style.visibility</p:attrName>
                                        </p:attrNameLst>
                                      </p:cBhvr>
                                      <p:to>
                                        <p:strVal val="hidden"/>
                                      </p:to>
                                    </p:set>
                                  </p:childTnLst>
                                </p:cTn>
                              </p:par>
                              <p:par>
                                <p:cTn id="122" presetID="2" presetClass="exit" presetSubtype="4" fill="hold" nodeType="withEffect">
                                  <p:stCondLst>
                                    <p:cond delay="0"/>
                                  </p:stCondLst>
                                  <p:childTnLst>
                                    <p:anim calcmode="lin" valueType="num">
                                      <p:cBhvr additive="base">
                                        <p:cTn id="123" dur="500"/>
                                        <p:tgtEl>
                                          <p:spTgt spid="28"/>
                                        </p:tgtEl>
                                        <p:attrNameLst>
                                          <p:attrName>ppt_x</p:attrName>
                                        </p:attrNameLst>
                                      </p:cBhvr>
                                      <p:tavLst>
                                        <p:tav tm="0">
                                          <p:val>
                                            <p:strVal val="ppt_x"/>
                                          </p:val>
                                        </p:tav>
                                        <p:tav tm="100000">
                                          <p:val>
                                            <p:strVal val="ppt_x"/>
                                          </p:val>
                                        </p:tav>
                                      </p:tavLst>
                                    </p:anim>
                                    <p:anim calcmode="lin" valueType="num">
                                      <p:cBhvr additive="base">
                                        <p:cTn id="124" dur="500"/>
                                        <p:tgtEl>
                                          <p:spTgt spid="28"/>
                                        </p:tgtEl>
                                        <p:attrNameLst>
                                          <p:attrName>ppt_y</p:attrName>
                                        </p:attrNameLst>
                                      </p:cBhvr>
                                      <p:tavLst>
                                        <p:tav tm="0">
                                          <p:val>
                                            <p:strVal val="ppt_y"/>
                                          </p:val>
                                        </p:tav>
                                        <p:tav tm="100000">
                                          <p:val>
                                            <p:strVal val="1+ppt_h/2"/>
                                          </p:val>
                                        </p:tav>
                                      </p:tavLst>
                                    </p:anim>
                                    <p:set>
                                      <p:cBhvr>
                                        <p:cTn id="125" dur="1" fill="hold">
                                          <p:stCondLst>
                                            <p:cond delay="499"/>
                                          </p:stCondLst>
                                        </p:cTn>
                                        <p:tgtEl>
                                          <p:spTgt spid="28"/>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1" presetClass="entr" presetSubtype="1" fill="hold" grpId="0"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heel(1)">
                                      <p:cBhvr>
                                        <p:cTn id="130" dur="500"/>
                                        <p:tgtEl>
                                          <p:spTgt spid="31"/>
                                        </p:tgtEl>
                                      </p:cBhvr>
                                    </p:animEffect>
                                  </p:childTnLst>
                                </p:cTn>
                              </p:par>
                              <p:par>
                                <p:cTn id="131" presetID="22" presetClass="entr" presetSubtype="1" fill="hold" nodeType="withEffect">
                                  <p:stCondLst>
                                    <p:cond delay="0"/>
                                  </p:stCondLst>
                                  <p:childTnLst>
                                    <p:set>
                                      <p:cBhvr>
                                        <p:cTn id="132" dur="1" fill="hold">
                                          <p:stCondLst>
                                            <p:cond delay="0"/>
                                          </p:stCondLst>
                                        </p:cTn>
                                        <p:tgtEl>
                                          <p:spTgt spid="30"/>
                                        </p:tgtEl>
                                        <p:attrNameLst>
                                          <p:attrName>style.visibility</p:attrName>
                                        </p:attrNameLst>
                                      </p:cBhvr>
                                      <p:to>
                                        <p:strVal val="visible"/>
                                      </p:to>
                                    </p:set>
                                    <p:animEffect transition="in" filter="wipe(up)">
                                      <p:cBhvr>
                                        <p:cTn id="133" dur="500"/>
                                        <p:tgtEl>
                                          <p:spTgt spid="30"/>
                                        </p:tgtEl>
                                      </p:cBhvr>
                                    </p:animEffect>
                                  </p:childTnLst>
                                </p:cTn>
                              </p:par>
                              <p:par>
                                <p:cTn id="134" presetID="53" presetClass="entr" presetSubtype="16"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 calcmode="lin" valueType="num">
                                      <p:cBhvr>
                                        <p:cTn id="136" dur="500" fill="hold"/>
                                        <p:tgtEl>
                                          <p:spTgt spid="32"/>
                                        </p:tgtEl>
                                        <p:attrNameLst>
                                          <p:attrName>ppt_w</p:attrName>
                                        </p:attrNameLst>
                                      </p:cBhvr>
                                      <p:tavLst>
                                        <p:tav tm="0">
                                          <p:val>
                                            <p:fltVal val="0"/>
                                          </p:val>
                                        </p:tav>
                                        <p:tav tm="100000">
                                          <p:val>
                                            <p:strVal val="#ppt_w"/>
                                          </p:val>
                                        </p:tav>
                                      </p:tavLst>
                                    </p:anim>
                                    <p:anim calcmode="lin" valueType="num">
                                      <p:cBhvr>
                                        <p:cTn id="137" dur="500" fill="hold"/>
                                        <p:tgtEl>
                                          <p:spTgt spid="32"/>
                                        </p:tgtEl>
                                        <p:attrNameLst>
                                          <p:attrName>ppt_h</p:attrName>
                                        </p:attrNameLst>
                                      </p:cBhvr>
                                      <p:tavLst>
                                        <p:tav tm="0">
                                          <p:val>
                                            <p:fltVal val="0"/>
                                          </p:val>
                                        </p:tav>
                                        <p:tav tm="100000">
                                          <p:val>
                                            <p:strVal val="#ppt_h"/>
                                          </p:val>
                                        </p:tav>
                                      </p:tavLst>
                                    </p:anim>
                                    <p:animEffect transition="in" filter="fade">
                                      <p:cBhvr>
                                        <p:cTn id="138" dur="5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31"/>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30"/>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additive="base">
                                        <p:cTn id="146" dur="500"/>
                                        <p:tgtEl>
                                          <p:spTgt spid="32"/>
                                        </p:tgtEl>
                                        <p:attrNameLst>
                                          <p:attrName>ppt_x</p:attrName>
                                        </p:attrNameLst>
                                      </p:cBhvr>
                                      <p:tavLst>
                                        <p:tav tm="0">
                                          <p:val>
                                            <p:strVal val="ppt_x"/>
                                          </p:val>
                                        </p:tav>
                                        <p:tav tm="100000">
                                          <p:val>
                                            <p:strVal val="ppt_x"/>
                                          </p:val>
                                        </p:tav>
                                      </p:tavLst>
                                    </p:anim>
                                    <p:anim calcmode="lin" valueType="num">
                                      <p:cBhvr additive="base">
                                        <p:cTn id="147" dur="500"/>
                                        <p:tgtEl>
                                          <p:spTgt spid="32"/>
                                        </p:tgtEl>
                                        <p:attrNameLst>
                                          <p:attrName>ppt_y</p:attrName>
                                        </p:attrNameLst>
                                      </p:cBhvr>
                                      <p:tavLst>
                                        <p:tav tm="0">
                                          <p:val>
                                            <p:strVal val="ppt_y"/>
                                          </p:val>
                                        </p:tav>
                                        <p:tav tm="100000">
                                          <p:val>
                                            <p:strVal val="1+ppt_h/2"/>
                                          </p:val>
                                        </p:tav>
                                      </p:tavLst>
                                    </p:anim>
                                    <p:set>
                                      <p:cBhvr>
                                        <p:cTn id="148" dur="1" fill="hold">
                                          <p:stCondLst>
                                            <p:cond delay="499"/>
                                          </p:stCondLst>
                                        </p:cTn>
                                        <p:tgtEl>
                                          <p:spTgt spid="32"/>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1" presetClass="entr" presetSubtype="1" fill="hold" grpId="0" nodeType="clickEffect">
                                  <p:stCondLst>
                                    <p:cond delay="0"/>
                                  </p:stCondLst>
                                  <p:childTnLst>
                                    <p:set>
                                      <p:cBhvr>
                                        <p:cTn id="152" dur="1" fill="hold">
                                          <p:stCondLst>
                                            <p:cond delay="0"/>
                                          </p:stCondLst>
                                        </p:cTn>
                                        <p:tgtEl>
                                          <p:spTgt spid="34"/>
                                        </p:tgtEl>
                                        <p:attrNameLst>
                                          <p:attrName>style.visibility</p:attrName>
                                        </p:attrNameLst>
                                      </p:cBhvr>
                                      <p:to>
                                        <p:strVal val="visible"/>
                                      </p:to>
                                    </p:set>
                                    <p:animEffect transition="in" filter="wheel(1)">
                                      <p:cBhvr>
                                        <p:cTn id="153" dur="500"/>
                                        <p:tgtEl>
                                          <p:spTgt spid="34"/>
                                        </p:tgtEl>
                                      </p:cBhvr>
                                    </p:animEffect>
                                  </p:childTnLst>
                                </p:cTn>
                              </p:par>
                              <p:par>
                                <p:cTn id="154" presetID="22" presetClass="entr" presetSubtype="4" fill="hold" nodeType="with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par>
                                <p:cTn id="157" presetID="53" presetClass="entr" presetSubtype="16" fill="hold"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p:cTn id="159" dur="500" fill="hold"/>
                                        <p:tgtEl>
                                          <p:spTgt spid="37"/>
                                        </p:tgtEl>
                                        <p:attrNameLst>
                                          <p:attrName>ppt_w</p:attrName>
                                        </p:attrNameLst>
                                      </p:cBhvr>
                                      <p:tavLst>
                                        <p:tav tm="0">
                                          <p:val>
                                            <p:fltVal val="0"/>
                                          </p:val>
                                        </p:tav>
                                        <p:tav tm="100000">
                                          <p:val>
                                            <p:strVal val="#ppt_w"/>
                                          </p:val>
                                        </p:tav>
                                      </p:tavLst>
                                    </p:anim>
                                    <p:anim calcmode="lin" valueType="num">
                                      <p:cBhvr>
                                        <p:cTn id="160" dur="500" fill="hold"/>
                                        <p:tgtEl>
                                          <p:spTgt spid="37"/>
                                        </p:tgtEl>
                                        <p:attrNameLst>
                                          <p:attrName>ppt_h</p:attrName>
                                        </p:attrNameLst>
                                      </p:cBhvr>
                                      <p:tavLst>
                                        <p:tav tm="0">
                                          <p:val>
                                            <p:fltVal val="0"/>
                                          </p:val>
                                        </p:tav>
                                        <p:tav tm="100000">
                                          <p:val>
                                            <p:strVal val="#ppt_h"/>
                                          </p:val>
                                        </p:tav>
                                      </p:tavLst>
                                    </p:anim>
                                    <p:animEffect transition="in" filter="fade">
                                      <p:cBhvr>
                                        <p:cTn id="161" dur="500"/>
                                        <p:tgtEl>
                                          <p:spTgt spid="37"/>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34"/>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35"/>
                                        </p:tgtEl>
                                        <p:attrNameLst>
                                          <p:attrName>style.visibility</p:attrName>
                                        </p:attrNameLst>
                                      </p:cBhvr>
                                      <p:to>
                                        <p:strVal val="hidden"/>
                                      </p:to>
                                    </p:set>
                                  </p:childTnLst>
                                </p:cTn>
                              </p:par>
                              <p:par>
                                <p:cTn id="168" presetID="2" presetClass="exit" presetSubtype="4" fill="hold" nodeType="withEffect">
                                  <p:stCondLst>
                                    <p:cond delay="0"/>
                                  </p:stCondLst>
                                  <p:childTnLst>
                                    <p:anim calcmode="lin" valueType="num">
                                      <p:cBhvr additive="base">
                                        <p:cTn id="169" dur="500"/>
                                        <p:tgtEl>
                                          <p:spTgt spid="37"/>
                                        </p:tgtEl>
                                        <p:attrNameLst>
                                          <p:attrName>ppt_x</p:attrName>
                                        </p:attrNameLst>
                                      </p:cBhvr>
                                      <p:tavLst>
                                        <p:tav tm="0">
                                          <p:val>
                                            <p:strVal val="ppt_x"/>
                                          </p:val>
                                        </p:tav>
                                        <p:tav tm="100000">
                                          <p:val>
                                            <p:strVal val="ppt_x"/>
                                          </p:val>
                                        </p:tav>
                                      </p:tavLst>
                                    </p:anim>
                                    <p:anim calcmode="lin" valueType="num">
                                      <p:cBhvr additive="base">
                                        <p:cTn id="170" dur="500"/>
                                        <p:tgtEl>
                                          <p:spTgt spid="37"/>
                                        </p:tgtEl>
                                        <p:attrNameLst>
                                          <p:attrName>ppt_y</p:attrName>
                                        </p:attrNameLst>
                                      </p:cBhvr>
                                      <p:tavLst>
                                        <p:tav tm="0">
                                          <p:val>
                                            <p:strVal val="ppt_y"/>
                                          </p:val>
                                        </p:tav>
                                        <p:tav tm="100000">
                                          <p:val>
                                            <p:strVal val="1+ppt_h/2"/>
                                          </p:val>
                                        </p:tav>
                                      </p:tavLst>
                                    </p:anim>
                                    <p:set>
                                      <p:cBhvr>
                                        <p:cTn id="171" dur="1" fill="hold">
                                          <p:stCondLst>
                                            <p:cond delay="499"/>
                                          </p:stCondLst>
                                        </p:cTn>
                                        <p:tgtEl>
                                          <p:spTgt spid="37"/>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nodeType="clickEffect">
                                  <p:stCondLst>
                                    <p:cond delay="0"/>
                                  </p:stCondLst>
                                  <p:childTnLst>
                                    <p:set>
                                      <p:cBhvr>
                                        <p:cTn id="175" dur="1" fill="hold">
                                          <p:stCondLst>
                                            <p:cond delay="0"/>
                                          </p:stCondLst>
                                        </p:cTn>
                                        <p:tgtEl>
                                          <p:spTgt spid="40"/>
                                        </p:tgtEl>
                                        <p:attrNameLst>
                                          <p:attrName>style.visibility</p:attrName>
                                        </p:attrNameLst>
                                      </p:cBhvr>
                                      <p:to>
                                        <p:strVal val="visible"/>
                                      </p:to>
                                    </p:set>
                                    <p:animEffect transition="in" filter="wipe(up)">
                                      <p:cBhvr>
                                        <p:cTn id="176" dur="500"/>
                                        <p:tgtEl>
                                          <p:spTgt spid="40"/>
                                        </p:tgtEl>
                                      </p:cBhvr>
                                    </p:animEffect>
                                  </p:childTnLst>
                                </p:cTn>
                              </p:par>
                              <p:par>
                                <p:cTn id="177" presetID="21" presetClass="entr" presetSubtype="1" fill="hold" grpId="0" nodeType="withEffect">
                                  <p:stCondLst>
                                    <p:cond delay="0"/>
                                  </p:stCondLst>
                                  <p:childTnLst>
                                    <p:set>
                                      <p:cBhvr>
                                        <p:cTn id="178" dur="1" fill="hold">
                                          <p:stCondLst>
                                            <p:cond delay="0"/>
                                          </p:stCondLst>
                                        </p:cTn>
                                        <p:tgtEl>
                                          <p:spTgt spid="38"/>
                                        </p:tgtEl>
                                        <p:attrNameLst>
                                          <p:attrName>style.visibility</p:attrName>
                                        </p:attrNameLst>
                                      </p:cBhvr>
                                      <p:to>
                                        <p:strVal val="visible"/>
                                      </p:to>
                                    </p:set>
                                    <p:animEffect transition="in" filter="wheel(1)">
                                      <p:cBhvr>
                                        <p:cTn id="179" dur="500"/>
                                        <p:tgtEl>
                                          <p:spTgt spid="38"/>
                                        </p:tgtEl>
                                      </p:cBhvr>
                                    </p:animEffect>
                                  </p:childTnLst>
                                </p:cTn>
                              </p:par>
                              <p:par>
                                <p:cTn id="180" presetID="53" presetClass="entr" presetSubtype="16" fill="hold" nodeType="withEffect">
                                  <p:stCondLst>
                                    <p:cond delay="0"/>
                                  </p:stCondLst>
                                  <p:childTnLst>
                                    <p:set>
                                      <p:cBhvr>
                                        <p:cTn id="181" dur="1" fill="hold">
                                          <p:stCondLst>
                                            <p:cond delay="0"/>
                                          </p:stCondLst>
                                        </p:cTn>
                                        <p:tgtEl>
                                          <p:spTgt spid="39"/>
                                        </p:tgtEl>
                                        <p:attrNameLst>
                                          <p:attrName>style.visibility</p:attrName>
                                        </p:attrNameLst>
                                      </p:cBhvr>
                                      <p:to>
                                        <p:strVal val="visible"/>
                                      </p:to>
                                    </p:set>
                                    <p:anim calcmode="lin" valueType="num">
                                      <p:cBhvr>
                                        <p:cTn id="182" dur="500" fill="hold"/>
                                        <p:tgtEl>
                                          <p:spTgt spid="39"/>
                                        </p:tgtEl>
                                        <p:attrNameLst>
                                          <p:attrName>ppt_w</p:attrName>
                                        </p:attrNameLst>
                                      </p:cBhvr>
                                      <p:tavLst>
                                        <p:tav tm="0">
                                          <p:val>
                                            <p:fltVal val="0"/>
                                          </p:val>
                                        </p:tav>
                                        <p:tav tm="100000">
                                          <p:val>
                                            <p:strVal val="#ppt_w"/>
                                          </p:val>
                                        </p:tav>
                                      </p:tavLst>
                                    </p:anim>
                                    <p:anim calcmode="lin" valueType="num">
                                      <p:cBhvr>
                                        <p:cTn id="183" dur="500" fill="hold"/>
                                        <p:tgtEl>
                                          <p:spTgt spid="39"/>
                                        </p:tgtEl>
                                        <p:attrNameLst>
                                          <p:attrName>ppt_h</p:attrName>
                                        </p:attrNameLst>
                                      </p:cBhvr>
                                      <p:tavLst>
                                        <p:tav tm="0">
                                          <p:val>
                                            <p:fltVal val="0"/>
                                          </p:val>
                                        </p:tav>
                                        <p:tav tm="100000">
                                          <p:val>
                                            <p:strVal val="#ppt_h"/>
                                          </p:val>
                                        </p:tav>
                                      </p:tavLst>
                                    </p:anim>
                                    <p:animEffect transition="in" filter="fade">
                                      <p:cBhvr>
                                        <p:cTn id="184" dur="500"/>
                                        <p:tgtEl>
                                          <p:spTgt spid="39"/>
                                        </p:tgtEl>
                                      </p:cBhvr>
                                    </p:animEffec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40"/>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38"/>
                                        </p:tgtEl>
                                        <p:attrNameLst>
                                          <p:attrName>style.visibility</p:attrName>
                                        </p:attrNameLst>
                                      </p:cBhvr>
                                      <p:to>
                                        <p:strVal val="hidden"/>
                                      </p:to>
                                    </p:set>
                                  </p:childTnLst>
                                </p:cTn>
                              </p:par>
                              <p:par>
                                <p:cTn id="191" presetID="2" presetClass="exit" presetSubtype="4" fill="hold" nodeType="withEffect">
                                  <p:stCondLst>
                                    <p:cond delay="0"/>
                                  </p:stCondLst>
                                  <p:childTnLst>
                                    <p:anim calcmode="lin" valueType="num">
                                      <p:cBhvr additive="base">
                                        <p:cTn id="192" dur="500"/>
                                        <p:tgtEl>
                                          <p:spTgt spid="39"/>
                                        </p:tgtEl>
                                        <p:attrNameLst>
                                          <p:attrName>ppt_x</p:attrName>
                                        </p:attrNameLst>
                                      </p:cBhvr>
                                      <p:tavLst>
                                        <p:tav tm="0">
                                          <p:val>
                                            <p:strVal val="ppt_x"/>
                                          </p:val>
                                        </p:tav>
                                        <p:tav tm="100000">
                                          <p:val>
                                            <p:strVal val="ppt_x"/>
                                          </p:val>
                                        </p:tav>
                                      </p:tavLst>
                                    </p:anim>
                                    <p:anim calcmode="lin" valueType="num">
                                      <p:cBhvr additive="base">
                                        <p:cTn id="193" dur="500"/>
                                        <p:tgtEl>
                                          <p:spTgt spid="39"/>
                                        </p:tgtEl>
                                        <p:attrNameLst>
                                          <p:attrName>ppt_y</p:attrName>
                                        </p:attrNameLst>
                                      </p:cBhvr>
                                      <p:tavLst>
                                        <p:tav tm="0">
                                          <p:val>
                                            <p:strVal val="ppt_y"/>
                                          </p:val>
                                        </p:tav>
                                        <p:tav tm="100000">
                                          <p:val>
                                            <p:strVal val="1+ppt_h/2"/>
                                          </p:val>
                                        </p:tav>
                                      </p:tavLst>
                                    </p:anim>
                                    <p:set>
                                      <p:cBhvr>
                                        <p:cTn id="19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9" grpId="2" animBg="1"/>
      <p:bldP spid="14" grpId="0" animBg="1"/>
      <p:bldP spid="14" grpId="1" animBg="1"/>
      <p:bldP spid="21" grpId="0" animBg="1"/>
      <p:bldP spid="21" grpId="1" animBg="1"/>
      <p:bldP spid="25" grpId="0" animBg="1"/>
      <p:bldP spid="25" grpId="1" animBg="1"/>
      <p:bldP spid="31" grpId="0" animBg="1"/>
      <p:bldP spid="31" grpId="1" animBg="1"/>
      <p:bldP spid="34" grpId="0" animBg="1"/>
      <p:bldP spid="34" grpId="1" animBg="1"/>
      <p:bldP spid="38" grpId="0" animBg="1"/>
      <p:bldP spid="38"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nsemble-bielle-manivelle3-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4182"/>
            <a:ext cx="9144000" cy="5294670"/>
          </a:xfrm>
          <a:prstGeom prst="rect">
            <a:avLst/>
          </a:prstGeom>
        </p:spPr>
      </p:pic>
    </p:spTree>
    <p:extLst>
      <p:ext uri="{BB962C8B-B14F-4D97-AF65-F5344CB8AC3E}">
        <p14:creationId xmlns:p14="http://schemas.microsoft.com/office/powerpoint/2010/main" val="19903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2003828" y="5813824"/>
            <a:ext cx="56435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Rectangle 12"/>
          <p:cNvSpPr/>
          <p:nvPr/>
        </p:nvSpPr>
        <p:spPr>
          <a:xfrm rot="16200000">
            <a:off x="3527828" y="5813823"/>
            <a:ext cx="564351"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Rectangle 13"/>
          <p:cNvSpPr/>
          <p:nvPr/>
        </p:nvSpPr>
        <p:spPr>
          <a:xfrm rot="16200000">
            <a:off x="5051827" y="5813822"/>
            <a:ext cx="564353"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Rectangle 14"/>
          <p:cNvSpPr/>
          <p:nvPr/>
        </p:nvSpPr>
        <p:spPr>
          <a:xfrm rot="16200000">
            <a:off x="6575824" y="5813821"/>
            <a:ext cx="564356"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 name="Rectangle 15"/>
          <p:cNvSpPr/>
          <p:nvPr/>
        </p:nvSpPr>
        <p:spPr>
          <a:xfrm rot="16200000">
            <a:off x="8099828" y="5813824"/>
            <a:ext cx="564351"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p:nvSpPr>
        <p:spPr>
          <a:xfrm rot="16200000">
            <a:off x="479824" y="5813821"/>
            <a:ext cx="564356"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 name="Group 17"/>
          <p:cNvGrpSpPr/>
          <p:nvPr/>
        </p:nvGrpSpPr>
        <p:grpSpPr>
          <a:xfrm>
            <a:off x="5" y="6766962"/>
            <a:ext cx="9143999" cy="100754"/>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0" name="TextBox 39"/>
          <p:cNvSpPr txBox="1"/>
          <p:nvPr/>
        </p:nvSpPr>
        <p:spPr>
          <a:xfrm>
            <a:off x="1877996" y="2586668"/>
            <a:ext cx="5126724" cy="707886"/>
          </a:xfrm>
          <a:prstGeom prst="rect">
            <a:avLst/>
          </a:prstGeom>
          <a:noFill/>
        </p:spPr>
        <p:txBody>
          <a:bodyPr wrap="none" rtlCol="0">
            <a:spAutoFit/>
          </a:bodyPr>
          <a:lstStyle/>
          <a:p>
            <a:pPr algn="ctr"/>
            <a:r>
              <a:rPr lang="fr-FR" sz="4000" b="1" dirty="0" smtClean="0">
                <a:latin typeface="Viner Hand ITC" panose="03070502030502020203" pitchFamily="66" charset="0"/>
              </a:rPr>
              <a:t>Conclusion générale </a:t>
            </a:r>
            <a:endParaRPr lang="id-ID" sz="4000" b="1" dirty="0">
              <a:latin typeface="Viner Hand ITC" panose="03070502030502020203" pitchFamily="66" charset="0"/>
            </a:endParaRPr>
          </a:p>
        </p:txBody>
      </p:sp>
      <p:cxnSp>
        <p:nvCxnSpPr>
          <p:cNvPr id="42" name="Straight Connector 41"/>
          <p:cNvCxnSpPr/>
          <p:nvPr/>
        </p:nvCxnSpPr>
        <p:spPr>
          <a:xfrm>
            <a:off x="2496002" y="3294554"/>
            <a:ext cx="360000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8308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anim calcmode="lin" valueType="num">
                                      <p:cBhvr>
                                        <p:cTn id="12" dur="200" fill="hold"/>
                                        <p:tgtEl>
                                          <p:spTgt spid="17"/>
                                        </p:tgtEl>
                                        <p:attrNameLst>
                                          <p:attrName>ppt_x</p:attrName>
                                        </p:attrNameLst>
                                      </p:cBhvr>
                                      <p:tavLst>
                                        <p:tav tm="0">
                                          <p:val>
                                            <p:strVal val="#ppt_x"/>
                                          </p:val>
                                        </p:tav>
                                        <p:tav tm="100000">
                                          <p:val>
                                            <p:strVal val="#ppt_x"/>
                                          </p:val>
                                        </p:tav>
                                      </p:tavLst>
                                    </p:anim>
                                    <p:anim calcmode="lin" valueType="num">
                                      <p:cBhvr>
                                        <p:cTn id="13" dur="2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7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
                                        <p:tgtEl>
                                          <p:spTgt spid="12"/>
                                        </p:tgtEl>
                                      </p:cBhvr>
                                    </p:animEffect>
                                    <p:anim calcmode="lin" valueType="num">
                                      <p:cBhvr>
                                        <p:cTn id="18" dur="200" fill="hold"/>
                                        <p:tgtEl>
                                          <p:spTgt spid="12"/>
                                        </p:tgtEl>
                                        <p:attrNameLst>
                                          <p:attrName>ppt_x</p:attrName>
                                        </p:attrNameLst>
                                      </p:cBhvr>
                                      <p:tavLst>
                                        <p:tav tm="0">
                                          <p:val>
                                            <p:strVal val="#ppt_x"/>
                                          </p:val>
                                        </p:tav>
                                        <p:tav tm="100000">
                                          <p:val>
                                            <p:strVal val="#ppt_x"/>
                                          </p:val>
                                        </p:tav>
                                      </p:tavLst>
                                    </p:anim>
                                    <p:anim calcmode="lin" valueType="num">
                                      <p:cBhvr>
                                        <p:cTn id="19" dur="2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anim calcmode="lin" valueType="num">
                                      <p:cBhvr>
                                        <p:cTn id="24" dur="200" fill="hold"/>
                                        <p:tgtEl>
                                          <p:spTgt spid="13"/>
                                        </p:tgtEl>
                                        <p:attrNameLst>
                                          <p:attrName>ppt_x</p:attrName>
                                        </p:attrNameLst>
                                      </p:cBhvr>
                                      <p:tavLst>
                                        <p:tav tm="0">
                                          <p:val>
                                            <p:strVal val="#ppt_x"/>
                                          </p:val>
                                        </p:tav>
                                        <p:tav tm="100000">
                                          <p:val>
                                            <p:strVal val="#ppt_x"/>
                                          </p:val>
                                        </p:tav>
                                      </p:tavLst>
                                    </p:anim>
                                    <p:anim calcmode="lin" valueType="num">
                                      <p:cBhvr>
                                        <p:cTn id="25" dur="2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anim calcmode="lin" valueType="num">
                                      <p:cBhvr>
                                        <p:cTn id="30" dur="200" fill="hold"/>
                                        <p:tgtEl>
                                          <p:spTgt spid="14"/>
                                        </p:tgtEl>
                                        <p:attrNameLst>
                                          <p:attrName>ppt_x</p:attrName>
                                        </p:attrNameLst>
                                      </p:cBhvr>
                                      <p:tavLst>
                                        <p:tav tm="0">
                                          <p:val>
                                            <p:strVal val="#ppt_x"/>
                                          </p:val>
                                        </p:tav>
                                        <p:tav tm="100000">
                                          <p:val>
                                            <p:strVal val="#ppt_x"/>
                                          </p:val>
                                        </p:tav>
                                      </p:tavLst>
                                    </p:anim>
                                    <p:anim calcmode="lin" valueType="num">
                                      <p:cBhvr>
                                        <p:cTn id="31" dur="2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1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anim calcmode="lin" valueType="num">
                                      <p:cBhvr>
                                        <p:cTn id="36" dur="200" fill="hold"/>
                                        <p:tgtEl>
                                          <p:spTgt spid="15"/>
                                        </p:tgtEl>
                                        <p:attrNameLst>
                                          <p:attrName>ppt_x</p:attrName>
                                        </p:attrNameLst>
                                      </p:cBhvr>
                                      <p:tavLst>
                                        <p:tav tm="0">
                                          <p:val>
                                            <p:strVal val="#ppt_x"/>
                                          </p:val>
                                        </p:tav>
                                        <p:tav tm="100000">
                                          <p:val>
                                            <p:strVal val="#ppt_x"/>
                                          </p:val>
                                        </p:tav>
                                      </p:tavLst>
                                    </p:anim>
                                    <p:anim calcmode="lin" valueType="num">
                                      <p:cBhvr>
                                        <p:cTn id="37" dur="2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
                                        <p:tgtEl>
                                          <p:spTgt spid="16"/>
                                        </p:tgtEl>
                                      </p:cBhvr>
                                    </p:animEffect>
                                    <p:anim calcmode="lin" valueType="num">
                                      <p:cBhvr>
                                        <p:cTn id="42" dur="200" fill="hold"/>
                                        <p:tgtEl>
                                          <p:spTgt spid="16"/>
                                        </p:tgtEl>
                                        <p:attrNameLst>
                                          <p:attrName>ppt_x</p:attrName>
                                        </p:attrNameLst>
                                      </p:cBhvr>
                                      <p:tavLst>
                                        <p:tav tm="0">
                                          <p:val>
                                            <p:strVal val="#ppt_x"/>
                                          </p:val>
                                        </p:tav>
                                        <p:tav tm="100000">
                                          <p:val>
                                            <p:strVal val="#ppt_x"/>
                                          </p:val>
                                        </p:tav>
                                      </p:tavLst>
                                    </p:anim>
                                    <p:anim calcmode="lin" valueType="num">
                                      <p:cBhvr>
                                        <p:cTn id="43" dur="2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700"/>
                            </p:stCondLst>
                            <p:childTnLst>
                              <p:par>
                                <p:cTn id="45" presetID="16" presetClass="entr" presetSubtype="37"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outVertical)">
                                      <p:cBhvr>
                                        <p:cTn id="47" dur="200"/>
                                        <p:tgtEl>
                                          <p:spTgt spid="4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47084" y="2368687"/>
            <a:ext cx="3896916" cy="2759869"/>
            <a:chOff x="5682017" y="2374479"/>
            <a:chExt cx="5195888" cy="3679825"/>
          </a:xfrm>
        </p:grpSpPr>
        <p:sp>
          <p:nvSpPr>
            <p:cNvPr id="5" name="Freeform 4"/>
            <p:cNvSpPr>
              <a:spLocks/>
            </p:cNvSpPr>
            <p:nvPr/>
          </p:nvSpPr>
          <p:spPr bwMode="auto">
            <a:xfrm>
              <a:off x="5761392" y="3709567"/>
              <a:ext cx="5037138" cy="2270125"/>
            </a:xfrm>
            <a:custGeom>
              <a:avLst/>
              <a:gdLst>
                <a:gd name="T0" fmla="*/ 1317 w 1341"/>
                <a:gd name="T1" fmla="*/ 5 h 604"/>
                <a:gd name="T2" fmla="*/ 1289 w 1341"/>
                <a:gd name="T3" fmla="*/ 4 h 604"/>
                <a:gd name="T4" fmla="*/ 1266 w 1341"/>
                <a:gd name="T5" fmla="*/ 19 h 604"/>
                <a:gd name="T6" fmla="*/ 590 w 1341"/>
                <a:gd name="T7" fmla="*/ 515 h 604"/>
                <a:gd name="T8" fmla="*/ 579 w 1341"/>
                <a:gd name="T9" fmla="*/ 517 h 604"/>
                <a:gd name="T10" fmla="*/ 24 w 1341"/>
                <a:gd name="T11" fmla="*/ 210 h 604"/>
                <a:gd name="T12" fmla="*/ 15 w 1341"/>
                <a:gd name="T13" fmla="*/ 260 h 604"/>
                <a:gd name="T14" fmla="*/ 0 w 1341"/>
                <a:gd name="T15" fmla="*/ 275 h 604"/>
                <a:gd name="T16" fmla="*/ 596 w 1341"/>
                <a:gd name="T17" fmla="*/ 604 h 604"/>
                <a:gd name="T18" fmla="*/ 1301 w 1341"/>
                <a:gd name="T19" fmla="*/ 88 h 604"/>
                <a:gd name="T20" fmla="*/ 1301 w 1341"/>
                <a:gd name="T21" fmla="*/ 87 h 604"/>
                <a:gd name="T22" fmla="*/ 1322 w 1341"/>
                <a:gd name="T23" fmla="*/ 69 h 604"/>
                <a:gd name="T24" fmla="*/ 1317 w 1341"/>
                <a:gd name="T25" fmla="*/ 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1" h="604">
                  <a:moveTo>
                    <a:pt x="1317" y="5"/>
                  </a:moveTo>
                  <a:cubicBezTo>
                    <a:pt x="1311" y="3"/>
                    <a:pt x="1299" y="0"/>
                    <a:pt x="1289" y="4"/>
                  </a:cubicBezTo>
                  <a:cubicBezTo>
                    <a:pt x="1278" y="10"/>
                    <a:pt x="1266" y="19"/>
                    <a:pt x="1266" y="19"/>
                  </a:cubicBezTo>
                  <a:cubicBezTo>
                    <a:pt x="590" y="515"/>
                    <a:pt x="590" y="515"/>
                    <a:pt x="590" y="515"/>
                  </a:cubicBezTo>
                  <a:cubicBezTo>
                    <a:pt x="586" y="518"/>
                    <a:pt x="582" y="519"/>
                    <a:pt x="579" y="517"/>
                  </a:cubicBezTo>
                  <a:cubicBezTo>
                    <a:pt x="24" y="210"/>
                    <a:pt x="24" y="210"/>
                    <a:pt x="24" y="210"/>
                  </a:cubicBezTo>
                  <a:cubicBezTo>
                    <a:pt x="31" y="225"/>
                    <a:pt x="29" y="244"/>
                    <a:pt x="15" y="260"/>
                  </a:cubicBezTo>
                  <a:cubicBezTo>
                    <a:pt x="11" y="265"/>
                    <a:pt x="6" y="270"/>
                    <a:pt x="0" y="275"/>
                  </a:cubicBezTo>
                  <a:cubicBezTo>
                    <a:pt x="596" y="604"/>
                    <a:pt x="596" y="604"/>
                    <a:pt x="596" y="604"/>
                  </a:cubicBezTo>
                  <a:cubicBezTo>
                    <a:pt x="1301" y="88"/>
                    <a:pt x="1301" y="88"/>
                    <a:pt x="1301" y="88"/>
                  </a:cubicBezTo>
                  <a:cubicBezTo>
                    <a:pt x="1301" y="87"/>
                    <a:pt x="1301" y="87"/>
                    <a:pt x="1301" y="87"/>
                  </a:cubicBezTo>
                  <a:cubicBezTo>
                    <a:pt x="1310" y="81"/>
                    <a:pt x="1317" y="75"/>
                    <a:pt x="1322" y="69"/>
                  </a:cubicBezTo>
                  <a:cubicBezTo>
                    <a:pt x="1341" y="46"/>
                    <a:pt x="1338" y="18"/>
                    <a:pt x="1317" y="5"/>
                  </a:cubicBezTo>
                  <a:close/>
                </a:path>
              </a:pathLst>
            </a:custGeom>
            <a:solidFill>
              <a:srgbClr val="EDEA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Freeform 5"/>
            <p:cNvSpPr>
              <a:spLocks/>
            </p:cNvSpPr>
            <p:nvPr/>
          </p:nvSpPr>
          <p:spPr bwMode="auto">
            <a:xfrm>
              <a:off x="5682017" y="2374479"/>
              <a:ext cx="5195888" cy="3679825"/>
            </a:xfrm>
            <a:custGeom>
              <a:avLst/>
              <a:gdLst>
                <a:gd name="T0" fmla="*/ 1352 w 1383"/>
                <a:gd name="T1" fmla="*/ 346 h 979"/>
                <a:gd name="T2" fmla="*/ 1351 w 1383"/>
                <a:gd name="T3" fmla="*/ 344 h 979"/>
                <a:gd name="T4" fmla="*/ 1349 w 1383"/>
                <a:gd name="T5" fmla="*/ 343 h 979"/>
                <a:gd name="T6" fmla="*/ 731 w 1383"/>
                <a:gd name="T7" fmla="*/ 2 h 979"/>
                <a:gd name="T8" fmla="*/ 720 w 1383"/>
                <a:gd name="T9" fmla="*/ 4 h 979"/>
                <a:gd name="T10" fmla="*/ 317 w 1383"/>
                <a:gd name="T11" fmla="*/ 299 h 979"/>
                <a:gd name="T12" fmla="*/ 315 w 1383"/>
                <a:gd name="T13" fmla="*/ 301 h 979"/>
                <a:gd name="T14" fmla="*/ 315 w 1383"/>
                <a:gd name="T15" fmla="*/ 301 h 979"/>
                <a:gd name="T16" fmla="*/ 4 w 1383"/>
                <a:gd name="T17" fmla="*/ 528 h 979"/>
                <a:gd name="T18" fmla="*/ 2 w 1383"/>
                <a:gd name="T19" fmla="*/ 530 h 979"/>
                <a:gd name="T20" fmla="*/ 0 w 1383"/>
                <a:gd name="T21" fmla="*/ 536 h 979"/>
                <a:gd name="T22" fmla="*/ 3 w 1383"/>
                <a:gd name="T23" fmla="*/ 542 h 979"/>
                <a:gd name="T24" fmla="*/ 81 w 1383"/>
                <a:gd name="T25" fmla="*/ 585 h 979"/>
                <a:gd name="T26" fmla="*/ 600 w 1383"/>
                <a:gd name="T27" fmla="*/ 872 h 979"/>
                <a:gd name="T28" fmla="*/ 611 w 1383"/>
                <a:gd name="T29" fmla="*/ 870 h 979"/>
                <a:gd name="T30" fmla="*/ 840 w 1383"/>
                <a:gd name="T31" fmla="*/ 702 h 979"/>
                <a:gd name="T32" fmla="*/ 840 w 1383"/>
                <a:gd name="T33" fmla="*/ 702 h 979"/>
                <a:gd name="T34" fmla="*/ 857 w 1383"/>
                <a:gd name="T35" fmla="*/ 690 h 979"/>
                <a:gd name="T36" fmla="*/ 857 w 1383"/>
                <a:gd name="T37" fmla="*/ 690 h 979"/>
                <a:gd name="T38" fmla="*/ 924 w 1383"/>
                <a:gd name="T39" fmla="*/ 641 h 979"/>
                <a:gd name="T40" fmla="*/ 924 w 1383"/>
                <a:gd name="T41" fmla="*/ 641 h 979"/>
                <a:gd name="T42" fmla="*/ 1025 w 1383"/>
                <a:gd name="T43" fmla="*/ 567 h 979"/>
                <a:gd name="T44" fmla="*/ 1025 w 1383"/>
                <a:gd name="T45" fmla="*/ 567 h 979"/>
                <a:gd name="T46" fmla="*/ 1287 w 1383"/>
                <a:gd name="T47" fmla="*/ 374 h 979"/>
                <a:gd name="T48" fmla="*/ 1310 w 1383"/>
                <a:gd name="T49" fmla="*/ 359 h 979"/>
                <a:gd name="T50" fmla="*/ 1338 w 1383"/>
                <a:gd name="T51" fmla="*/ 360 h 979"/>
                <a:gd name="T52" fmla="*/ 1343 w 1383"/>
                <a:gd name="T53" fmla="*/ 424 h 979"/>
                <a:gd name="T54" fmla="*/ 1322 w 1383"/>
                <a:gd name="T55" fmla="*/ 442 h 979"/>
                <a:gd name="T56" fmla="*/ 1322 w 1383"/>
                <a:gd name="T57" fmla="*/ 443 h 979"/>
                <a:gd name="T58" fmla="*/ 913 w 1383"/>
                <a:gd name="T59" fmla="*/ 742 h 979"/>
                <a:gd name="T60" fmla="*/ 913 w 1383"/>
                <a:gd name="T61" fmla="*/ 743 h 979"/>
                <a:gd name="T62" fmla="*/ 617 w 1383"/>
                <a:gd name="T63" fmla="*/ 959 h 979"/>
                <a:gd name="T64" fmla="*/ 21 w 1383"/>
                <a:gd name="T65" fmla="*/ 630 h 979"/>
                <a:gd name="T66" fmla="*/ 21 w 1383"/>
                <a:gd name="T67" fmla="*/ 629 h 979"/>
                <a:gd name="T68" fmla="*/ 12 w 1383"/>
                <a:gd name="T69" fmla="*/ 636 h 979"/>
                <a:gd name="T70" fmla="*/ 13 w 1383"/>
                <a:gd name="T71" fmla="*/ 648 h 979"/>
                <a:gd name="T72" fmla="*/ 610 w 1383"/>
                <a:gd name="T73" fmla="*/ 978 h 979"/>
                <a:gd name="T74" fmla="*/ 621 w 1383"/>
                <a:gd name="T75" fmla="*/ 976 h 979"/>
                <a:gd name="T76" fmla="*/ 1024 w 1383"/>
                <a:gd name="T77" fmla="*/ 681 h 979"/>
                <a:gd name="T78" fmla="*/ 1026 w 1383"/>
                <a:gd name="T79" fmla="*/ 679 h 979"/>
                <a:gd name="T80" fmla="*/ 1026 w 1383"/>
                <a:gd name="T81" fmla="*/ 679 h 979"/>
                <a:gd name="T82" fmla="*/ 1337 w 1383"/>
                <a:gd name="T83" fmla="*/ 451 h 979"/>
                <a:gd name="T84" fmla="*/ 1339 w 1383"/>
                <a:gd name="T85" fmla="*/ 450 h 979"/>
                <a:gd name="T86" fmla="*/ 1357 w 1383"/>
                <a:gd name="T87" fmla="*/ 432 h 979"/>
                <a:gd name="T88" fmla="*/ 1352 w 1383"/>
                <a:gd name="T89" fmla="*/ 346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3" h="979">
                  <a:moveTo>
                    <a:pt x="1352" y="346"/>
                  </a:moveTo>
                  <a:cubicBezTo>
                    <a:pt x="1352" y="345"/>
                    <a:pt x="1351" y="345"/>
                    <a:pt x="1351" y="344"/>
                  </a:cubicBezTo>
                  <a:cubicBezTo>
                    <a:pt x="1349" y="343"/>
                    <a:pt x="1349" y="343"/>
                    <a:pt x="1349" y="343"/>
                  </a:cubicBezTo>
                  <a:cubicBezTo>
                    <a:pt x="731" y="2"/>
                    <a:pt x="731" y="2"/>
                    <a:pt x="731" y="2"/>
                  </a:cubicBezTo>
                  <a:cubicBezTo>
                    <a:pt x="728" y="0"/>
                    <a:pt x="724" y="1"/>
                    <a:pt x="720" y="4"/>
                  </a:cubicBezTo>
                  <a:cubicBezTo>
                    <a:pt x="317" y="299"/>
                    <a:pt x="317" y="299"/>
                    <a:pt x="317" y="299"/>
                  </a:cubicBezTo>
                  <a:cubicBezTo>
                    <a:pt x="316" y="299"/>
                    <a:pt x="316" y="300"/>
                    <a:pt x="315" y="301"/>
                  </a:cubicBezTo>
                  <a:cubicBezTo>
                    <a:pt x="315" y="301"/>
                    <a:pt x="315" y="301"/>
                    <a:pt x="315" y="301"/>
                  </a:cubicBezTo>
                  <a:cubicBezTo>
                    <a:pt x="4" y="528"/>
                    <a:pt x="4" y="528"/>
                    <a:pt x="4" y="528"/>
                  </a:cubicBezTo>
                  <a:cubicBezTo>
                    <a:pt x="4" y="529"/>
                    <a:pt x="3" y="530"/>
                    <a:pt x="2" y="530"/>
                  </a:cubicBezTo>
                  <a:cubicBezTo>
                    <a:pt x="1" y="532"/>
                    <a:pt x="0" y="534"/>
                    <a:pt x="0" y="536"/>
                  </a:cubicBezTo>
                  <a:cubicBezTo>
                    <a:pt x="0" y="538"/>
                    <a:pt x="1" y="541"/>
                    <a:pt x="3" y="542"/>
                  </a:cubicBezTo>
                  <a:cubicBezTo>
                    <a:pt x="81" y="585"/>
                    <a:pt x="81" y="585"/>
                    <a:pt x="81" y="585"/>
                  </a:cubicBezTo>
                  <a:cubicBezTo>
                    <a:pt x="600" y="872"/>
                    <a:pt x="600" y="872"/>
                    <a:pt x="600" y="872"/>
                  </a:cubicBezTo>
                  <a:cubicBezTo>
                    <a:pt x="603" y="874"/>
                    <a:pt x="607" y="873"/>
                    <a:pt x="611" y="870"/>
                  </a:cubicBezTo>
                  <a:cubicBezTo>
                    <a:pt x="840" y="702"/>
                    <a:pt x="840" y="702"/>
                    <a:pt x="840" y="702"/>
                  </a:cubicBezTo>
                  <a:cubicBezTo>
                    <a:pt x="840" y="702"/>
                    <a:pt x="840" y="702"/>
                    <a:pt x="840" y="702"/>
                  </a:cubicBezTo>
                  <a:cubicBezTo>
                    <a:pt x="857" y="690"/>
                    <a:pt x="857" y="690"/>
                    <a:pt x="857" y="690"/>
                  </a:cubicBezTo>
                  <a:cubicBezTo>
                    <a:pt x="857" y="690"/>
                    <a:pt x="857" y="690"/>
                    <a:pt x="857" y="690"/>
                  </a:cubicBezTo>
                  <a:cubicBezTo>
                    <a:pt x="924" y="641"/>
                    <a:pt x="924" y="641"/>
                    <a:pt x="924" y="641"/>
                  </a:cubicBezTo>
                  <a:cubicBezTo>
                    <a:pt x="924" y="641"/>
                    <a:pt x="924" y="641"/>
                    <a:pt x="924" y="641"/>
                  </a:cubicBezTo>
                  <a:cubicBezTo>
                    <a:pt x="1025" y="567"/>
                    <a:pt x="1025" y="567"/>
                    <a:pt x="1025" y="567"/>
                  </a:cubicBezTo>
                  <a:cubicBezTo>
                    <a:pt x="1025" y="567"/>
                    <a:pt x="1025" y="567"/>
                    <a:pt x="1025" y="567"/>
                  </a:cubicBezTo>
                  <a:cubicBezTo>
                    <a:pt x="1287" y="374"/>
                    <a:pt x="1287" y="374"/>
                    <a:pt x="1287" y="374"/>
                  </a:cubicBezTo>
                  <a:cubicBezTo>
                    <a:pt x="1287" y="374"/>
                    <a:pt x="1299" y="365"/>
                    <a:pt x="1310" y="359"/>
                  </a:cubicBezTo>
                  <a:cubicBezTo>
                    <a:pt x="1320" y="355"/>
                    <a:pt x="1332" y="358"/>
                    <a:pt x="1338" y="360"/>
                  </a:cubicBezTo>
                  <a:cubicBezTo>
                    <a:pt x="1359" y="373"/>
                    <a:pt x="1362" y="401"/>
                    <a:pt x="1343" y="424"/>
                  </a:cubicBezTo>
                  <a:cubicBezTo>
                    <a:pt x="1338" y="430"/>
                    <a:pt x="1331" y="436"/>
                    <a:pt x="1322" y="442"/>
                  </a:cubicBezTo>
                  <a:cubicBezTo>
                    <a:pt x="1322" y="442"/>
                    <a:pt x="1322" y="442"/>
                    <a:pt x="1322" y="443"/>
                  </a:cubicBezTo>
                  <a:cubicBezTo>
                    <a:pt x="913" y="742"/>
                    <a:pt x="913" y="742"/>
                    <a:pt x="913" y="742"/>
                  </a:cubicBezTo>
                  <a:cubicBezTo>
                    <a:pt x="913" y="743"/>
                    <a:pt x="913" y="743"/>
                    <a:pt x="913" y="743"/>
                  </a:cubicBezTo>
                  <a:cubicBezTo>
                    <a:pt x="617" y="959"/>
                    <a:pt x="617" y="959"/>
                    <a:pt x="617" y="959"/>
                  </a:cubicBezTo>
                  <a:cubicBezTo>
                    <a:pt x="21" y="630"/>
                    <a:pt x="21" y="630"/>
                    <a:pt x="21" y="630"/>
                  </a:cubicBezTo>
                  <a:cubicBezTo>
                    <a:pt x="21" y="630"/>
                    <a:pt x="21" y="629"/>
                    <a:pt x="21" y="629"/>
                  </a:cubicBezTo>
                  <a:cubicBezTo>
                    <a:pt x="13" y="635"/>
                    <a:pt x="13" y="636"/>
                    <a:pt x="12" y="636"/>
                  </a:cubicBezTo>
                  <a:cubicBezTo>
                    <a:pt x="9" y="640"/>
                    <a:pt x="9" y="646"/>
                    <a:pt x="13" y="648"/>
                  </a:cubicBezTo>
                  <a:cubicBezTo>
                    <a:pt x="610" y="978"/>
                    <a:pt x="610" y="978"/>
                    <a:pt x="610" y="978"/>
                  </a:cubicBezTo>
                  <a:cubicBezTo>
                    <a:pt x="613" y="979"/>
                    <a:pt x="618" y="979"/>
                    <a:pt x="621" y="976"/>
                  </a:cubicBezTo>
                  <a:cubicBezTo>
                    <a:pt x="1024" y="681"/>
                    <a:pt x="1024" y="681"/>
                    <a:pt x="1024" y="681"/>
                  </a:cubicBezTo>
                  <a:cubicBezTo>
                    <a:pt x="1025" y="681"/>
                    <a:pt x="1025" y="680"/>
                    <a:pt x="1026" y="679"/>
                  </a:cubicBezTo>
                  <a:cubicBezTo>
                    <a:pt x="1026" y="679"/>
                    <a:pt x="1026" y="679"/>
                    <a:pt x="1026" y="679"/>
                  </a:cubicBezTo>
                  <a:cubicBezTo>
                    <a:pt x="1337" y="451"/>
                    <a:pt x="1337" y="451"/>
                    <a:pt x="1337" y="451"/>
                  </a:cubicBezTo>
                  <a:cubicBezTo>
                    <a:pt x="1338" y="451"/>
                    <a:pt x="1338" y="450"/>
                    <a:pt x="1339" y="450"/>
                  </a:cubicBezTo>
                  <a:cubicBezTo>
                    <a:pt x="1346" y="444"/>
                    <a:pt x="1352" y="438"/>
                    <a:pt x="1357" y="432"/>
                  </a:cubicBezTo>
                  <a:cubicBezTo>
                    <a:pt x="1383" y="401"/>
                    <a:pt x="1380" y="364"/>
                    <a:pt x="1352" y="3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7" name="Group 6"/>
          <p:cNvGrpSpPr/>
          <p:nvPr/>
        </p:nvGrpSpPr>
        <p:grpSpPr>
          <a:xfrm>
            <a:off x="5869305" y="1915627"/>
            <a:ext cx="3457575" cy="2436019"/>
            <a:chOff x="6309080" y="1920454"/>
            <a:chExt cx="4610100" cy="3248025"/>
          </a:xfrm>
        </p:grpSpPr>
        <p:sp>
          <p:nvSpPr>
            <p:cNvPr id="8" name="Freeform 7"/>
            <p:cNvSpPr>
              <a:spLocks/>
            </p:cNvSpPr>
            <p:nvPr/>
          </p:nvSpPr>
          <p:spPr bwMode="auto">
            <a:xfrm>
              <a:off x="6391630" y="3253954"/>
              <a:ext cx="4448175" cy="1838325"/>
            </a:xfrm>
            <a:custGeom>
              <a:avLst/>
              <a:gdLst>
                <a:gd name="T0" fmla="*/ 1160 w 1184"/>
                <a:gd name="T1" fmla="*/ 5 h 489"/>
                <a:gd name="T2" fmla="*/ 1133 w 1184"/>
                <a:gd name="T3" fmla="*/ 4 h 489"/>
                <a:gd name="T4" fmla="*/ 1110 w 1184"/>
                <a:gd name="T5" fmla="*/ 19 h 489"/>
                <a:gd name="T6" fmla="*/ 590 w 1184"/>
                <a:gd name="T7" fmla="*/ 400 h 489"/>
                <a:gd name="T8" fmla="*/ 579 w 1184"/>
                <a:gd name="T9" fmla="*/ 402 h 489"/>
                <a:gd name="T10" fmla="*/ 24 w 1184"/>
                <a:gd name="T11" fmla="*/ 95 h 489"/>
                <a:gd name="T12" fmla="*/ 15 w 1184"/>
                <a:gd name="T13" fmla="*/ 145 h 489"/>
                <a:gd name="T14" fmla="*/ 0 w 1184"/>
                <a:gd name="T15" fmla="*/ 159 h 489"/>
                <a:gd name="T16" fmla="*/ 596 w 1184"/>
                <a:gd name="T17" fmla="*/ 489 h 489"/>
                <a:gd name="T18" fmla="*/ 1144 w 1184"/>
                <a:gd name="T19" fmla="*/ 88 h 489"/>
                <a:gd name="T20" fmla="*/ 1145 w 1184"/>
                <a:gd name="T21" fmla="*/ 87 h 489"/>
                <a:gd name="T22" fmla="*/ 1165 w 1184"/>
                <a:gd name="T23" fmla="*/ 69 h 489"/>
                <a:gd name="T24" fmla="*/ 1160 w 1184"/>
                <a:gd name="T25" fmla="*/ 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4" h="489">
                  <a:moveTo>
                    <a:pt x="1160" y="5"/>
                  </a:moveTo>
                  <a:cubicBezTo>
                    <a:pt x="1155" y="3"/>
                    <a:pt x="1142" y="0"/>
                    <a:pt x="1133" y="4"/>
                  </a:cubicBezTo>
                  <a:cubicBezTo>
                    <a:pt x="1122" y="10"/>
                    <a:pt x="1110" y="19"/>
                    <a:pt x="1110" y="19"/>
                  </a:cubicBezTo>
                  <a:cubicBezTo>
                    <a:pt x="590" y="400"/>
                    <a:pt x="590" y="400"/>
                    <a:pt x="590" y="400"/>
                  </a:cubicBezTo>
                  <a:cubicBezTo>
                    <a:pt x="586" y="403"/>
                    <a:pt x="582" y="404"/>
                    <a:pt x="579" y="402"/>
                  </a:cubicBezTo>
                  <a:cubicBezTo>
                    <a:pt x="24" y="95"/>
                    <a:pt x="24" y="95"/>
                    <a:pt x="24" y="95"/>
                  </a:cubicBezTo>
                  <a:cubicBezTo>
                    <a:pt x="31" y="110"/>
                    <a:pt x="29" y="129"/>
                    <a:pt x="15" y="145"/>
                  </a:cubicBezTo>
                  <a:cubicBezTo>
                    <a:pt x="11" y="150"/>
                    <a:pt x="6" y="155"/>
                    <a:pt x="0" y="159"/>
                  </a:cubicBezTo>
                  <a:cubicBezTo>
                    <a:pt x="596" y="489"/>
                    <a:pt x="596" y="489"/>
                    <a:pt x="596" y="489"/>
                  </a:cubicBezTo>
                  <a:cubicBezTo>
                    <a:pt x="1144" y="88"/>
                    <a:pt x="1144" y="88"/>
                    <a:pt x="1144" y="88"/>
                  </a:cubicBezTo>
                  <a:cubicBezTo>
                    <a:pt x="1144" y="87"/>
                    <a:pt x="1145" y="87"/>
                    <a:pt x="1145" y="87"/>
                  </a:cubicBezTo>
                  <a:cubicBezTo>
                    <a:pt x="1154" y="81"/>
                    <a:pt x="1160" y="75"/>
                    <a:pt x="1165" y="69"/>
                  </a:cubicBezTo>
                  <a:cubicBezTo>
                    <a:pt x="1184" y="46"/>
                    <a:pt x="1182" y="18"/>
                    <a:pt x="1160" y="5"/>
                  </a:cubicBezTo>
                  <a:close/>
                </a:path>
              </a:pathLst>
            </a:custGeom>
            <a:solidFill>
              <a:srgbClr val="EDEA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8"/>
            <p:cNvSpPr>
              <a:spLocks/>
            </p:cNvSpPr>
            <p:nvPr/>
          </p:nvSpPr>
          <p:spPr bwMode="auto">
            <a:xfrm>
              <a:off x="6309080" y="1920454"/>
              <a:ext cx="4610100" cy="3248025"/>
            </a:xfrm>
            <a:custGeom>
              <a:avLst/>
              <a:gdLst>
                <a:gd name="T0" fmla="*/ 1197 w 1227"/>
                <a:gd name="T1" fmla="*/ 346 h 864"/>
                <a:gd name="T2" fmla="*/ 1195 w 1227"/>
                <a:gd name="T3" fmla="*/ 344 h 864"/>
                <a:gd name="T4" fmla="*/ 1193 w 1227"/>
                <a:gd name="T5" fmla="*/ 343 h 864"/>
                <a:gd name="T6" fmla="*/ 576 w 1227"/>
                <a:gd name="T7" fmla="*/ 2 h 864"/>
                <a:gd name="T8" fmla="*/ 565 w 1227"/>
                <a:gd name="T9" fmla="*/ 4 h 864"/>
                <a:gd name="T10" fmla="*/ 409 w 1227"/>
                <a:gd name="T11" fmla="*/ 118 h 864"/>
                <a:gd name="T12" fmla="*/ 408 w 1227"/>
                <a:gd name="T13" fmla="*/ 118 h 864"/>
                <a:gd name="T14" fmla="*/ 5 w 1227"/>
                <a:gd name="T15" fmla="*/ 413 h 864"/>
                <a:gd name="T16" fmla="*/ 3 w 1227"/>
                <a:gd name="T17" fmla="*/ 415 h 864"/>
                <a:gd name="T18" fmla="*/ 1 w 1227"/>
                <a:gd name="T19" fmla="*/ 421 h 864"/>
                <a:gd name="T20" fmla="*/ 4 w 1227"/>
                <a:gd name="T21" fmla="*/ 427 h 864"/>
                <a:gd name="T22" fmla="*/ 82 w 1227"/>
                <a:gd name="T23" fmla="*/ 470 h 864"/>
                <a:gd name="T24" fmla="*/ 601 w 1227"/>
                <a:gd name="T25" fmla="*/ 757 h 864"/>
                <a:gd name="T26" fmla="*/ 612 w 1227"/>
                <a:gd name="T27" fmla="*/ 755 h 864"/>
                <a:gd name="T28" fmla="*/ 684 w 1227"/>
                <a:gd name="T29" fmla="*/ 702 h 864"/>
                <a:gd name="T30" fmla="*/ 684 w 1227"/>
                <a:gd name="T31" fmla="*/ 702 h 864"/>
                <a:gd name="T32" fmla="*/ 702 w 1227"/>
                <a:gd name="T33" fmla="*/ 690 h 864"/>
                <a:gd name="T34" fmla="*/ 702 w 1227"/>
                <a:gd name="T35" fmla="*/ 689 h 864"/>
                <a:gd name="T36" fmla="*/ 766 w 1227"/>
                <a:gd name="T37" fmla="*/ 642 h 864"/>
                <a:gd name="T38" fmla="*/ 767 w 1227"/>
                <a:gd name="T39" fmla="*/ 642 h 864"/>
                <a:gd name="T40" fmla="*/ 1132 w 1227"/>
                <a:gd name="T41" fmla="*/ 374 h 864"/>
                <a:gd name="T42" fmla="*/ 1155 w 1227"/>
                <a:gd name="T43" fmla="*/ 359 h 864"/>
                <a:gd name="T44" fmla="*/ 1182 w 1227"/>
                <a:gd name="T45" fmla="*/ 360 h 864"/>
                <a:gd name="T46" fmla="*/ 1187 w 1227"/>
                <a:gd name="T47" fmla="*/ 424 h 864"/>
                <a:gd name="T48" fmla="*/ 1167 w 1227"/>
                <a:gd name="T49" fmla="*/ 442 h 864"/>
                <a:gd name="T50" fmla="*/ 1166 w 1227"/>
                <a:gd name="T51" fmla="*/ 443 h 864"/>
                <a:gd name="T52" fmla="*/ 1060 w 1227"/>
                <a:gd name="T53" fmla="*/ 521 h 864"/>
                <a:gd name="T54" fmla="*/ 1060 w 1227"/>
                <a:gd name="T55" fmla="*/ 521 h 864"/>
                <a:gd name="T56" fmla="*/ 618 w 1227"/>
                <a:gd name="T57" fmla="*/ 844 h 864"/>
                <a:gd name="T58" fmla="*/ 22 w 1227"/>
                <a:gd name="T59" fmla="*/ 514 h 864"/>
                <a:gd name="T60" fmla="*/ 22 w 1227"/>
                <a:gd name="T61" fmla="*/ 514 h 864"/>
                <a:gd name="T62" fmla="*/ 13 w 1227"/>
                <a:gd name="T63" fmla="*/ 521 h 864"/>
                <a:gd name="T64" fmla="*/ 14 w 1227"/>
                <a:gd name="T65" fmla="*/ 533 h 864"/>
                <a:gd name="T66" fmla="*/ 611 w 1227"/>
                <a:gd name="T67" fmla="*/ 862 h 864"/>
                <a:gd name="T68" fmla="*/ 622 w 1227"/>
                <a:gd name="T69" fmla="*/ 861 h 864"/>
                <a:gd name="T70" fmla="*/ 778 w 1227"/>
                <a:gd name="T71" fmla="*/ 747 h 864"/>
                <a:gd name="T72" fmla="*/ 779 w 1227"/>
                <a:gd name="T73" fmla="*/ 747 h 864"/>
                <a:gd name="T74" fmla="*/ 1181 w 1227"/>
                <a:gd name="T75" fmla="*/ 451 h 864"/>
                <a:gd name="T76" fmla="*/ 1183 w 1227"/>
                <a:gd name="T77" fmla="*/ 450 h 864"/>
                <a:gd name="T78" fmla="*/ 1202 w 1227"/>
                <a:gd name="T79" fmla="*/ 432 h 864"/>
                <a:gd name="T80" fmla="*/ 1197 w 1227"/>
                <a:gd name="T81" fmla="*/ 34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7" h="864">
                  <a:moveTo>
                    <a:pt x="1197" y="346"/>
                  </a:moveTo>
                  <a:cubicBezTo>
                    <a:pt x="1196" y="345"/>
                    <a:pt x="1196" y="345"/>
                    <a:pt x="1195" y="344"/>
                  </a:cubicBezTo>
                  <a:cubicBezTo>
                    <a:pt x="1193" y="343"/>
                    <a:pt x="1193" y="343"/>
                    <a:pt x="1193" y="343"/>
                  </a:cubicBezTo>
                  <a:cubicBezTo>
                    <a:pt x="576" y="2"/>
                    <a:pt x="576" y="2"/>
                    <a:pt x="576" y="2"/>
                  </a:cubicBezTo>
                  <a:cubicBezTo>
                    <a:pt x="573" y="0"/>
                    <a:pt x="568" y="1"/>
                    <a:pt x="565" y="4"/>
                  </a:cubicBezTo>
                  <a:cubicBezTo>
                    <a:pt x="409" y="118"/>
                    <a:pt x="409" y="118"/>
                    <a:pt x="409" y="118"/>
                  </a:cubicBezTo>
                  <a:cubicBezTo>
                    <a:pt x="409" y="118"/>
                    <a:pt x="408" y="118"/>
                    <a:pt x="408" y="118"/>
                  </a:cubicBezTo>
                  <a:cubicBezTo>
                    <a:pt x="5" y="413"/>
                    <a:pt x="5" y="413"/>
                    <a:pt x="5" y="413"/>
                  </a:cubicBezTo>
                  <a:cubicBezTo>
                    <a:pt x="4" y="414"/>
                    <a:pt x="4" y="415"/>
                    <a:pt x="3" y="415"/>
                  </a:cubicBezTo>
                  <a:cubicBezTo>
                    <a:pt x="2" y="417"/>
                    <a:pt x="1" y="419"/>
                    <a:pt x="1" y="421"/>
                  </a:cubicBezTo>
                  <a:cubicBezTo>
                    <a:pt x="0" y="423"/>
                    <a:pt x="2" y="426"/>
                    <a:pt x="4" y="427"/>
                  </a:cubicBezTo>
                  <a:cubicBezTo>
                    <a:pt x="82" y="470"/>
                    <a:pt x="82" y="470"/>
                    <a:pt x="82" y="470"/>
                  </a:cubicBezTo>
                  <a:cubicBezTo>
                    <a:pt x="601" y="757"/>
                    <a:pt x="601" y="757"/>
                    <a:pt x="601" y="757"/>
                  </a:cubicBezTo>
                  <a:cubicBezTo>
                    <a:pt x="604" y="759"/>
                    <a:pt x="608" y="758"/>
                    <a:pt x="612" y="755"/>
                  </a:cubicBezTo>
                  <a:cubicBezTo>
                    <a:pt x="684" y="702"/>
                    <a:pt x="684" y="702"/>
                    <a:pt x="684" y="702"/>
                  </a:cubicBezTo>
                  <a:cubicBezTo>
                    <a:pt x="684" y="702"/>
                    <a:pt x="684" y="702"/>
                    <a:pt x="684" y="702"/>
                  </a:cubicBezTo>
                  <a:cubicBezTo>
                    <a:pt x="702" y="690"/>
                    <a:pt x="702" y="690"/>
                    <a:pt x="702" y="690"/>
                  </a:cubicBezTo>
                  <a:cubicBezTo>
                    <a:pt x="702" y="689"/>
                    <a:pt x="702" y="689"/>
                    <a:pt x="702" y="689"/>
                  </a:cubicBezTo>
                  <a:cubicBezTo>
                    <a:pt x="766" y="642"/>
                    <a:pt x="766" y="642"/>
                    <a:pt x="766" y="642"/>
                  </a:cubicBezTo>
                  <a:cubicBezTo>
                    <a:pt x="766" y="642"/>
                    <a:pt x="767" y="642"/>
                    <a:pt x="767" y="642"/>
                  </a:cubicBezTo>
                  <a:cubicBezTo>
                    <a:pt x="1132" y="374"/>
                    <a:pt x="1132" y="374"/>
                    <a:pt x="1132" y="374"/>
                  </a:cubicBezTo>
                  <a:cubicBezTo>
                    <a:pt x="1132" y="374"/>
                    <a:pt x="1144" y="365"/>
                    <a:pt x="1155" y="359"/>
                  </a:cubicBezTo>
                  <a:cubicBezTo>
                    <a:pt x="1164" y="355"/>
                    <a:pt x="1177" y="358"/>
                    <a:pt x="1182" y="360"/>
                  </a:cubicBezTo>
                  <a:cubicBezTo>
                    <a:pt x="1204" y="373"/>
                    <a:pt x="1206" y="401"/>
                    <a:pt x="1187" y="424"/>
                  </a:cubicBezTo>
                  <a:cubicBezTo>
                    <a:pt x="1182" y="430"/>
                    <a:pt x="1176" y="436"/>
                    <a:pt x="1167" y="442"/>
                  </a:cubicBezTo>
                  <a:cubicBezTo>
                    <a:pt x="1167" y="442"/>
                    <a:pt x="1166" y="442"/>
                    <a:pt x="1166" y="443"/>
                  </a:cubicBezTo>
                  <a:cubicBezTo>
                    <a:pt x="1060" y="521"/>
                    <a:pt x="1060" y="521"/>
                    <a:pt x="1060" y="521"/>
                  </a:cubicBezTo>
                  <a:cubicBezTo>
                    <a:pt x="1060" y="521"/>
                    <a:pt x="1060" y="521"/>
                    <a:pt x="1060" y="521"/>
                  </a:cubicBezTo>
                  <a:cubicBezTo>
                    <a:pt x="618" y="844"/>
                    <a:pt x="618" y="844"/>
                    <a:pt x="618" y="844"/>
                  </a:cubicBezTo>
                  <a:cubicBezTo>
                    <a:pt x="22" y="514"/>
                    <a:pt x="22" y="514"/>
                    <a:pt x="22" y="514"/>
                  </a:cubicBezTo>
                  <a:cubicBezTo>
                    <a:pt x="22" y="514"/>
                    <a:pt x="22" y="514"/>
                    <a:pt x="22" y="514"/>
                  </a:cubicBezTo>
                  <a:cubicBezTo>
                    <a:pt x="14" y="520"/>
                    <a:pt x="14" y="520"/>
                    <a:pt x="13" y="521"/>
                  </a:cubicBezTo>
                  <a:cubicBezTo>
                    <a:pt x="10" y="525"/>
                    <a:pt x="10" y="530"/>
                    <a:pt x="14" y="533"/>
                  </a:cubicBezTo>
                  <a:cubicBezTo>
                    <a:pt x="611" y="862"/>
                    <a:pt x="611" y="862"/>
                    <a:pt x="611" y="862"/>
                  </a:cubicBezTo>
                  <a:cubicBezTo>
                    <a:pt x="614" y="864"/>
                    <a:pt x="619" y="864"/>
                    <a:pt x="622" y="861"/>
                  </a:cubicBezTo>
                  <a:cubicBezTo>
                    <a:pt x="778" y="747"/>
                    <a:pt x="778" y="747"/>
                    <a:pt x="778" y="747"/>
                  </a:cubicBezTo>
                  <a:cubicBezTo>
                    <a:pt x="778" y="747"/>
                    <a:pt x="778" y="747"/>
                    <a:pt x="779" y="747"/>
                  </a:cubicBezTo>
                  <a:cubicBezTo>
                    <a:pt x="1181" y="451"/>
                    <a:pt x="1181" y="451"/>
                    <a:pt x="1181" y="451"/>
                  </a:cubicBezTo>
                  <a:cubicBezTo>
                    <a:pt x="1182" y="451"/>
                    <a:pt x="1182" y="450"/>
                    <a:pt x="1183" y="450"/>
                  </a:cubicBezTo>
                  <a:cubicBezTo>
                    <a:pt x="1190" y="444"/>
                    <a:pt x="1197" y="438"/>
                    <a:pt x="1202" y="432"/>
                  </a:cubicBezTo>
                  <a:cubicBezTo>
                    <a:pt x="1227" y="401"/>
                    <a:pt x="1225" y="364"/>
                    <a:pt x="1197" y="3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10" name="Group 9"/>
          <p:cNvGrpSpPr/>
          <p:nvPr/>
        </p:nvGrpSpPr>
        <p:grpSpPr>
          <a:xfrm>
            <a:off x="6129337" y="1275985"/>
            <a:ext cx="3014663" cy="2110979"/>
            <a:chOff x="7102830" y="1348954"/>
            <a:chExt cx="4019550" cy="2814638"/>
          </a:xfrm>
        </p:grpSpPr>
        <p:sp>
          <p:nvSpPr>
            <p:cNvPr id="11" name="Freeform 10"/>
            <p:cNvSpPr>
              <a:spLocks/>
            </p:cNvSpPr>
            <p:nvPr/>
          </p:nvSpPr>
          <p:spPr bwMode="auto">
            <a:xfrm>
              <a:off x="7180617" y="2607842"/>
              <a:ext cx="3862388" cy="1481138"/>
            </a:xfrm>
            <a:custGeom>
              <a:avLst/>
              <a:gdLst>
                <a:gd name="T0" fmla="*/ 579 w 1028"/>
                <a:gd name="T1" fmla="*/ 307 h 394"/>
                <a:gd name="T2" fmla="*/ 25 w 1028"/>
                <a:gd name="T3" fmla="*/ 0 h 394"/>
                <a:gd name="T4" fmla="*/ 16 w 1028"/>
                <a:gd name="T5" fmla="*/ 50 h 394"/>
                <a:gd name="T6" fmla="*/ 0 w 1028"/>
                <a:gd name="T7" fmla="*/ 65 h 394"/>
                <a:gd name="T8" fmla="*/ 597 w 1028"/>
                <a:gd name="T9" fmla="*/ 394 h 394"/>
                <a:gd name="T10" fmla="*/ 989 w 1028"/>
                <a:gd name="T11" fmla="*/ 107 h 394"/>
                <a:gd name="T12" fmla="*/ 989 w 1028"/>
                <a:gd name="T13" fmla="*/ 107 h 394"/>
                <a:gd name="T14" fmla="*/ 1009 w 1028"/>
                <a:gd name="T15" fmla="*/ 89 h 394"/>
                <a:gd name="T16" fmla="*/ 1004 w 1028"/>
                <a:gd name="T17" fmla="*/ 24 h 394"/>
                <a:gd name="T18" fmla="*/ 977 w 1028"/>
                <a:gd name="T19" fmla="*/ 24 h 394"/>
                <a:gd name="T20" fmla="*/ 954 w 1028"/>
                <a:gd name="T21" fmla="*/ 39 h 394"/>
                <a:gd name="T22" fmla="*/ 591 w 1028"/>
                <a:gd name="T23" fmla="*/ 305 h 394"/>
                <a:gd name="T24" fmla="*/ 579 w 1028"/>
                <a:gd name="T25" fmla="*/ 30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8" h="394">
                  <a:moveTo>
                    <a:pt x="579" y="307"/>
                  </a:moveTo>
                  <a:cubicBezTo>
                    <a:pt x="25" y="0"/>
                    <a:pt x="25" y="0"/>
                    <a:pt x="25" y="0"/>
                  </a:cubicBezTo>
                  <a:cubicBezTo>
                    <a:pt x="32" y="15"/>
                    <a:pt x="29" y="34"/>
                    <a:pt x="16" y="50"/>
                  </a:cubicBezTo>
                  <a:cubicBezTo>
                    <a:pt x="12" y="55"/>
                    <a:pt x="6" y="60"/>
                    <a:pt x="0" y="65"/>
                  </a:cubicBezTo>
                  <a:cubicBezTo>
                    <a:pt x="597" y="394"/>
                    <a:pt x="597" y="394"/>
                    <a:pt x="597" y="394"/>
                  </a:cubicBezTo>
                  <a:cubicBezTo>
                    <a:pt x="989" y="107"/>
                    <a:pt x="989" y="107"/>
                    <a:pt x="989" y="107"/>
                  </a:cubicBezTo>
                  <a:cubicBezTo>
                    <a:pt x="989" y="107"/>
                    <a:pt x="989" y="107"/>
                    <a:pt x="989" y="107"/>
                  </a:cubicBezTo>
                  <a:cubicBezTo>
                    <a:pt x="998" y="101"/>
                    <a:pt x="1004" y="95"/>
                    <a:pt x="1009" y="89"/>
                  </a:cubicBezTo>
                  <a:cubicBezTo>
                    <a:pt x="1028" y="65"/>
                    <a:pt x="1026" y="37"/>
                    <a:pt x="1004" y="24"/>
                  </a:cubicBezTo>
                  <a:cubicBezTo>
                    <a:pt x="999" y="22"/>
                    <a:pt x="986" y="19"/>
                    <a:pt x="977" y="24"/>
                  </a:cubicBezTo>
                  <a:cubicBezTo>
                    <a:pt x="966" y="30"/>
                    <a:pt x="954" y="39"/>
                    <a:pt x="954" y="39"/>
                  </a:cubicBezTo>
                  <a:cubicBezTo>
                    <a:pt x="591" y="305"/>
                    <a:pt x="591" y="305"/>
                    <a:pt x="591" y="305"/>
                  </a:cubicBezTo>
                  <a:cubicBezTo>
                    <a:pt x="587" y="308"/>
                    <a:pt x="582" y="309"/>
                    <a:pt x="579" y="307"/>
                  </a:cubicBezTo>
                  <a:close/>
                </a:path>
              </a:pathLst>
            </a:custGeom>
            <a:solidFill>
              <a:srgbClr val="EDEA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1"/>
            <p:cNvSpPr>
              <a:spLocks/>
            </p:cNvSpPr>
            <p:nvPr/>
          </p:nvSpPr>
          <p:spPr bwMode="auto">
            <a:xfrm>
              <a:off x="7102830" y="1348954"/>
              <a:ext cx="4019550" cy="2814638"/>
            </a:xfrm>
            <a:custGeom>
              <a:avLst/>
              <a:gdLst>
                <a:gd name="T0" fmla="*/ 1040 w 1070"/>
                <a:gd name="T1" fmla="*/ 346 h 749"/>
                <a:gd name="T2" fmla="*/ 1038 w 1070"/>
                <a:gd name="T3" fmla="*/ 344 h 749"/>
                <a:gd name="T4" fmla="*/ 1036 w 1070"/>
                <a:gd name="T5" fmla="*/ 343 h 749"/>
                <a:gd name="T6" fmla="*/ 419 w 1070"/>
                <a:gd name="T7" fmla="*/ 2 h 749"/>
                <a:gd name="T8" fmla="*/ 408 w 1070"/>
                <a:gd name="T9" fmla="*/ 3 h 749"/>
                <a:gd name="T10" fmla="*/ 5 w 1070"/>
                <a:gd name="T11" fmla="*/ 298 h 749"/>
                <a:gd name="T12" fmla="*/ 3 w 1070"/>
                <a:gd name="T13" fmla="*/ 300 h 749"/>
                <a:gd name="T14" fmla="*/ 0 w 1070"/>
                <a:gd name="T15" fmla="*/ 306 h 749"/>
                <a:gd name="T16" fmla="*/ 4 w 1070"/>
                <a:gd name="T17" fmla="*/ 312 h 749"/>
                <a:gd name="T18" fmla="*/ 82 w 1070"/>
                <a:gd name="T19" fmla="*/ 355 h 749"/>
                <a:gd name="T20" fmla="*/ 82 w 1070"/>
                <a:gd name="T21" fmla="*/ 355 h 749"/>
                <a:gd name="T22" fmla="*/ 600 w 1070"/>
                <a:gd name="T23" fmla="*/ 642 h 749"/>
                <a:gd name="T24" fmla="*/ 612 w 1070"/>
                <a:gd name="T25" fmla="*/ 640 h 749"/>
                <a:gd name="T26" fmla="*/ 975 w 1070"/>
                <a:gd name="T27" fmla="*/ 374 h 749"/>
                <a:gd name="T28" fmla="*/ 998 w 1070"/>
                <a:gd name="T29" fmla="*/ 359 h 749"/>
                <a:gd name="T30" fmla="*/ 1025 w 1070"/>
                <a:gd name="T31" fmla="*/ 359 h 749"/>
                <a:gd name="T32" fmla="*/ 1030 w 1070"/>
                <a:gd name="T33" fmla="*/ 424 h 749"/>
                <a:gd name="T34" fmla="*/ 1010 w 1070"/>
                <a:gd name="T35" fmla="*/ 442 h 749"/>
                <a:gd name="T36" fmla="*/ 1010 w 1070"/>
                <a:gd name="T37" fmla="*/ 442 h 749"/>
                <a:gd name="T38" fmla="*/ 618 w 1070"/>
                <a:gd name="T39" fmla="*/ 729 h 749"/>
                <a:gd name="T40" fmla="*/ 21 w 1070"/>
                <a:gd name="T41" fmla="*/ 400 h 749"/>
                <a:gd name="T42" fmla="*/ 22 w 1070"/>
                <a:gd name="T43" fmla="*/ 399 h 749"/>
                <a:gd name="T44" fmla="*/ 13 w 1070"/>
                <a:gd name="T45" fmla="*/ 406 h 749"/>
                <a:gd name="T46" fmla="*/ 14 w 1070"/>
                <a:gd name="T47" fmla="*/ 418 h 749"/>
                <a:gd name="T48" fmla="*/ 610 w 1070"/>
                <a:gd name="T49" fmla="*/ 748 h 749"/>
                <a:gd name="T50" fmla="*/ 622 w 1070"/>
                <a:gd name="T51" fmla="*/ 746 h 749"/>
                <a:gd name="T52" fmla="*/ 1025 w 1070"/>
                <a:gd name="T53" fmla="*/ 451 h 749"/>
                <a:gd name="T54" fmla="*/ 1026 w 1070"/>
                <a:gd name="T55" fmla="*/ 449 h 749"/>
                <a:gd name="T56" fmla="*/ 1045 w 1070"/>
                <a:gd name="T57" fmla="*/ 432 h 749"/>
                <a:gd name="T58" fmla="*/ 1040 w 1070"/>
                <a:gd name="T59" fmla="*/ 346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0" h="749">
                  <a:moveTo>
                    <a:pt x="1040" y="346"/>
                  </a:moveTo>
                  <a:cubicBezTo>
                    <a:pt x="1040" y="345"/>
                    <a:pt x="1039" y="344"/>
                    <a:pt x="1038" y="344"/>
                  </a:cubicBezTo>
                  <a:cubicBezTo>
                    <a:pt x="1036" y="343"/>
                    <a:pt x="1036" y="343"/>
                    <a:pt x="1036" y="343"/>
                  </a:cubicBezTo>
                  <a:cubicBezTo>
                    <a:pt x="419" y="2"/>
                    <a:pt x="419" y="2"/>
                    <a:pt x="419" y="2"/>
                  </a:cubicBezTo>
                  <a:cubicBezTo>
                    <a:pt x="416" y="0"/>
                    <a:pt x="411" y="1"/>
                    <a:pt x="408" y="3"/>
                  </a:cubicBezTo>
                  <a:cubicBezTo>
                    <a:pt x="5" y="298"/>
                    <a:pt x="5" y="298"/>
                    <a:pt x="5" y="298"/>
                  </a:cubicBezTo>
                  <a:cubicBezTo>
                    <a:pt x="4" y="299"/>
                    <a:pt x="3" y="300"/>
                    <a:pt x="3" y="300"/>
                  </a:cubicBezTo>
                  <a:cubicBezTo>
                    <a:pt x="1" y="302"/>
                    <a:pt x="1" y="304"/>
                    <a:pt x="0" y="306"/>
                  </a:cubicBezTo>
                  <a:cubicBezTo>
                    <a:pt x="0" y="308"/>
                    <a:pt x="1" y="311"/>
                    <a:pt x="4" y="312"/>
                  </a:cubicBezTo>
                  <a:cubicBezTo>
                    <a:pt x="82" y="355"/>
                    <a:pt x="82" y="355"/>
                    <a:pt x="82" y="355"/>
                  </a:cubicBezTo>
                  <a:cubicBezTo>
                    <a:pt x="82" y="355"/>
                    <a:pt x="82" y="355"/>
                    <a:pt x="82" y="355"/>
                  </a:cubicBezTo>
                  <a:cubicBezTo>
                    <a:pt x="600" y="642"/>
                    <a:pt x="600" y="642"/>
                    <a:pt x="600" y="642"/>
                  </a:cubicBezTo>
                  <a:cubicBezTo>
                    <a:pt x="603" y="644"/>
                    <a:pt x="608" y="643"/>
                    <a:pt x="612" y="640"/>
                  </a:cubicBezTo>
                  <a:cubicBezTo>
                    <a:pt x="975" y="374"/>
                    <a:pt x="975" y="374"/>
                    <a:pt x="975" y="374"/>
                  </a:cubicBezTo>
                  <a:cubicBezTo>
                    <a:pt x="975" y="374"/>
                    <a:pt x="987" y="365"/>
                    <a:pt x="998" y="359"/>
                  </a:cubicBezTo>
                  <a:cubicBezTo>
                    <a:pt x="1007" y="354"/>
                    <a:pt x="1020" y="357"/>
                    <a:pt x="1025" y="359"/>
                  </a:cubicBezTo>
                  <a:cubicBezTo>
                    <a:pt x="1047" y="372"/>
                    <a:pt x="1049" y="400"/>
                    <a:pt x="1030" y="424"/>
                  </a:cubicBezTo>
                  <a:cubicBezTo>
                    <a:pt x="1025" y="430"/>
                    <a:pt x="1019" y="436"/>
                    <a:pt x="1010" y="442"/>
                  </a:cubicBezTo>
                  <a:cubicBezTo>
                    <a:pt x="1010" y="442"/>
                    <a:pt x="1010" y="442"/>
                    <a:pt x="1010" y="442"/>
                  </a:cubicBezTo>
                  <a:cubicBezTo>
                    <a:pt x="618" y="729"/>
                    <a:pt x="618" y="729"/>
                    <a:pt x="618" y="729"/>
                  </a:cubicBezTo>
                  <a:cubicBezTo>
                    <a:pt x="21" y="400"/>
                    <a:pt x="21" y="400"/>
                    <a:pt x="21" y="400"/>
                  </a:cubicBezTo>
                  <a:cubicBezTo>
                    <a:pt x="21" y="399"/>
                    <a:pt x="22" y="399"/>
                    <a:pt x="22" y="399"/>
                  </a:cubicBezTo>
                  <a:cubicBezTo>
                    <a:pt x="14" y="405"/>
                    <a:pt x="13" y="406"/>
                    <a:pt x="13" y="406"/>
                  </a:cubicBezTo>
                  <a:cubicBezTo>
                    <a:pt x="9" y="410"/>
                    <a:pt x="10" y="416"/>
                    <a:pt x="14" y="418"/>
                  </a:cubicBezTo>
                  <a:cubicBezTo>
                    <a:pt x="610" y="748"/>
                    <a:pt x="610" y="748"/>
                    <a:pt x="610" y="748"/>
                  </a:cubicBezTo>
                  <a:cubicBezTo>
                    <a:pt x="614" y="749"/>
                    <a:pt x="618" y="749"/>
                    <a:pt x="622" y="746"/>
                  </a:cubicBezTo>
                  <a:cubicBezTo>
                    <a:pt x="1025" y="451"/>
                    <a:pt x="1025" y="451"/>
                    <a:pt x="1025" y="451"/>
                  </a:cubicBezTo>
                  <a:cubicBezTo>
                    <a:pt x="1025" y="450"/>
                    <a:pt x="1026" y="450"/>
                    <a:pt x="1026" y="449"/>
                  </a:cubicBezTo>
                  <a:cubicBezTo>
                    <a:pt x="1034" y="444"/>
                    <a:pt x="1040" y="438"/>
                    <a:pt x="1045" y="432"/>
                  </a:cubicBezTo>
                  <a:cubicBezTo>
                    <a:pt x="1070" y="401"/>
                    <a:pt x="1068" y="364"/>
                    <a:pt x="1040" y="34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16" name="Freeform 15"/>
          <p:cNvSpPr>
            <a:spLocks noEditPoints="1"/>
          </p:cNvSpPr>
          <p:nvPr/>
        </p:nvSpPr>
        <p:spPr bwMode="auto">
          <a:xfrm>
            <a:off x="5728999" y="2540189"/>
            <a:ext cx="551089" cy="17180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1">
              <a:lumMod val="75000"/>
              <a:lumOff val="25000"/>
            </a:schemeClr>
          </a:solidFill>
          <a:ln>
            <a:noFill/>
          </a:ln>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sp>
        <p:nvSpPr>
          <p:cNvPr id="17" name="Freeform 16"/>
          <p:cNvSpPr>
            <a:spLocks noEditPoints="1"/>
          </p:cNvSpPr>
          <p:nvPr/>
        </p:nvSpPr>
        <p:spPr bwMode="auto">
          <a:xfrm>
            <a:off x="6222217" y="1542280"/>
            <a:ext cx="551089" cy="17180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1">
              <a:lumMod val="75000"/>
              <a:lumOff val="25000"/>
            </a:schemeClr>
          </a:solidFill>
          <a:ln>
            <a:noFill/>
          </a:ln>
          <a:effec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p>
        </p:txBody>
      </p:sp>
      <p:grpSp>
        <p:nvGrpSpPr>
          <p:cNvPr id="18" name="Group 17"/>
          <p:cNvGrpSpPr/>
          <p:nvPr/>
        </p:nvGrpSpPr>
        <p:grpSpPr>
          <a:xfrm>
            <a:off x="6712684" y="646388"/>
            <a:ext cx="1331921" cy="1920246"/>
            <a:chOff x="8070381" y="750589"/>
            <a:chExt cx="1775895" cy="2560328"/>
          </a:xfrm>
          <a:solidFill>
            <a:srgbClr val="404040"/>
          </a:solidFill>
        </p:grpSpPr>
        <p:sp>
          <p:nvSpPr>
            <p:cNvPr id="19" name="Freeform 5"/>
            <p:cNvSpPr>
              <a:spLocks noEditPoints="1"/>
            </p:cNvSpPr>
            <p:nvPr/>
          </p:nvSpPr>
          <p:spPr bwMode="auto">
            <a:xfrm>
              <a:off x="8070381" y="1077725"/>
              <a:ext cx="1243909" cy="2233192"/>
            </a:xfrm>
            <a:custGeom>
              <a:avLst/>
              <a:gdLst>
                <a:gd name="T0" fmla="*/ 477 w 502"/>
                <a:gd name="T1" fmla="*/ 130 h 903"/>
                <a:gd name="T2" fmla="*/ 451 w 502"/>
                <a:gd name="T3" fmla="*/ 76 h 903"/>
                <a:gd name="T4" fmla="*/ 432 w 502"/>
                <a:gd name="T5" fmla="*/ 105 h 903"/>
                <a:gd name="T6" fmla="*/ 449 w 502"/>
                <a:gd name="T7" fmla="*/ 157 h 903"/>
                <a:gd name="T8" fmla="*/ 426 w 502"/>
                <a:gd name="T9" fmla="*/ 207 h 903"/>
                <a:gd name="T10" fmla="*/ 344 w 502"/>
                <a:gd name="T11" fmla="*/ 150 h 903"/>
                <a:gd name="T12" fmla="*/ 347 w 502"/>
                <a:gd name="T13" fmla="*/ 105 h 903"/>
                <a:gd name="T14" fmla="*/ 361 w 502"/>
                <a:gd name="T15" fmla="*/ 50 h 903"/>
                <a:gd name="T16" fmla="*/ 338 w 502"/>
                <a:gd name="T17" fmla="*/ 16 h 903"/>
                <a:gd name="T18" fmla="*/ 285 w 502"/>
                <a:gd name="T19" fmla="*/ 13 h 903"/>
                <a:gd name="T20" fmla="*/ 258 w 502"/>
                <a:gd name="T21" fmla="*/ 105 h 903"/>
                <a:gd name="T22" fmla="*/ 197 w 502"/>
                <a:gd name="T23" fmla="*/ 149 h 903"/>
                <a:gd name="T24" fmla="*/ 147 w 502"/>
                <a:gd name="T25" fmla="*/ 199 h 903"/>
                <a:gd name="T26" fmla="*/ 116 w 502"/>
                <a:gd name="T27" fmla="*/ 216 h 903"/>
                <a:gd name="T28" fmla="*/ 94 w 502"/>
                <a:gd name="T29" fmla="*/ 223 h 903"/>
                <a:gd name="T30" fmla="*/ 63 w 502"/>
                <a:gd name="T31" fmla="*/ 165 h 903"/>
                <a:gd name="T32" fmla="*/ 74 w 502"/>
                <a:gd name="T33" fmla="*/ 112 h 903"/>
                <a:gd name="T34" fmla="*/ 51 w 502"/>
                <a:gd name="T35" fmla="*/ 85 h 903"/>
                <a:gd name="T36" fmla="*/ 17 w 502"/>
                <a:gd name="T37" fmla="*/ 121 h 903"/>
                <a:gd name="T38" fmla="*/ 11 w 502"/>
                <a:gd name="T39" fmla="*/ 180 h 903"/>
                <a:gd name="T40" fmla="*/ 41 w 502"/>
                <a:gd name="T41" fmla="*/ 262 h 903"/>
                <a:gd name="T42" fmla="*/ 107 w 502"/>
                <a:gd name="T43" fmla="*/ 298 h 903"/>
                <a:gd name="T44" fmla="*/ 202 w 502"/>
                <a:gd name="T45" fmla="*/ 348 h 903"/>
                <a:gd name="T46" fmla="*/ 205 w 502"/>
                <a:gd name="T47" fmla="*/ 423 h 903"/>
                <a:gd name="T48" fmla="*/ 186 w 502"/>
                <a:gd name="T49" fmla="*/ 503 h 903"/>
                <a:gd name="T50" fmla="*/ 140 w 502"/>
                <a:gd name="T51" fmla="*/ 581 h 903"/>
                <a:gd name="T52" fmla="*/ 141 w 502"/>
                <a:gd name="T53" fmla="*/ 696 h 903"/>
                <a:gd name="T54" fmla="*/ 200 w 502"/>
                <a:gd name="T55" fmla="*/ 798 h 903"/>
                <a:gd name="T56" fmla="*/ 168 w 502"/>
                <a:gd name="T57" fmla="*/ 815 h 903"/>
                <a:gd name="T58" fmla="*/ 196 w 502"/>
                <a:gd name="T59" fmla="*/ 849 h 903"/>
                <a:gd name="T60" fmla="*/ 289 w 502"/>
                <a:gd name="T61" fmla="*/ 834 h 903"/>
                <a:gd name="T62" fmla="*/ 274 w 502"/>
                <a:gd name="T63" fmla="*/ 767 h 903"/>
                <a:gd name="T64" fmla="*/ 241 w 502"/>
                <a:gd name="T65" fmla="*/ 713 h 903"/>
                <a:gd name="T66" fmla="*/ 226 w 502"/>
                <a:gd name="T67" fmla="*/ 657 h 903"/>
                <a:gd name="T68" fmla="*/ 290 w 502"/>
                <a:gd name="T69" fmla="*/ 571 h 903"/>
                <a:gd name="T70" fmla="*/ 310 w 502"/>
                <a:gd name="T71" fmla="*/ 567 h 903"/>
                <a:gd name="T72" fmla="*/ 310 w 502"/>
                <a:gd name="T73" fmla="*/ 618 h 903"/>
                <a:gd name="T74" fmla="*/ 326 w 502"/>
                <a:gd name="T75" fmla="*/ 694 h 903"/>
                <a:gd name="T76" fmla="*/ 347 w 502"/>
                <a:gd name="T77" fmla="*/ 800 h 903"/>
                <a:gd name="T78" fmla="*/ 356 w 502"/>
                <a:gd name="T79" fmla="*/ 855 h 903"/>
                <a:gd name="T80" fmla="*/ 410 w 502"/>
                <a:gd name="T81" fmla="*/ 895 h 903"/>
                <a:gd name="T82" fmla="*/ 408 w 502"/>
                <a:gd name="T83" fmla="*/ 830 h 903"/>
                <a:gd name="T84" fmla="*/ 405 w 502"/>
                <a:gd name="T85" fmla="*/ 761 h 903"/>
                <a:gd name="T86" fmla="*/ 402 w 502"/>
                <a:gd name="T87" fmla="*/ 665 h 903"/>
                <a:gd name="T88" fmla="*/ 381 w 502"/>
                <a:gd name="T89" fmla="*/ 624 h 903"/>
                <a:gd name="T90" fmla="*/ 392 w 502"/>
                <a:gd name="T91" fmla="*/ 588 h 903"/>
                <a:gd name="T92" fmla="*/ 415 w 502"/>
                <a:gd name="T93" fmla="*/ 530 h 903"/>
                <a:gd name="T94" fmla="*/ 422 w 502"/>
                <a:gd name="T95" fmla="*/ 472 h 903"/>
                <a:gd name="T96" fmla="*/ 399 w 502"/>
                <a:gd name="T97" fmla="*/ 376 h 903"/>
                <a:gd name="T98" fmla="*/ 386 w 502"/>
                <a:gd name="T99" fmla="*/ 302 h 903"/>
                <a:gd name="T100" fmla="*/ 433 w 502"/>
                <a:gd name="T101" fmla="*/ 309 h 903"/>
                <a:gd name="T102" fmla="*/ 488 w 502"/>
                <a:gd name="T103" fmla="*/ 285 h 903"/>
                <a:gd name="T104" fmla="*/ 494 w 502"/>
                <a:gd name="T105" fmla="*/ 228 h 903"/>
                <a:gd name="T106" fmla="*/ 22 w 502"/>
                <a:gd name="T107" fmla="*/ 166 h 903"/>
                <a:gd name="T108" fmla="*/ 244 w 502"/>
                <a:gd name="T109" fmla="*/ 172 h 903"/>
                <a:gd name="T110" fmla="*/ 253 w 502"/>
                <a:gd name="T111" fmla="*/ 136 h 903"/>
                <a:gd name="T112" fmla="*/ 272 w 502"/>
                <a:gd name="T113" fmla="*/ 193 h 903"/>
                <a:gd name="T114" fmla="*/ 290 w 502"/>
                <a:gd name="T115" fmla="*/ 180 h 903"/>
                <a:gd name="T116" fmla="*/ 450 w 502"/>
                <a:gd name="T117" fmla="*/ 14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903">
                  <a:moveTo>
                    <a:pt x="502" y="171"/>
                  </a:moveTo>
                  <a:cubicBezTo>
                    <a:pt x="501" y="171"/>
                    <a:pt x="500" y="171"/>
                    <a:pt x="498" y="169"/>
                  </a:cubicBezTo>
                  <a:cubicBezTo>
                    <a:pt x="495" y="167"/>
                    <a:pt x="493" y="166"/>
                    <a:pt x="492" y="165"/>
                  </a:cubicBezTo>
                  <a:cubicBezTo>
                    <a:pt x="491" y="164"/>
                    <a:pt x="491" y="164"/>
                    <a:pt x="490" y="163"/>
                  </a:cubicBezTo>
                  <a:cubicBezTo>
                    <a:pt x="488" y="162"/>
                    <a:pt x="486" y="160"/>
                    <a:pt x="485" y="160"/>
                  </a:cubicBezTo>
                  <a:cubicBezTo>
                    <a:pt x="483" y="159"/>
                    <a:pt x="482" y="158"/>
                    <a:pt x="482" y="158"/>
                  </a:cubicBezTo>
                  <a:cubicBezTo>
                    <a:pt x="482" y="158"/>
                    <a:pt x="482" y="157"/>
                    <a:pt x="481" y="154"/>
                  </a:cubicBezTo>
                  <a:cubicBezTo>
                    <a:pt x="481" y="151"/>
                    <a:pt x="480" y="149"/>
                    <a:pt x="480" y="147"/>
                  </a:cubicBezTo>
                  <a:cubicBezTo>
                    <a:pt x="480" y="145"/>
                    <a:pt x="480" y="145"/>
                    <a:pt x="480" y="144"/>
                  </a:cubicBezTo>
                  <a:cubicBezTo>
                    <a:pt x="479" y="144"/>
                    <a:pt x="479" y="144"/>
                    <a:pt x="479" y="144"/>
                  </a:cubicBezTo>
                  <a:cubicBezTo>
                    <a:pt x="479" y="144"/>
                    <a:pt x="479" y="140"/>
                    <a:pt x="478" y="136"/>
                  </a:cubicBezTo>
                  <a:cubicBezTo>
                    <a:pt x="478" y="132"/>
                    <a:pt x="477" y="130"/>
                    <a:pt x="477" y="130"/>
                  </a:cubicBezTo>
                  <a:cubicBezTo>
                    <a:pt x="477" y="129"/>
                    <a:pt x="477" y="128"/>
                    <a:pt x="477" y="127"/>
                  </a:cubicBezTo>
                  <a:cubicBezTo>
                    <a:pt x="477" y="127"/>
                    <a:pt x="477" y="124"/>
                    <a:pt x="477" y="122"/>
                  </a:cubicBezTo>
                  <a:cubicBezTo>
                    <a:pt x="477" y="119"/>
                    <a:pt x="477" y="117"/>
                    <a:pt x="477" y="114"/>
                  </a:cubicBezTo>
                  <a:cubicBezTo>
                    <a:pt x="477" y="112"/>
                    <a:pt x="476" y="109"/>
                    <a:pt x="476" y="106"/>
                  </a:cubicBezTo>
                  <a:cubicBezTo>
                    <a:pt x="476" y="102"/>
                    <a:pt x="475" y="99"/>
                    <a:pt x="475" y="96"/>
                  </a:cubicBezTo>
                  <a:cubicBezTo>
                    <a:pt x="474" y="93"/>
                    <a:pt x="474" y="91"/>
                    <a:pt x="474" y="87"/>
                  </a:cubicBezTo>
                  <a:cubicBezTo>
                    <a:pt x="473" y="84"/>
                    <a:pt x="474" y="84"/>
                    <a:pt x="474" y="83"/>
                  </a:cubicBezTo>
                  <a:cubicBezTo>
                    <a:pt x="474" y="81"/>
                    <a:pt x="474" y="80"/>
                    <a:pt x="472" y="79"/>
                  </a:cubicBezTo>
                  <a:cubicBezTo>
                    <a:pt x="471" y="77"/>
                    <a:pt x="469" y="76"/>
                    <a:pt x="468" y="76"/>
                  </a:cubicBezTo>
                  <a:cubicBezTo>
                    <a:pt x="467" y="76"/>
                    <a:pt x="464" y="76"/>
                    <a:pt x="462" y="76"/>
                  </a:cubicBezTo>
                  <a:cubicBezTo>
                    <a:pt x="461" y="76"/>
                    <a:pt x="459" y="76"/>
                    <a:pt x="457" y="76"/>
                  </a:cubicBezTo>
                  <a:cubicBezTo>
                    <a:pt x="455" y="76"/>
                    <a:pt x="452" y="76"/>
                    <a:pt x="451" y="76"/>
                  </a:cubicBezTo>
                  <a:cubicBezTo>
                    <a:pt x="449" y="75"/>
                    <a:pt x="447" y="75"/>
                    <a:pt x="445" y="76"/>
                  </a:cubicBezTo>
                  <a:cubicBezTo>
                    <a:pt x="442" y="76"/>
                    <a:pt x="441" y="76"/>
                    <a:pt x="440" y="76"/>
                  </a:cubicBezTo>
                  <a:cubicBezTo>
                    <a:pt x="439" y="76"/>
                    <a:pt x="438" y="76"/>
                    <a:pt x="437" y="77"/>
                  </a:cubicBezTo>
                  <a:cubicBezTo>
                    <a:pt x="436" y="78"/>
                    <a:pt x="435" y="78"/>
                    <a:pt x="435" y="79"/>
                  </a:cubicBezTo>
                  <a:cubicBezTo>
                    <a:pt x="435" y="80"/>
                    <a:pt x="434" y="80"/>
                    <a:pt x="434" y="80"/>
                  </a:cubicBezTo>
                  <a:cubicBezTo>
                    <a:pt x="434" y="80"/>
                    <a:pt x="433" y="79"/>
                    <a:pt x="431" y="79"/>
                  </a:cubicBezTo>
                  <a:cubicBezTo>
                    <a:pt x="430" y="79"/>
                    <a:pt x="427" y="79"/>
                    <a:pt x="426" y="82"/>
                  </a:cubicBezTo>
                  <a:cubicBezTo>
                    <a:pt x="425" y="84"/>
                    <a:pt x="426" y="85"/>
                    <a:pt x="426" y="86"/>
                  </a:cubicBezTo>
                  <a:cubicBezTo>
                    <a:pt x="427" y="88"/>
                    <a:pt x="426" y="91"/>
                    <a:pt x="426" y="93"/>
                  </a:cubicBezTo>
                  <a:cubicBezTo>
                    <a:pt x="427" y="95"/>
                    <a:pt x="427" y="96"/>
                    <a:pt x="428" y="97"/>
                  </a:cubicBezTo>
                  <a:cubicBezTo>
                    <a:pt x="428" y="99"/>
                    <a:pt x="429" y="100"/>
                    <a:pt x="430" y="102"/>
                  </a:cubicBezTo>
                  <a:cubicBezTo>
                    <a:pt x="431" y="104"/>
                    <a:pt x="432" y="105"/>
                    <a:pt x="432" y="105"/>
                  </a:cubicBezTo>
                  <a:cubicBezTo>
                    <a:pt x="433" y="106"/>
                    <a:pt x="433" y="107"/>
                    <a:pt x="434" y="108"/>
                  </a:cubicBezTo>
                  <a:cubicBezTo>
                    <a:pt x="435" y="110"/>
                    <a:pt x="435" y="110"/>
                    <a:pt x="435" y="112"/>
                  </a:cubicBezTo>
                  <a:cubicBezTo>
                    <a:pt x="436" y="113"/>
                    <a:pt x="436" y="117"/>
                    <a:pt x="439" y="121"/>
                  </a:cubicBezTo>
                  <a:cubicBezTo>
                    <a:pt x="440" y="123"/>
                    <a:pt x="441" y="124"/>
                    <a:pt x="442" y="125"/>
                  </a:cubicBezTo>
                  <a:cubicBezTo>
                    <a:pt x="443" y="126"/>
                    <a:pt x="443" y="127"/>
                    <a:pt x="444" y="128"/>
                  </a:cubicBezTo>
                  <a:cubicBezTo>
                    <a:pt x="445" y="129"/>
                    <a:pt x="446" y="130"/>
                    <a:pt x="447" y="131"/>
                  </a:cubicBezTo>
                  <a:cubicBezTo>
                    <a:pt x="447" y="132"/>
                    <a:pt x="448" y="134"/>
                    <a:pt x="448" y="135"/>
                  </a:cubicBezTo>
                  <a:cubicBezTo>
                    <a:pt x="449" y="137"/>
                    <a:pt x="449" y="139"/>
                    <a:pt x="449" y="141"/>
                  </a:cubicBezTo>
                  <a:cubicBezTo>
                    <a:pt x="450" y="144"/>
                    <a:pt x="450" y="145"/>
                    <a:pt x="450" y="145"/>
                  </a:cubicBezTo>
                  <a:cubicBezTo>
                    <a:pt x="450" y="145"/>
                    <a:pt x="449" y="144"/>
                    <a:pt x="449" y="146"/>
                  </a:cubicBezTo>
                  <a:cubicBezTo>
                    <a:pt x="449" y="147"/>
                    <a:pt x="449" y="152"/>
                    <a:pt x="449" y="154"/>
                  </a:cubicBezTo>
                  <a:cubicBezTo>
                    <a:pt x="449" y="156"/>
                    <a:pt x="449" y="157"/>
                    <a:pt x="449" y="157"/>
                  </a:cubicBezTo>
                  <a:cubicBezTo>
                    <a:pt x="449" y="157"/>
                    <a:pt x="446" y="158"/>
                    <a:pt x="446" y="161"/>
                  </a:cubicBezTo>
                  <a:cubicBezTo>
                    <a:pt x="445" y="164"/>
                    <a:pt x="445" y="167"/>
                    <a:pt x="444" y="172"/>
                  </a:cubicBezTo>
                  <a:cubicBezTo>
                    <a:pt x="443" y="177"/>
                    <a:pt x="442" y="182"/>
                    <a:pt x="442" y="185"/>
                  </a:cubicBezTo>
                  <a:cubicBezTo>
                    <a:pt x="441" y="189"/>
                    <a:pt x="441" y="190"/>
                    <a:pt x="440" y="192"/>
                  </a:cubicBezTo>
                  <a:cubicBezTo>
                    <a:pt x="440" y="193"/>
                    <a:pt x="440" y="195"/>
                    <a:pt x="439" y="198"/>
                  </a:cubicBezTo>
                  <a:cubicBezTo>
                    <a:pt x="438" y="200"/>
                    <a:pt x="436" y="205"/>
                    <a:pt x="434" y="209"/>
                  </a:cubicBezTo>
                  <a:cubicBezTo>
                    <a:pt x="433" y="211"/>
                    <a:pt x="433" y="213"/>
                    <a:pt x="433" y="215"/>
                  </a:cubicBezTo>
                  <a:cubicBezTo>
                    <a:pt x="432" y="216"/>
                    <a:pt x="432" y="217"/>
                    <a:pt x="432" y="217"/>
                  </a:cubicBezTo>
                  <a:cubicBezTo>
                    <a:pt x="432" y="217"/>
                    <a:pt x="431" y="215"/>
                    <a:pt x="431" y="215"/>
                  </a:cubicBezTo>
                  <a:cubicBezTo>
                    <a:pt x="430" y="214"/>
                    <a:pt x="430" y="213"/>
                    <a:pt x="429" y="212"/>
                  </a:cubicBezTo>
                  <a:cubicBezTo>
                    <a:pt x="428" y="211"/>
                    <a:pt x="427" y="209"/>
                    <a:pt x="427" y="209"/>
                  </a:cubicBezTo>
                  <a:cubicBezTo>
                    <a:pt x="427" y="209"/>
                    <a:pt x="426" y="208"/>
                    <a:pt x="426" y="207"/>
                  </a:cubicBezTo>
                  <a:cubicBezTo>
                    <a:pt x="426" y="206"/>
                    <a:pt x="427" y="205"/>
                    <a:pt x="427" y="203"/>
                  </a:cubicBezTo>
                  <a:cubicBezTo>
                    <a:pt x="428" y="202"/>
                    <a:pt x="428" y="201"/>
                    <a:pt x="428" y="198"/>
                  </a:cubicBezTo>
                  <a:cubicBezTo>
                    <a:pt x="428" y="194"/>
                    <a:pt x="428" y="193"/>
                    <a:pt x="427" y="190"/>
                  </a:cubicBezTo>
                  <a:cubicBezTo>
                    <a:pt x="427" y="188"/>
                    <a:pt x="426" y="184"/>
                    <a:pt x="425" y="181"/>
                  </a:cubicBezTo>
                  <a:cubicBezTo>
                    <a:pt x="424" y="179"/>
                    <a:pt x="423" y="178"/>
                    <a:pt x="423" y="176"/>
                  </a:cubicBezTo>
                  <a:cubicBezTo>
                    <a:pt x="421" y="174"/>
                    <a:pt x="420" y="172"/>
                    <a:pt x="419" y="171"/>
                  </a:cubicBezTo>
                  <a:cubicBezTo>
                    <a:pt x="416" y="169"/>
                    <a:pt x="414" y="169"/>
                    <a:pt x="414" y="169"/>
                  </a:cubicBezTo>
                  <a:cubicBezTo>
                    <a:pt x="414" y="169"/>
                    <a:pt x="412" y="167"/>
                    <a:pt x="407" y="165"/>
                  </a:cubicBezTo>
                  <a:cubicBezTo>
                    <a:pt x="401" y="163"/>
                    <a:pt x="396" y="161"/>
                    <a:pt x="391" y="159"/>
                  </a:cubicBezTo>
                  <a:cubicBezTo>
                    <a:pt x="387" y="158"/>
                    <a:pt x="385" y="157"/>
                    <a:pt x="380" y="156"/>
                  </a:cubicBezTo>
                  <a:cubicBezTo>
                    <a:pt x="374" y="154"/>
                    <a:pt x="369" y="152"/>
                    <a:pt x="362" y="151"/>
                  </a:cubicBezTo>
                  <a:cubicBezTo>
                    <a:pt x="354" y="150"/>
                    <a:pt x="344" y="150"/>
                    <a:pt x="344" y="150"/>
                  </a:cubicBezTo>
                  <a:cubicBezTo>
                    <a:pt x="344" y="150"/>
                    <a:pt x="344" y="149"/>
                    <a:pt x="344" y="149"/>
                  </a:cubicBezTo>
                  <a:cubicBezTo>
                    <a:pt x="344" y="148"/>
                    <a:pt x="343" y="147"/>
                    <a:pt x="342" y="145"/>
                  </a:cubicBezTo>
                  <a:cubicBezTo>
                    <a:pt x="340" y="143"/>
                    <a:pt x="338" y="141"/>
                    <a:pt x="337" y="139"/>
                  </a:cubicBezTo>
                  <a:cubicBezTo>
                    <a:pt x="335" y="137"/>
                    <a:pt x="334" y="135"/>
                    <a:pt x="333" y="133"/>
                  </a:cubicBezTo>
                  <a:cubicBezTo>
                    <a:pt x="332" y="132"/>
                    <a:pt x="331" y="131"/>
                    <a:pt x="330" y="130"/>
                  </a:cubicBezTo>
                  <a:cubicBezTo>
                    <a:pt x="330" y="130"/>
                    <a:pt x="329" y="129"/>
                    <a:pt x="329" y="129"/>
                  </a:cubicBezTo>
                  <a:cubicBezTo>
                    <a:pt x="329" y="129"/>
                    <a:pt x="329" y="127"/>
                    <a:pt x="330" y="126"/>
                  </a:cubicBezTo>
                  <a:cubicBezTo>
                    <a:pt x="331" y="125"/>
                    <a:pt x="331" y="124"/>
                    <a:pt x="333" y="122"/>
                  </a:cubicBezTo>
                  <a:cubicBezTo>
                    <a:pt x="334" y="120"/>
                    <a:pt x="336" y="118"/>
                    <a:pt x="336" y="117"/>
                  </a:cubicBezTo>
                  <a:cubicBezTo>
                    <a:pt x="336" y="117"/>
                    <a:pt x="337" y="116"/>
                    <a:pt x="338" y="115"/>
                  </a:cubicBezTo>
                  <a:cubicBezTo>
                    <a:pt x="339" y="114"/>
                    <a:pt x="340" y="112"/>
                    <a:pt x="342" y="111"/>
                  </a:cubicBezTo>
                  <a:cubicBezTo>
                    <a:pt x="344" y="109"/>
                    <a:pt x="345" y="108"/>
                    <a:pt x="347" y="105"/>
                  </a:cubicBezTo>
                  <a:cubicBezTo>
                    <a:pt x="350" y="103"/>
                    <a:pt x="351" y="102"/>
                    <a:pt x="352" y="100"/>
                  </a:cubicBezTo>
                  <a:cubicBezTo>
                    <a:pt x="353" y="99"/>
                    <a:pt x="353" y="98"/>
                    <a:pt x="354" y="97"/>
                  </a:cubicBezTo>
                  <a:cubicBezTo>
                    <a:pt x="355" y="96"/>
                    <a:pt x="356" y="94"/>
                    <a:pt x="357" y="93"/>
                  </a:cubicBezTo>
                  <a:cubicBezTo>
                    <a:pt x="358" y="91"/>
                    <a:pt x="359" y="90"/>
                    <a:pt x="359" y="88"/>
                  </a:cubicBezTo>
                  <a:cubicBezTo>
                    <a:pt x="360" y="86"/>
                    <a:pt x="361" y="85"/>
                    <a:pt x="362" y="83"/>
                  </a:cubicBezTo>
                  <a:cubicBezTo>
                    <a:pt x="363" y="80"/>
                    <a:pt x="363" y="79"/>
                    <a:pt x="363" y="77"/>
                  </a:cubicBezTo>
                  <a:cubicBezTo>
                    <a:pt x="363" y="75"/>
                    <a:pt x="364" y="73"/>
                    <a:pt x="364" y="71"/>
                  </a:cubicBezTo>
                  <a:cubicBezTo>
                    <a:pt x="364" y="70"/>
                    <a:pt x="364" y="68"/>
                    <a:pt x="364" y="65"/>
                  </a:cubicBezTo>
                  <a:cubicBezTo>
                    <a:pt x="364" y="62"/>
                    <a:pt x="364" y="61"/>
                    <a:pt x="364" y="61"/>
                  </a:cubicBezTo>
                  <a:cubicBezTo>
                    <a:pt x="363" y="60"/>
                    <a:pt x="363" y="60"/>
                    <a:pt x="363" y="58"/>
                  </a:cubicBezTo>
                  <a:cubicBezTo>
                    <a:pt x="363" y="57"/>
                    <a:pt x="363" y="55"/>
                    <a:pt x="363" y="54"/>
                  </a:cubicBezTo>
                  <a:cubicBezTo>
                    <a:pt x="362" y="52"/>
                    <a:pt x="362" y="51"/>
                    <a:pt x="361" y="50"/>
                  </a:cubicBezTo>
                  <a:cubicBezTo>
                    <a:pt x="361" y="48"/>
                    <a:pt x="360" y="48"/>
                    <a:pt x="361" y="47"/>
                  </a:cubicBezTo>
                  <a:cubicBezTo>
                    <a:pt x="361" y="46"/>
                    <a:pt x="361" y="44"/>
                    <a:pt x="360" y="43"/>
                  </a:cubicBezTo>
                  <a:cubicBezTo>
                    <a:pt x="360" y="42"/>
                    <a:pt x="359" y="42"/>
                    <a:pt x="358" y="41"/>
                  </a:cubicBezTo>
                  <a:cubicBezTo>
                    <a:pt x="357" y="41"/>
                    <a:pt x="357" y="41"/>
                    <a:pt x="356" y="40"/>
                  </a:cubicBezTo>
                  <a:cubicBezTo>
                    <a:pt x="356" y="39"/>
                    <a:pt x="355" y="39"/>
                    <a:pt x="355" y="37"/>
                  </a:cubicBezTo>
                  <a:cubicBezTo>
                    <a:pt x="355" y="36"/>
                    <a:pt x="354" y="35"/>
                    <a:pt x="353" y="34"/>
                  </a:cubicBezTo>
                  <a:cubicBezTo>
                    <a:pt x="352" y="33"/>
                    <a:pt x="352" y="32"/>
                    <a:pt x="351" y="31"/>
                  </a:cubicBezTo>
                  <a:cubicBezTo>
                    <a:pt x="351" y="30"/>
                    <a:pt x="349" y="30"/>
                    <a:pt x="349" y="29"/>
                  </a:cubicBezTo>
                  <a:cubicBezTo>
                    <a:pt x="349" y="28"/>
                    <a:pt x="349" y="28"/>
                    <a:pt x="348" y="27"/>
                  </a:cubicBezTo>
                  <a:cubicBezTo>
                    <a:pt x="347" y="26"/>
                    <a:pt x="346" y="24"/>
                    <a:pt x="345" y="23"/>
                  </a:cubicBezTo>
                  <a:cubicBezTo>
                    <a:pt x="344" y="22"/>
                    <a:pt x="343" y="22"/>
                    <a:pt x="341" y="20"/>
                  </a:cubicBezTo>
                  <a:cubicBezTo>
                    <a:pt x="340" y="18"/>
                    <a:pt x="339" y="17"/>
                    <a:pt x="338" y="16"/>
                  </a:cubicBezTo>
                  <a:cubicBezTo>
                    <a:pt x="336" y="15"/>
                    <a:pt x="335" y="13"/>
                    <a:pt x="333" y="12"/>
                  </a:cubicBezTo>
                  <a:cubicBezTo>
                    <a:pt x="332" y="11"/>
                    <a:pt x="331" y="9"/>
                    <a:pt x="330" y="9"/>
                  </a:cubicBezTo>
                  <a:cubicBezTo>
                    <a:pt x="329" y="8"/>
                    <a:pt x="326" y="6"/>
                    <a:pt x="324" y="5"/>
                  </a:cubicBezTo>
                  <a:cubicBezTo>
                    <a:pt x="322" y="3"/>
                    <a:pt x="320" y="3"/>
                    <a:pt x="319" y="3"/>
                  </a:cubicBezTo>
                  <a:cubicBezTo>
                    <a:pt x="318" y="3"/>
                    <a:pt x="318" y="3"/>
                    <a:pt x="317" y="3"/>
                  </a:cubicBezTo>
                  <a:cubicBezTo>
                    <a:pt x="316" y="2"/>
                    <a:pt x="314" y="1"/>
                    <a:pt x="312" y="1"/>
                  </a:cubicBezTo>
                  <a:cubicBezTo>
                    <a:pt x="310" y="0"/>
                    <a:pt x="308" y="0"/>
                    <a:pt x="307" y="0"/>
                  </a:cubicBezTo>
                  <a:cubicBezTo>
                    <a:pt x="306" y="0"/>
                    <a:pt x="303" y="0"/>
                    <a:pt x="302" y="1"/>
                  </a:cubicBezTo>
                  <a:cubicBezTo>
                    <a:pt x="300" y="1"/>
                    <a:pt x="298" y="1"/>
                    <a:pt x="297" y="2"/>
                  </a:cubicBezTo>
                  <a:cubicBezTo>
                    <a:pt x="295" y="3"/>
                    <a:pt x="291" y="5"/>
                    <a:pt x="290" y="6"/>
                  </a:cubicBezTo>
                  <a:cubicBezTo>
                    <a:pt x="289" y="7"/>
                    <a:pt x="289" y="8"/>
                    <a:pt x="288" y="9"/>
                  </a:cubicBezTo>
                  <a:cubicBezTo>
                    <a:pt x="287" y="10"/>
                    <a:pt x="286" y="11"/>
                    <a:pt x="285" y="13"/>
                  </a:cubicBezTo>
                  <a:cubicBezTo>
                    <a:pt x="284" y="14"/>
                    <a:pt x="283" y="16"/>
                    <a:pt x="283" y="16"/>
                  </a:cubicBezTo>
                  <a:cubicBezTo>
                    <a:pt x="283" y="16"/>
                    <a:pt x="281" y="18"/>
                    <a:pt x="278" y="21"/>
                  </a:cubicBezTo>
                  <a:cubicBezTo>
                    <a:pt x="275" y="23"/>
                    <a:pt x="274" y="25"/>
                    <a:pt x="272" y="28"/>
                  </a:cubicBezTo>
                  <a:cubicBezTo>
                    <a:pt x="271" y="30"/>
                    <a:pt x="270" y="33"/>
                    <a:pt x="269" y="34"/>
                  </a:cubicBezTo>
                  <a:cubicBezTo>
                    <a:pt x="267" y="36"/>
                    <a:pt x="266" y="38"/>
                    <a:pt x="266" y="40"/>
                  </a:cubicBezTo>
                  <a:cubicBezTo>
                    <a:pt x="265" y="42"/>
                    <a:pt x="266" y="43"/>
                    <a:pt x="264" y="46"/>
                  </a:cubicBezTo>
                  <a:cubicBezTo>
                    <a:pt x="262" y="49"/>
                    <a:pt x="260" y="51"/>
                    <a:pt x="258" y="56"/>
                  </a:cubicBezTo>
                  <a:cubicBezTo>
                    <a:pt x="255" y="61"/>
                    <a:pt x="253" y="65"/>
                    <a:pt x="252" y="73"/>
                  </a:cubicBezTo>
                  <a:cubicBezTo>
                    <a:pt x="251" y="81"/>
                    <a:pt x="251" y="86"/>
                    <a:pt x="252" y="91"/>
                  </a:cubicBezTo>
                  <a:cubicBezTo>
                    <a:pt x="252" y="93"/>
                    <a:pt x="253" y="95"/>
                    <a:pt x="253" y="96"/>
                  </a:cubicBezTo>
                  <a:cubicBezTo>
                    <a:pt x="254" y="98"/>
                    <a:pt x="255" y="99"/>
                    <a:pt x="256" y="101"/>
                  </a:cubicBezTo>
                  <a:cubicBezTo>
                    <a:pt x="256" y="103"/>
                    <a:pt x="258" y="105"/>
                    <a:pt x="258" y="105"/>
                  </a:cubicBezTo>
                  <a:cubicBezTo>
                    <a:pt x="258" y="105"/>
                    <a:pt x="256" y="114"/>
                    <a:pt x="255" y="118"/>
                  </a:cubicBezTo>
                  <a:cubicBezTo>
                    <a:pt x="254" y="123"/>
                    <a:pt x="254" y="124"/>
                    <a:pt x="253" y="128"/>
                  </a:cubicBezTo>
                  <a:cubicBezTo>
                    <a:pt x="253" y="131"/>
                    <a:pt x="253" y="134"/>
                    <a:pt x="253" y="134"/>
                  </a:cubicBezTo>
                  <a:cubicBezTo>
                    <a:pt x="251" y="137"/>
                    <a:pt x="251" y="137"/>
                    <a:pt x="251" y="137"/>
                  </a:cubicBezTo>
                  <a:cubicBezTo>
                    <a:pt x="251" y="137"/>
                    <a:pt x="250" y="137"/>
                    <a:pt x="249" y="138"/>
                  </a:cubicBezTo>
                  <a:cubicBezTo>
                    <a:pt x="249" y="139"/>
                    <a:pt x="248" y="139"/>
                    <a:pt x="247" y="140"/>
                  </a:cubicBezTo>
                  <a:cubicBezTo>
                    <a:pt x="246" y="140"/>
                    <a:pt x="245" y="140"/>
                    <a:pt x="244" y="141"/>
                  </a:cubicBezTo>
                  <a:cubicBezTo>
                    <a:pt x="243" y="141"/>
                    <a:pt x="236" y="141"/>
                    <a:pt x="231" y="142"/>
                  </a:cubicBezTo>
                  <a:cubicBezTo>
                    <a:pt x="228" y="142"/>
                    <a:pt x="225" y="143"/>
                    <a:pt x="222" y="144"/>
                  </a:cubicBezTo>
                  <a:cubicBezTo>
                    <a:pt x="220" y="144"/>
                    <a:pt x="219" y="144"/>
                    <a:pt x="218" y="145"/>
                  </a:cubicBezTo>
                  <a:cubicBezTo>
                    <a:pt x="216" y="145"/>
                    <a:pt x="211" y="146"/>
                    <a:pt x="207" y="146"/>
                  </a:cubicBezTo>
                  <a:cubicBezTo>
                    <a:pt x="204" y="147"/>
                    <a:pt x="201" y="148"/>
                    <a:pt x="197" y="149"/>
                  </a:cubicBezTo>
                  <a:cubicBezTo>
                    <a:pt x="190" y="150"/>
                    <a:pt x="187" y="151"/>
                    <a:pt x="181" y="153"/>
                  </a:cubicBezTo>
                  <a:cubicBezTo>
                    <a:pt x="178" y="154"/>
                    <a:pt x="177" y="154"/>
                    <a:pt x="176" y="155"/>
                  </a:cubicBezTo>
                  <a:cubicBezTo>
                    <a:pt x="175" y="155"/>
                    <a:pt x="174" y="156"/>
                    <a:pt x="174" y="156"/>
                  </a:cubicBezTo>
                  <a:cubicBezTo>
                    <a:pt x="173" y="156"/>
                    <a:pt x="172" y="156"/>
                    <a:pt x="170" y="159"/>
                  </a:cubicBezTo>
                  <a:cubicBezTo>
                    <a:pt x="167" y="162"/>
                    <a:pt x="167" y="162"/>
                    <a:pt x="164" y="168"/>
                  </a:cubicBezTo>
                  <a:cubicBezTo>
                    <a:pt x="162" y="173"/>
                    <a:pt x="161" y="175"/>
                    <a:pt x="161" y="176"/>
                  </a:cubicBezTo>
                  <a:cubicBezTo>
                    <a:pt x="160" y="176"/>
                    <a:pt x="159" y="177"/>
                    <a:pt x="158" y="177"/>
                  </a:cubicBezTo>
                  <a:cubicBezTo>
                    <a:pt x="157" y="178"/>
                    <a:pt x="156" y="178"/>
                    <a:pt x="154" y="181"/>
                  </a:cubicBezTo>
                  <a:cubicBezTo>
                    <a:pt x="152" y="184"/>
                    <a:pt x="152" y="185"/>
                    <a:pt x="150" y="187"/>
                  </a:cubicBezTo>
                  <a:cubicBezTo>
                    <a:pt x="148" y="190"/>
                    <a:pt x="147" y="191"/>
                    <a:pt x="147" y="192"/>
                  </a:cubicBezTo>
                  <a:cubicBezTo>
                    <a:pt x="147" y="193"/>
                    <a:pt x="148" y="193"/>
                    <a:pt x="148" y="194"/>
                  </a:cubicBezTo>
                  <a:cubicBezTo>
                    <a:pt x="148" y="195"/>
                    <a:pt x="147" y="199"/>
                    <a:pt x="147" y="199"/>
                  </a:cubicBezTo>
                  <a:cubicBezTo>
                    <a:pt x="147" y="199"/>
                    <a:pt x="145" y="199"/>
                    <a:pt x="145" y="200"/>
                  </a:cubicBezTo>
                  <a:cubicBezTo>
                    <a:pt x="145" y="201"/>
                    <a:pt x="145" y="202"/>
                    <a:pt x="145" y="203"/>
                  </a:cubicBezTo>
                  <a:cubicBezTo>
                    <a:pt x="144" y="203"/>
                    <a:pt x="144" y="203"/>
                    <a:pt x="143" y="203"/>
                  </a:cubicBezTo>
                  <a:cubicBezTo>
                    <a:pt x="143" y="202"/>
                    <a:pt x="141" y="202"/>
                    <a:pt x="140" y="201"/>
                  </a:cubicBezTo>
                  <a:cubicBezTo>
                    <a:pt x="140" y="201"/>
                    <a:pt x="139" y="202"/>
                    <a:pt x="138" y="202"/>
                  </a:cubicBezTo>
                  <a:cubicBezTo>
                    <a:pt x="137" y="203"/>
                    <a:pt x="136" y="204"/>
                    <a:pt x="136" y="204"/>
                  </a:cubicBezTo>
                  <a:cubicBezTo>
                    <a:pt x="135" y="204"/>
                    <a:pt x="135" y="205"/>
                    <a:pt x="135" y="205"/>
                  </a:cubicBezTo>
                  <a:cubicBezTo>
                    <a:pt x="135" y="205"/>
                    <a:pt x="133" y="204"/>
                    <a:pt x="132" y="205"/>
                  </a:cubicBezTo>
                  <a:cubicBezTo>
                    <a:pt x="130" y="205"/>
                    <a:pt x="128" y="206"/>
                    <a:pt x="128" y="208"/>
                  </a:cubicBezTo>
                  <a:cubicBezTo>
                    <a:pt x="127" y="209"/>
                    <a:pt x="127" y="210"/>
                    <a:pt x="126" y="210"/>
                  </a:cubicBezTo>
                  <a:cubicBezTo>
                    <a:pt x="125" y="211"/>
                    <a:pt x="125" y="211"/>
                    <a:pt x="122" y="213"/>
                  </a:cubicBezTo>
                  <a:cubicBezTo>
                    <a:pt x="120" y="214"/>
                    <a:pt x="118" y="215"/>
                    <a:pt x="116" y="216"/>
                  </a:cubicBezTo>
                  <a:cubicBezTo>
                    <a:pt x="115" y="216"/>
                    <a:pt x="112" y="218"/>
                    <a:pt x="111" y="219"/>
                  </a:cubicBezTo>
                  <a:cubicBezTo>
                    <a:pt x="110" y="220"/>
                    <a:pt x="109" y="221"/>
                    <a:pt x="109" y="221"/>
                  </a:cubicBezTo>
                  <a:cubicBezTo>
                    <a:pt x="109" y="221"/>
                    <a:pt x="109" y="221"/>
                    <a:pt x="108" y="220"/>
                  </a:cubicBezTo>
                  <a:cubicBezTo>
                    <a:pt x="107" y="219"/>
                    <a:pt x="105" y="217"/>
                    <a:pt x="103" y="217"/>
                  </a:cubicBezTo>
                  <a:cubicBezTo>
                    <a:pt x="101" y="217"/>
                    <a:pt x="100" y="218"/>
                    <a:pt x="98" y="220"/>
                  </a:cubicBezTo>
                  <a:cubicBezTo>
                    <a:pt x="97" y="222"/>
                    <a:pt x="96" y="224"/>
                    <a:pt x="96" y="225"/>
                  </a:cubicBezTo>
                  <a:cubicBezTo>
                    <a:pt x="95" y="226"/>
                    <a:pt x="95" y="228"/>
                    <a:pt x="95" y="228"/>
                  </a:cubicBezTo>
                  <a:cubicBezTo>
                    <a:pt x="95" y="228"/>
                    <a:pt x="94" y="228"/>
                    <a:pt x="94" y="228"/>
                  </a:cubicBezTo>
                  <a:cubicBezTo>
                    <a:pt x="93" y="228"/>
                    <a:pt x="92" y="228"/>
                    <a:pt x="92" y="228"/>
                  </a:cubicBezTo>
                  <a:cubicBezTo>
                    <a:pt x="92" y="228"/>
                    <a:pt x="92" y="227"/>
                    <a:pt x="93" y="227"/>
                  </a:cubicBezTo>
                  <a:cubicBezTo>
                    <a:pt x="93" y="227"/>
                    <a:pt x="94" y="226"/>
                    <a:pt x="94" y="225"/>
                  </a:cubicBezTo>
                  <a:cubicBezTo>
                    <a:pt x="94" y="224"/>
                    <a:pt x="94" y="224"/>
                    <a:pt x="94" y="223"/>
                  </a:cubicBezTo>
                  <a:cubicBezTo>
                    <a:pt x="93" y="222"/>
                    <a:pt x="92" y="222"/>
                    <a:pt x="92" y="220"/>
                  </a:cubicBezTo>
                  <a:cubicBezTo>
                    <a:pt x="92" y="219"/>
                    <a:pt x="91" y="217"/>
                    <a:pt x="89" y="214"/>
                  </a:cubicBezTo>
                  <a:cubicBezTo>
                    <a:pt x="86" y="212"/>
                    <a:pt x="85" y="212"/>
                    <a:pt x="83" y="211"/>
                  </a:cubicBezTo>
                  <a:cubicBezTo>
                    <a:pt x="81" y="210"/>
                    <a:pt x="81" y="210"/>
                    <a:pt x="81" y="210"/>
                  </a:cubicBezTo>
                  <a:cubicBezTo>
                    <a:pt x="81" y="210"/>
                    <a:pt x="80" y="209"/>
                    <a:pt x="80" y="206"/>
                  </a:cubicBezTo>
                  <a:cubicBezTo>
                    <a:pt x="80" y="203"/>
                    <a:pt x="81" y="201"/>
                    <a:pt x="78" y="198"/>
                  </a:cubicBezTo>
                  <a:cubicBezTo>
                    <a:pt x="77" y="197"/>
                    <a:pt x="76" y="195"/>
                    <a:pt x="74" y="195"/>
                  </a:cubicBezTo>
                  <a:cubicBezTo>
                    <a:pt x="73" y="194"/>
                    <a:pt x="71" y="194"/>
                    <a:pt x="71" y="194"/>
                  </a:cubicBezTo>
                  <a:cubicBezTo>
                    <a:pt x="71" y="194"/>
                    <a:pt x="71" y="192"/>
                    <a:pt x="71" y="190"/>
                  </a:cubicBezTo>
                  <a:cubicBezTo>
                    <a:pt x="71" y="189"/>
                    <a:pt x="71" y="187"/>
                    <a:pt x="69" y="184"/>
                  </a:cubicBezTo>
                  <a:cubicBezTo>
                    <a:pt x="68" y="180"/>
                    <a:pt x="67" y="177"/>
                    <a:pt x="65" y="173"/>
                  </a:cubicBezTo>
                  <a:cubicBezTo>
                    <a:pt x="64" y="169"/>
                    <a:pt x="64" y="167"/>
                    <a:pt x="63" y="165"/>
                  </a:cubicBezTo>
                  <a:cubicBezTo>
                    <a:pt x="62" y="162"/>
                    <a:pt x="61" y="161"/>
                    <a:pt x="61" y="160"/>
                  </a:cubicBezTo>
                  <a:cubicBezTo>
                    <a:pt x="61" y="159"/>
                    <a:pt x="60" y="159"/>
                    <a:pt x="60" y="159"/>
                  </a:cubicBezTo>
                  <a:cubicBezTo>
                    <a:pt x="59" y="159"/>
                    <a:pt x="59" y="159"/>
                    <a:pt x="59" y="159"/>
                  </a:cubicBezTo>
                  <a:cubicBezTo>
                    <a:pt x="59" y="159"/>
                    <a:pt x="57" y="156"/>
                    <a:pt x="57" y="154"/>
                  </a:cubicBezTo>
                  <a:cubicBezTo>
                    <a:pt x="56" y="151"/>
                    <a:pt x="56" y="151"/>
                    <a:pt x="56" y="151"/>
                  </a:cubicBezTo>
                  <a:cubicBezTo>
                    <a:pt x="56" y="151"/>
                    <a:pt x="56" y="151"/>
                    <a:pt x="56" y="151"/>
                  </a:cubicBezTo>
                  <a:cubicBezTo>
                    <a:pt x="56" y="151"/>
                    <a:pt x="56" y="149"/>
                    <a:pt x="56" y="145"/>
                  </a:cubicBezTo>
                  <a:cubicBezTo>
                    <a:pt x="56" y="142"/>
                    <a:pt x="57" y="140"/>
                    <a:pt x="58" y="138"/>
                  </a:cubicBezTo>
                  <a:cubicBezTo>
                    <a:pt x="58" y="136"/>
                    <a:pt x="59" y="135"/>
                    <a:pt x="61" y="133"/>
                  </a:cubicBezTo>
                  <a:cubicBezTo>
                    <a:pt x="62" y="131"/>
                    <a:pt x="63" y="130"/>
                    <a:pt x="65" y="127"/>
                  </a:cubicBezTo>
                  <a:cubicBezTo>
                    <a:pt x="67" y="124"/>
                    <a:pt x="69" y="121"/>
                    <a:pt x="71" y="118"/>
                  </a:cubicBezTo>
                  <a:cubicBezTo>
                    <a:pt x="73" y="116"/>
                    <a:pt x="74" y="114"/>
                    <a:pt x="74" y="112"/>
                  </a:cubicBezTo>
                  <a:cubicBezTo>
                    <a:pt x="75" y="109"/>
                    <a:pt x="74" y="108"/>
                    <a:pt x="75" y="106"/>
                  </a:cubicBezTo>
                  <a:cubicBezTo>
                    <a:pt x="75" y="104"/>
                    <a:pt x="76" y="104"/>
                    <a:pt x="76" y="101"/>
                  </a:cubicBezTo>
                  <a:cubicBezTo>
                    <a:pt x="77" y="98"/>
                    <a:pt x="77" y="97"/>
                    <a:pt x="77" y="96"/>
                  </a:cubicBezTo>
                  <a:cubicBezTo>
                    <a:pt x="77" y="95"/>
                    <a:pt x="78" y="94"/>
                    <a:pt x="76" y="93"/>
                  </a:cubicBezTo>
                  <a:cubicBezTo>
                    <a:pt x="75" y="91"/>
                    <a:pt x="74" y="90"/>
                    <a:pt x="72" y="89"/>
                  </a:cubicBezTo>
                  <a:cubicBezTo>
                    <a:pt x="71" y="88"/>
                    <a:pt x="70" y="88"/>
                    <a:pt x="70" y="88"/>
                  </a:cubicBezTo>
                  <a:cubicBezTo>
                    <a:pt x="70" y="88"/>
                    <a:pt x="69" y="86"/>
                    <a:pt x="68" y="84"/>
                  </a:cubicBezTo>
                  <a:cubicBezTo>
                    <a:pt x="67" y="82"/>
                    <a:pt x="66" y="81"/>
                    <a:pt x="65" y="82"/>
                  </a:cubicBezTo>
                  <a:cubicBezTo>
                    <a:pt x="64" y="82"/>
                    <a:pt x="63" y="83"/>
                    <a:pt x="63" y="83"/>
                  </a:cubicBezTo>
                  <a:cubicBezTo>
                    <a:pt x="63" y="83"/>
                    <a:pt x="62" y="81"/>
                    <a:pt x="59" y="81"/>
                  </a:cubicBezTo>
                  <a:cubicBezTo>
                    <a:pt x="57" y="81"/>
                    <a:pt x="55" y="82"/>
                    <a:pt x="54" y="83"/>
                  </a:cubicBezTo>
                  <a:cubicBezTo>
                    <a:pt x="52" y="84"/>
                    <a:pt x="51" y="85"/>
                    <a:pt x="51" y="85"/>
                  </a:cubicBezTo>
                  <a:cubicBezTo>
                    <a:pt x="51" y="85"/>
                    <a:pt x="48" y="85"/>
                    <a:pt x="46" y="86"/>
                  </a:cubicBezTo>
                  <a:cubicBezTo>
                    <a:pt x="43" y="87"/>
                    <a:pt x="43" y="87"/>
                    <a:pt x="42" y="87"/>
                  </a:cubicBezTo>
                  <a:cubicBezTo>
                    <a:pt x="41" y="88"/>
                    <a:pt x="41" y="88"/>
                    <a:pt x="41" y="88"/>
                  </a:cubicBezTo>
                  <a:cubicBezTo>
                    <a:pt x="41" y="88"/>
                    <a:pt x="38" y="88"/>
                    <a:pt x="37" y="88"/>
                  </a:cubicBezTo>
                  <a:cubicBezTo>
                    <a:pt x="35" y="89"/>
                    <a:pt x="34" y="90"/>
                    <a:pt x="33" y="91"/>
                  </a:cubicBezTo>
                  <a:cubicBezTo>
                    <a:pt x="32" y="92"/>
                    <a:pt x="31" y="92"/>
                    <a:pt x="29" y="92"/>
                  </a:cubicBezTo>
                  <a:cubicBezTo>
                    <a:pt x="27" y="93"/>
                    <a:pt x="27" y="94"/>
                    <a:pt x="25" y="94"/>
                  </a:cubicBezTo>
                  <a:cubicBezTo>
                    <a:pt x="24" y="94"/>
                    <a:pt x="21" y="95"/>
                    <a:pt x="19" y="95"/>
                  </a:cubicBezTo>
                  <a:cubicBezTo>
                    <a:pt x="18" y="96"/>
                    <a:pt x="15" y="97"/>
                    <a:pt x="15" y="101"/>
                  </a:cubicBezTo>
                  <a:cubicBezTo>
                    <a:pt x="15" y="105"/>
                    <a:pt x="15" y="106"/>
                    <a:pt x="15" y="108"/>
                  </a:cubicBezTo>
                  <a:cubicBezTo>
                    <a:pt x="16" y="110"/>
                    <a:pt x="16" y="112"/>
                    <a:pt x="16" y="114"/>
                  </a:cubicBezTo>
                  <a:cubicBezTo>
                    <a:pt x="16" y="116"/>
                    <a:pt x="16" y="119"/>
                    <a:pt x="17" y="121"/>
                  </a:cubicBezTo>
                  <a:cubicBezTo>
                    <a:pt x="17" y="124"/>
                    <a:pt x="18" y="126"/>
                    <a:pt x="19" y="130"/>
                  </a:cubicBezTo>
                  <a:cubicBezTo>
                    <a:pt x="20" y="133"/>
                    <a:pt x="21" y="133"/>
                    <a:pt x="21" y="135"/>
                  </a:cubicBezTo>
                  <a:cubicBezTo>
                    <a:pt x="22" y="137"/>
                    <a:pt x="22" y="139"/>
                    <a:pt x="22" y="141"/>
                  </a:cubicBezTo>
                  <a:cubicBezTo>
                    <a:pt x="22" y="144"/>
                    <a:pt x="22" y="145"/>
                    <a:pt x="23" y="147"/>
                  </a:cubicBezTo>
                  <a:cubicBezTo>
                    <a:pt x="23" y="150"/>
                    <a:pt x="24" y="151"/>
                    <a:pt x="24" y="154"/>
                  </a:cubicBezTo>
                  <a:cubicBezTo>
                    <a:pt x="24" y="157"/>
                    <a:pt x="24" y="159"/>
                    <a:pt x="25" y="160"/>
                  </a:cubicBezTo>
                  <a:cubicBezTo>
                    <a:pt x="25" y="162"/>
                    <a:pt x="25" y="163"/>
                    <a:pt x="25" y="163"/>
                  </a:cubicBezTo>
                  <a:cubicBezTo>
                    <a:pt x="25" y="163"/>
                    <a:pt x="22" y="165"/>
                    <a:pt x="21" y="166"/>
                  </a:cubicBezTo>
                  <a:cubicBezTo>
                    <a:pt x="21" y="166"/>
                    <a:pt x="21" y="167"/>
                    <a:pt x="21" y="169"/>
                  </a:cubicBezTo>
                  <a:cubicBezTo>
                    <a:pt x="22" y="172"/>
                    <a:pt x="22" y="174"/>
                    <a:pt x="22" y="174"/>
                  </a:cubicBezTo>
                  <a:cubicBezTo>
                    <a:pt x="22" y="174"/>
                    <a:pt x="19" y="176"/>
                    <a:pt x="16" y="177"/>
                  </a:cubicBezTo>
                  <a:cubicBezTo>
                    <a:pt x="14" y="178"/>
                    <a:pt x="11" y="179"/>
                    <a:pt x="11" y="180"/>
                  </a:cubicBezTo>
                  <a:cubicBezTo>
                    <a:pt x="11" y="180"/>
                    <a:pt x="11" y="181"/>
                    <a:pt x="12" y="181"/>
                  </a:cubicBezTo>
                  <a:cubicBezTo>
                    <a:pt x="12" y="181"/>
                    <a:pt x="12" y="182"/>
                    <a:pt x="12" y="182"/>
                  </a:cubicBezTo>
                  <a:cubicBezTo>
                    <a:pt x="12" y="182"/>
                    <a:pt x="11" y="183"/>
                    <a:pt x="9" y="184"/>
                  </a:cubicBezTo>
                  <a:cubicBezTo>
                    <a:pt x="6" y="186"/>
                    <a:pt x="3" y="188"/>
                    <a:pt x="2" y="189"/>
                  </a:cubicBezTo>
                  <a:cubicBezTo>
                    <a:pt x="0" y="190"/>
                    <a:pt x="0" y="191"/>
                    <a:pt x="0" y="192"/>
                  </a:cubicBezTo>
                  <a:cubicBezTo>
                    <a:pt x="1" y="193"/>
                    <a:pt x="2" y="195"/>
                    <a:pt x="4" y="198"/>
                  </a:cubicBezTo>
                  <a:cubicBezTo>
                    <a:pt x="7" y="202"/>
                    <a:pt x="8" y="205"/>
                    <a:pt x="12" y="210"/>
                  </a:cubicBezTo>
                  <a:cubicBezTo>
                    <a:pt x="15" y="216"/>
                    <a:pt x="18" y="220"/>
                    <a:pt x="21" y="225"/>
                  </a:cubicBezTo>
                  <a:cubicBezTo>
                    <a:pt x="25" y="230"/>
                    <a:pt x="25" y="231"/>
                    <a:pt x="26" y="234"/>
                  </a:cubicBezTo>
                  <a:cubicBezTo>
                    <a:pt x="27" y="235"/>
                    <a:pt x="28" y="237"/>
                    <a:pt x="29" y="239"/>
                  </a:cubicBezTo>
                  <a:cubicBezTo>
                    <a:pt x="30" y="242"/>
                    <a:pt x="32" y="245"/>
                    <a:pt x="34" y="249"/>
                  </a:cubicBezTo>
                  <a:cubicBezTo>
                    <a:pt x="38" y="256"/>
                    <a:pt x="38" y="257"/>
                    <a:pt x="41" y="262"/>
                  </a:cubicBezTo>
                  <a:cubicBezTo>
                    <a:pt x="43" y="268"/>
                    <a:pt x="45" y="271"/>
                    <a:pt x="45" y="272"/>
                  </a:cubicBezTo>
                  <a:cubicBezTo>
                    <a:pt x="46" y="273"/>
                    <a:pt x="46" y="274"/>
                    <a:pt x="46" y="277"/>
                  </a:cubicBezTo>
                  <a:cubicBezTo>
                    <a:pt x="47" y="279"/>
                    <a:pt x="48" y="281"/>
                    <a:pt x="50" y="286"/>
                  </a:cubicBezTo>
                  <a:cubicBezTo>
                    <a:pt x="52" y="291"/>
                    <a:pt x="53" y="291"/>
                    <a:pt x="54" y="293"/>
                  </a:cubicBezTo>
                  <a:cubicBezTo>
                    <a:pt x="55" y="296"/>
                    <a:pt x="56" y="299"/>
                    <a:pt x="57" y="302"/>
                  </a:cubicBezTo>
                  <a:cubicBezTo>
                    <a:pt x="59" y="304"/>
                    <a:pt x="61" y="305"/>
                    <a:pt x="64" y="306"/>
                  </a:cubicBezTo>
                  <a:cubicBezTo>
                    <a:pt x="67" y="307"/>
                    <a:pt x="70" y="307"/>
                    <a:pt x="71" y="307"/>
                  </a:cubicBezTo>
                  <a:cubicBezTo>
                    <a:pt x="73" y="306"/>
                    <a:pt x="76" y="306"/>
                    <a:pt x="79" y="305"/>
                  </a:cubicBezTo>
                  <a:cubicBezTo>
                    <a:pt x="82" y="305"/>
                    <a:pt x="83" y="305"/>
                    <a:pt x="86" y="305"/>
                  </a:cubicBezTo>
                  <a:cubicBezTo>
                    <a:pt x="88" y="304"/>
                    <a:pt x="90" y="304"/>
                    <a:pt x="93" y="303"/>
                  </a:cubicBezTo>
                  <a:cubicBezTo>
                    <a:pt x="95" y="302"/>
                    <a:pt x="98" y="302"/>
                    <a:pt x="100" y="301"/>
                  </a:cubicBezTo>
                  <a:cubicBezTo>
                    <a:pt x="103" y="300"/>
                    <a:pt x="105" y="299"/>
                    <a:pt x="107" y="298"/>
                  </a:cubicBezTo>
                  <a:cubicBezTo>
                    <a:pt x="112" y="297"/>
                    <a:pt x="118" y="296"/>
                    <a:pt x="124" y="294"/>
                  </a:cubicBezTo>
                  <a:cubicBezTo>
                    <a:pt x="130" y="292"/>
                    <a:pt x="134" y="291"/>
                    <a:pt x="138" y="289"/>
                  </a:cubicBezTo>
                  <a:cubicBezTo>
                    <a:pt x="142" y="288"/>
                    <a:pt x="149" y="285"/>
                    <a:pt x="152" y="284"/>
                  </a:cubicBezTo>
                  <a:cubicBezTo>
                    <a:pt x="155" y="282"/>
                    <a:pt x="164" y="279"/>
                    <a:pt x="164" y="279"/>
                  </a:cubicBezTo>
                  <a:cubicBezTo>
                    <a:pt x="164" y="279"/>
                    <a:pt x="168" y="279"/>
                    <a:pt x="170" y="279"/>
                  </a:cubicBezTo>
                  <a:cubicBezTo>
                    <a:pt x="173" y="279"/>
                    <a:pt x="174" y="278"/>
                    <a:pt x="174" y="278"/>
                  </a:cubicBezTo>
                  <a:cubicBezTo>
                    <a:pt x="174" y="278"/>
                    <a:pt x="175" y="280"/>
                    <a:pt x="177" y="284"/>
                  </a:cubicBezTo>
                  <a:cubicBezTo>
                    <a:pt x="179" y="288"/>
                    <a:pt x="181" y="293"/>
                    <a:pt x="183" y="299"/>
                  </a:cubicBezTo>
                  <a:cubicBezTo>
                    <a:pt x="186" y="305"/>
                    <a:pt x="188" y="312"/>
                    <a:pt x="191" y="317"/>
                  </a:cubicBezTo>
                  <a:cubicBezTo>
                    <a:pt x="193" y="323"/>
                    <a:pt x="195" y="327"/>
                    <a:pt x="197" y="331"/>
                  </a:cubicBezTo>
                  <a:cubicBezTo>
                    <a:pt x="198" y="333"/>
                    <a:pt x="199" y="336"/>
                    <a:pt x="199" y="338"/>
                  </a:cubicBezTo>
                  <a:cubicBezTo>
                    <a:pt x="201" y="341"/>
                    <a:pt x="202" y="345"/>
                    <a:pt x="202" y="348"/>
                  </a:cubicBezTo>
                  <a:cubicBezTo>
                    <a:pt x="204" y="354"/>
                    <a:pt x="204" y="356"/>
                    <a:pt x="205" y="361"/>
                  </a:cubicBezTo>
                  <a:cubicBezTo>
                    <a:pt x="206" y="366"/>
                    <a:pt x="207" y="368"/>
                    <a:pt x="207" y="369"/>
                  </a:cubicBezTo>
                  <a:cubicBezTo>
                    <a:pt x="207" y="370"/>
                    <a:pt x="207" y="370"/>
                    <a:pt x="207" y="371"/>
                  </a:cubicBezTo>
                  <a:cubicBezTo>
                    <a:pt x="207" y="374"/>
                    <a:pt x="207" y="377"/>
                    <a:pt x="207" y="379"/>
                  </a:cubicBezTo>
                  <a:cubicBezTo>
                    <a:pt x="206" y="383"/>
                    <a:pt x="206" y="384"/>
                    <a:pt x="206" y="386"/>
                  </a:cubicBezTo>
                  <a:cubicBezTo>
                    <a:pt x="205" y="388"/>
                    <a:pt x="206" y="390"/>
                    <a:pt x="206" y="390"/>
                  </a:cubicBezTo>
                  <a:cubicBezTo>
                    <a:pt x="206" y="391"/>
                    <a:pt x="205" y="392"/>
                    <a:pt x="205" y="393"/>
                  </a:cubicBezTo>
                  <a:cubicBezTo>
                    <a:pt x="205" y="394"/>
                    <a:pt x="205" y="398"/>
                    <a:pt x="205" y="403"/>
                  </a:cubicBezTo>
                  <a:cubicBezTo>
                    <a:pt x="204" y="408"/>
                    <a:pt x="204" y="412"/>
                    <a:pt x="204" y="414"/>
                  </a:cubicBezTo>
                  <a:cubicBezTo>
                    <a:pt x="204" y="415"/>
                    <a:pt x="204" y="416"/>
                    <a:pt x="204" y="418"/>
                  </a:cubicBezTo>
                  <a:cubicBezTo>
                    <a:pt x="205" y="419"/>
                    <a:pt x="205" y="420"/>
                    <a:pt x="205" y="420"/>
                  </a:cubicBezTo>
                  <a:cubicBezTo>
                    <a:pt x="205" y="420"/>
                    <a:pt x="205" y="421"/>
                    <a:pt x="205" y="423"/>
                  </a:cubicBezTo>
                  <a:cubicBezTo>
                    <a:pt x="205" y="425"/>
                    <a:pt x="205" y="426"/>
                    <a:pt x="206" y="428"/>
                  </a:cubicBezTo>
                  <a:cubicBezTo>
                    <a:pt x="207" y="430"/>
                    <a:pt x="207" y="431"/>
                    <a:pt x="208" y="433"/>
                  </a:cubicBezTo>
                  <a:cubicBezTo>
                    <a:pt x="208" y="435"/>
                    <a:pt x="209" y="436"/>
                    <a:pt x="209" y="437"/>
                  </a:cubicBezTo>
                  <a:cubicBezTo>
                    <a:pt x="208" y="438"/>
                    <a:pt x="208" y="439"/>
                    <a:pt x="207" y="440"/>
                  </a:cubicBezTo>
                  <a:cubicBezTo>
                    <a:pt x="206" y="442"/>
                    <a:pt x="205" y="444"/>
                    <a:pt x="204" y="448"/>
                  </a:cubicBezTo>
                  <a:cubicBezTo>
                    <a:pt x="202" y="452"/>
                    <a:pt x="201" y="458"/>
                    <a:pt x="199" y="464"/>
                  </a:cubicBezTo>
                  <a:cubicBezTo>
                    <a:pt x="198" y="466"/>
                    <a:pt x="197" y="469"/>
                    <a:pt x="196" y="471"/>
                  </a:cubicBezTo>
                  <a:cubicBezTo>
                    <a:pt x="195" y="474"/>
                    <a:pt x="194" y="477"/>
                    <a:pt x="194" y="479"/>
                  </a:cubicBezTo>
                  <a:cubicBezTo>
                    <a:pt x="193" y="483"/>
                    <a:pt x="193" y="484"/>
                    <a:pt x="192" y="486"/>
                  </a:cubicBezTo>
                  <a:cubicBezTo>
                    <a:pt x="191" y="488"/>
                    <a:pt x="191" y="489"/>
                    <a:pt x="191" y="491"/>
                  </a:cubicBezTo>
                  <a:cubicBezTo>
                    <a:pt x="191" y="493"/>
                    <a:pt x="190" y="495"/>
                    <a:pt x="190" y="496"/>
                  </a:cubicBezTo>
                  <a:cubicBezTo>
                    <a:pt x="189" y="497"/>
                    <a:pt x="187" y="500"/>
                    <a:pt x="186" y="503"/>
                  </a:cubicBezTo>
                  <a:cubicBezTo>
                    <a:pt x="185" y="505"/>
                    <a:pt x="183" y="508"/>
                    <a:pt x="182" y="512"/>
                  </a:cubicBezTo>
                  <a:cubicBezTo>
                    <a:pt x="180" y="516"/>
                    <a:pt x="179" y="519"/>
                    <a:pt x="179" y="519"/>
                  </a:cubicBezTo>
                  <a:cubicBezTo>
                    <a:pt x="179" y="519"/>
                    <a:pt x="176" y="520"/>
                    <a:pt x="175" y="523"/>
                  </a:cubicBezTo>
                  <a:cubicBezTo>
                    <a:pt x="173" y="525"/>
                    <a:pt x="173" y="526"/>
                    <a:pt x="171" y="530"/>
                  </a:cubicBezTo>
                  <a:cubicBezTo>
                    <a:pt x="170" y="533"/>
                    <a:pt x="169" y="534"/>
                    <a:pt x="169" y="535"/>
                  </a:cubicBezTo>
                  <a:cubicBezTo>
                    <a:pt x="168" y="535"/>
                    <a:pt x="167" y="536"/>
                    <a:pt x="166" y="538"/>
                  </a:cubicBezTo>
                  <a:cubicBezTo>
                    <a:pt x="164" y="540"/>
                    <a:pt x="163" y="542"/>
                    <a:pt x="162" y="544"/>
                  </a:cubicBezTo>
                  <a:cubicBezTo>
                    <a:pt x="161" y="546"/>
                    <a:pt x="161" y="548"/>
                    <a:pt x="160" y="548"/>
                  </a:cubicBezTo>
                  <a:cubicBezTo>
                    <a:pt x="159" y="549"/>
                    <a:pt x="157" y="551"/>
                    <a:pt x="155" y="554"/>
                  </a:cubicBezTo>
                  <a:cubicBezTo>
                    <a:pt x="152" y="558"/>
                    <a:pt x="151" y="561"/>
                    <a:pt x="149" y="565"/>
                  </a:cubicBezTo>
                  <a:cubicBezTo>
                    <a:pt x="147" y="569"/>
                    <a:pt x="145" y="571"/>
                    <a:pt x="144" y="573"/>
                  </a:cubicBezTo>
                  <a:cubicBezTo>
                    <a:pt x="143" y="576"/>
                    <a:pt x="142" y="577"/>
                    <a:pt x="140" y="581"/>
                  </a:cubicBezTo>
                  <a:cubicBezTo>
                    <a:pt x="138" y="586"/>
                    <a:pt x="136" y="590"/>
                    <a:pt x="135" y="592"/>
                  </a:cubicBezTo>
                  <a:cubicBezTo>
                    <a:pt x="135" y="593"/>
                    <a:pt x="134" y="594"/>
                    <a:pt x="133" y="595"/>
                  </a:cubicBezTo>
                  <a:cubicBezTo>
                    <a:pt x="133" y="596"/>
                    <a:pt x="131" y="597"/>
                    <a:pt x="127" y="605"/>
                  </a:cubicBezTo>
                  <a:cubicBezTo>
                    <a:pt x="124" y="613"/>
                    <a:pt x="123" y="618"/>
                    <a:pt x="121" y="623"/>
                  </a:cubicBezTo>
                  <a:cubicBezTo>
                    <a:pt x="119" y="629"/>
                    <a:pt x="118" y="631"/>
                    <a:pt x="118" y="634"/>
                  </a:cubicBezTo>
                  <a:cubicBezTo>
                    <a:pt x="117" y="637"/>
                    <a:pt x="117" y="638"/>
                    <a:pt x="117" y="639"/>
                  </a:cubicBezTo>
                  <a:cubicBezTo>
                    <a:pt x="116" y="640"/>
                    <a:pt x="116" y="642"/>
                    <a:pt x="117" y="643"/>
                  </a:cubicBezTo>
                  <a:cubicBezTo>
                    <a:pt x="117" y="644"/>
                    <a:pt x="117" y="648"/>
                    <a:pt x="117" y="649"/>
                  </a:cubicBezTo>
                  <a:cubicBezTo>
                    <a:pt x="117" y="651"/>
                    <a:pt x="119" y="657"/>
                    <a:pt x="121" y="661"/>
                  </a:cubicBezTo>
                  <a:cubicBezTo>
                    <a:pt x="123" y="665"/>
                    <a:pt x="125" y="669"/>
                    <a:pt x="127" y="672"/>
                  </a:cubicBezTo>
                  <a:cubicBezTo>
                    <a:pt x="129" y="675"/>
                    <a:pt x="131" y="678"/>
                    <a:pt x="132" y="680"/>
                  </a:cubicBezTo>
                  <a:cubicBezTo>
                    <a:pt x="133" y="682"/>
                    <a:pt x="138" y="690"/>
                    <a:pt x="141" y="696"/>
                  </a:cubicBezTo>
                  <a:cubicBezTo>
                    <a:pt x="145" y="701"/>
                    <a:pt x="149" y="709"/>
                    <a:pt x="152" y="715"/>
                  </a:cubicBezTo>
                  <a:cubicBezTo>
                    <a:pt x="156" y="721"/>
                    <a:pt x="159" y="725"/>
                    <a:pt x="163" y="730"/>
                  </a:cubicBezTo>
                  <a:cubicBezTo>
                    <a:pt x="167" y="735"/>
                    <a:pt x="170" y="739"/>
                    <a:pt x="173" y="742"/>
                  </a:cubicBezTo>
                  <a:cubicBezTo>
                    <a:pt x="177" y="746"/>
                    <a:pt x="177" y="746"/>
                    <a:pt x="178" y="747"/>
                  </a:cubicBezTo>
                  <a:cubicBezTo>
                    <a:pt x="178" y="748"/>
                    <a:pt x="179" y="749"/>
                    <a:pt x="180" y="751"/>
                  </a:cubicBezTo>
                  <a:cubicBezTo>
                    <a:pt x="181" y="753"/>
                    <a:pt x="183" y="756"/>
                    <a:pt x="185" y="760"/>
                  </a:cubicBezTo>
                  <a:cubicBezTo>
                    <a:pt x="187" y="762"/>
                    <a:pt x="188" y="764"/>
                    <a:pt x="189" y="766"/>
                  </a:cubicBezTo>
                  <a:cubicBezTo>
                    <a:pt x="192" y="772"/>
                    <a:pt x="195" y="778"/>
                    <a:pt x="199" y="784"/>
                  </a:cubicBezTo>
                  <a:cubicBezTo>
                    <a:pt x="200" y="785"/>
                    <a:pt x="201" y="787"/>
                    <a:pt x="202" y="788"/>
                  </a:cubicBezTo>
                  <a:cubicBezTo>
                    <a:pt x="204" y="792"/>
                    <a:pt x="206" y="794"/>
                    <a:pt x="206" y="794"/>
                  </a:cubicBezTo>
                  <a:cubicBezTo>
                    <a:pt x="206" y="794"/>
                    <a:pt x="205" y="795"/>
                    <a:pt x="204" y="795"/>
                  </a:cubicBezTo>
                  <a:cubicBezTo>
                    <a:pt x="203" y="795"/>
                    <a:pt x="201" y="796"/>
                    <a:pt x="200" y="798"/>
                  </a:cubicBezTo>
                  <a:cubicBezTo>
                    <a:pt x="200" y="799"/>
                    <a:pt x="199" y="800"/>
                    <a:pt x="198" y="800"/>
                  </a:cubicBezTo>
                  <a:cubicBezTo>
                    <a:pt x="198" y="800"/>
                    <a:pt x="196" y="800"/>
                    <a:pt x="194" y="801"/>
                  </a:cubicBezTo>
                  <a:cubicBezTo>
                    <a:pt x="193" y="802"/>
                    <a:pt x="192" y="802"/>
                    <a:pt x="193" y="802"/>
                  </a:cubicBezTo>
                  <a:cubicBezTo>
                    <a:pt x="193" y="803"/>
                    <a:pt x="193" y="803"/>
                    <a:pt x="193" y="803"/>
                  </a:cubicBezTo>
                  <a:cubicBezTo>
                    <a:pt x="193" y="803"/>
                    <a:pt x="192" y="803"/>
                    <a:pt x="191" y="804"/>
                  </a:cubicBezTo>
                  <a:cubicBezTo>
                    <a:pt x="191" y="804"/>
                    <a:pt x="191" y="804"/>
                    <a:pt x="189" y="805"/>
                  </a:cubicBezTo>
                  <a:cubicBezTo>
                    <a:pt x="187" y="805"/>
                    <a:pt x="186" y="806"/>
                    <a:pt x="185" y="807"/>
                  </a:cubicBezTo>
                  <a:cubicBezTo>
                    <a:pt x="183" y="807"/>
                    <a:pt x="184" y="808"/>
                    <a:pt x="184" y="808"/>
                  </a:cubicBezTo>
                  <a:cubicBezTo>
                    <a:pt x="184" y="808"/>
                    <a:pt x="184" y="808"/>
                    <a:pt x="184" y="808"/>
                  </a:cubicBezTo>
                  <a:cubicBezTo>
                    <a:pt x="184" y="808"/>
                    <a:pt x="182" y="809"/>
                    <a:pt x="180" y="810"/>
                  </a:cubicBezTo>
                  <a:cubicBezTo>
                    <a:pt x="178" y="811"/>
                    <a:pt x="175" y="812"/>
                    <a:pt x="173" y="813"/>
                  </a:cubicBezTo>
                  <a:cubicBezTo>
                    <a:pt x="171" y="814"/>
                    <a:pt x="170" y="814"/>
                    <a:pt x="168" y="815"/>
                  </a:cubicBezTo>
                  <a:cubicBezTo>
                    <a:pt x="166" y="815"/>
                    <a:pt x="164" y="815"/>
                    <a:pt x="161" y="816"/>
                  </a:cubicBezTo>
                  <a:cubicBezTo>
                    <a:pt x="158" y="817"/>
                    <a:pt x="156" y="817"/>
                    <a:pt x="154" y="818"/>
                  </a:cubicBezTo>
                  <a:cubicBezTo>
                    <a:pt x="151" y="819"/>
                    <a:pt x="147" y="820"/>
                    <a:pt x="144" y="821"/>
                  </a:cubicBezTo>
                  <a:cubicBezTo>
                    <a:pt x="142" y="823"/>
                    <a:pt x="141" y="824"/>
                    <a:pt x="139" y="826"/>
                  </a:cubicBezTo>
                  <a:cubicBezTo>
                    <a:pt x="138" y="828"/>
                    <a:pt x="138" y="829"/>
                    <a:pt x="137" y="831"/>
                  </a:cubicBezTo>
                  <a:cubicBezTo>
                    <a:pt x="137" y="833"/>
                    <a:pt x="137" y="834"/>
                    <a:pt x="137" y="834"/>
                  </a:cubicBezTo>
                  <a:cubicBezTo>
                    <a:pt x="137" y="834"/>
                    <a:pt x="136" y="835"/>
                    <a:pt x="135" y="836"/>
                  </a:cubicBezTo>
                  <a:cubicBezTo>
                    <a:pt x="135" y="837"/>
                    <a:pt x="135" y="838"/>
                    <a:pt x="135" y="840"/>
                  </a:cubicBezTo>
                  <a:cubicBezTo>
                    <a:pt x="135" y="841"/>
                    <a:pt x="135" y="842"/>
                    <a:pt x="136" y="843"/>
                  </a:cubicBezTo>
                  <a:cubicBezTo>
                    <a:pt x="138" y="844"/>
                    <a:pt x="142" y="847"/>
                    <a:pt x="146" y="848"/>
                  </a:cubicBezTo>
                  <a:cubicBezTo>
                    <a:pt x="151" y="849"/>
                    <a:pt x="157" y="850"/>
                    <a:pt x="167" y="850"/>
                  </a:cubicBezTo>
                  <a:cubicBezTo>
                    <a:pt x="176" y="850"/>
                    <a:pt x="189" y="850"/>
                    <a:pt x="196" y="849"/>
                  </a:cubicBezTo>
                  <a:cubicBezTo>
                    <a:pt x="199" y="849"/>
                    <a:pt x="203" y="848"/>
                    <a:pt x="205" y="848"/>
                  </a:cubicBezTo>
                  <a:cubicBezTo>
                    <a:pt x="208" y="847"/>
                    <a:pt x="211" y="847"/>
                    <a:pt x="211" y="847"/>
                  </a:cubicBezTo>
                  <a:cubicBezTo>
                    <a:pt x="211" y="847"/>
                    <a:pt x="211" y="848"/>
                    <a:pt x="212" y="848"/>
                  </a:cubicBezTo>
                  <a:cubicBezTo>
                    <a:pt x="212" y="848"/>
                    <a:pt x="212" y="846"/>
                    <a:pt x="212" y="846"/>
                  </a:cubicBezTo>
                  <a:cubicBezTo>
                    <a:pt x="212" y="846"/>
                    <a:pt x="216" y="845"/>
                    <a:pt x="220" y="844"/>
                  </a:cubicBezTo>
                  <a:cubicBezTo>
                    <a:pt x="223" y="843"/>
                    <a:pt x="226" y="842"/>
                    <a:pt x="229" y="841"/>
                  </a:cubicBezTo>
                  <a:cubicBezTo>
                    <a:pt x="232" y="841"/>
                    <a:pt x="235" y="840"/>
                    <a:pt x="238" y="840"/>
                  </a:cubicBezTo>
                  <a:cubicBezTo>
                    <a:pt x="244" y="839"/>
                    <a:pt x="245" y="840"/>
                    <a:pt x="245" y="840"/>
                  </a:cubicBezTo>
                  <a:cubicBezTo>
                    <a:pt x="245" y="840"/>
                    <a:pt x="244" y="843"/>
                    <a:pt x="245" y="844"/>
                  </a:cubicBezTo>
                  <a:cubicBezTo>
                    <a:pt x="245" y="844"/>
                    <a:pt x="247" y="844"/>
                    <a:pt x="251" y="844"/>
                  </a:cubicBezTo>
                  <a:cubicBezTo>
                    <a:pt x="255" y="844"/>
                    <a:pt x="273" y="844"/>
                    <a:pt x="279" y="842"/>
                  </a:cubicBezTo>
                  <a:cubicBezTo>
                    <a:pt x="285" y="840"/>
                    <a:pt x="288" y="838"/>
                    <a:pt x="289" y="834"/>
                  </a:cubicBezTo>
                  <a:cubicBezTo>
                    <a:pt x="289" y="830"/>
                    <a:pt x="289" y="828"/>
                    <a:pt x="289" y="827"/>
                  </a:cubicBezTo>
                  <a:cubicBezTo>
                    <a:pt x="289" y="825"/>
                    <a:pt x="289" y="824"/>
                    <a:pt x="289" y="822"/>
                  </a:cubicBezTo>
                  <a:cubicBezTo>
                    <a:pt x="288" y="821"/>
                    <a:pt x="288" y="821"/>
                    <a:pt x="288" y="821"/>
                  </a:cubicBezTo>
                  <a:cubicBezTo>
                    <a:pt x="288" y="821"/>
                    <a:pt x="288" y="820"/>
                    <a:pt x="288" y="820"/>
                  </a:cubicBezTo>
                  <a:cubicBezTo>
                    <a:pt x="288" y="819"/>
                    <a:pt x="288" y="818"/>
                    <a:pt x="288" y="817"/>
                  </a:cubicBezTo>
                  <a:cubicBezTo>
                    <a:pt x="289" y="816"/>
                    <a:pt x="289" y="815"/>
                    <a:pt x="289" y="814"/>
                  </a:cubicBezTo>
                  <a:cubicBezTo>
                    <a:pt x="290" y="812"/>
                    <a:pt x="291" y="810"/>
                    <a:pt x="290" y="808"/>
                  </a:cubicBezTo>
                  <a:cubicBezTo>
                    <a:pt x="289" y="806"/>
                    <a:pt x="290" y="804"/>
                    <a:pt x="288" y="799"/>
                  </a:cubicBezTo>
                  <a:cubicBezTo>
                    <a:pt x="287" y="794"/>
                    <a:pt x="287" y="794"/>
                    <a:pt x="286" y="791"/>
                  </a:cubicBezTo>
                  <a:cubicBezTo>
                    <a:pt x="285" y="788"/>
                    <a:pt x="285" y="786"/>
                    <a:pt x="285" y="784"/>
                  </a:cubicBezTo>
                  <a:cubicBezTo>
                    <a:pt x="284" y="781"/>
                    <a:pt x="284" y="778"/>
                    <a:pt x="281" y="775"/>
                  </a:cubicBezTo>
                  <a:cubicBezTo>
                    <a:pt x="279" y="771"/>
                    <a:pt x="277" y="769"/>
                    <a:pt x="274" y="767"/>
                  </a:cubicBezTo>
                  <a:cubicBezTo>
                    <a:pt x="271" y="765"/>
                    <a:pt x="271" y="765"/>
                    <a:pt x="269" y="765"/>
                  </a:cubicBezTo>
                  <a:cubicBezTo>
                    <a:pt x="268" y="765"/>
                    <a:pt x="268" y="765"/>
                    <a:pt x="268" y="765"/>
                  </a:cubicBezTo>
                  <a:cubicBezTo>
                    <a:pt x="268" y="765"/>
                    <a:pt x="267" y="763"/>
                    <a:pt x="265" y="760"/>
                  </a:cubicBezTo>
                  <a:cubicBezTo>
                    <a:pt x="264" y="757"/>
                    <a:pt x="263" y="756"/>
                    <a:pt x="262" y="754"/>
                  </a:cubicBezTo>
                  <a:cubicBezTo>
                    <a:pt x="260" y="753"/>
                    <a:pt x="260" y="751"/>
                    <a:pt x="259" y="749"/>
                  </a:cubicBezTo>
                  <a:cubicBezTo>
                    <a:pt x="258" y="747"/>
                    <a:pt x="257" y="746"/>
                    <a:pt x="257" y="743"/>
                  </a:cubicBezTo>
                  <a:cubicBezTo>
                    <a:pt x="256" y="741"/>
                    <a:pt x="256" y="739"/>
                    <a:pt x="255" y="738"/>
                  </a:cubicBezTo>
                  <a:cubicBezTo>
                    <a:pt x="254" y="736"/>
                    <a:pt x="254" y="736"/>
                    <a:pt x="253" y="733"/>
                  </a:cubicBezTo>
                  <a:cubicBezTo>
                    <a:pt x="252" y="730"/>
                    <a:pt x="250" y="726"/>
                    <a:pt x="248" y="723"/>
                  </a:cubicBezTo>
                  <a:cubicBezTo>
                    <a:pt x="245" y="720"/>
                    <a:pt x="244" y="718"/>
                    <a:pt x="243" y="718"/>
                  </a:cubicBezTo>
                  <a:cubicBezTo>
                    <a:pt x="242" y="717"/>
                    <a:pt x="242" y="717"/>
                    <a:pt x="242" y="717"/>
                  </a:cubicBezTo>
                  <a:cubicBezTo>
                    <a:pt x="242" y="717"/>
                    <a:pt x="242" y="716"/>
                    <a:pt x="241" y="713"/>
                  </a:cubicBezTo>
                  <a:cubicBezTo>
                    <a:pt x="240" y="709"/>
                    <a:pt x="239" y="706"/>
                    <a:pt x="238" y="703"/>
                  </a:cubicBezTo>
                  <a:cubicBezTo>
                    <a:pt x="237" y="700"/>
                    <a:pt x="236" y="698"/>
                    <a:pt x="236" y="698"/>
                  </a:cubicBezTo>
                  <a:cubicBezTo>
                    <a:pt x="236" y="698"/>
                    <a:pt x="236" y="696"/>
                    <a:pt x="236" y="693"/>
                  </a:cubicBezTo>
                  <a:cubicBezTo>
                    <a:pt x="236" y="690"/>
                    <a:pt x="235" y="687"/>
                    <a:pt x="234" y="685"/>
                  </a:cubicBezTo>
                  <a:cubicBezTo>
                    <a:pt x="233" y="683"/>
                    <a:pt x="232" y="682"/>
                    <a:pt x="230" y="680"/>
                  </a:cubicBezTo>
                  <a:cubicBezTo>
                    <a:pt x="228" y="678"/>
                    <a:pt x="226" y="678"/>
                    <a:pt x="224" y="676"/>
                  </a:cubicBezTo>
                  <a:cubicBezTo>
                    <a:pt x="223" y="675"/>
                    <a:pt x="222" y="675"/>
                    <a:pt x="222" y="674"/>
                  </a:cubicBezTo>
                  <a:cubicBezTo>
                    <a:pt x="221" y="673"/>
                    <a:pt x="220" y="671"/>
                    <a:pt x="219" y="669"/>
                  </a:cubicBezTo>
                  <a:cubicBezTo>
                    <a:pt x="219" y="668"/>
                    <a:pt x="218" y="666"/>
                    <a:pt x="217" y="665"/>
                  </a:cubicBezTo>
                  <a:cubicBezTo>
                    <a:pt x="217" y="664"/>
                    <a:pt x="217" y="663"/>
                    <a:pt x="217" y="663"/>
                  </a:cubicBezTo>
                  <a:cubicBezTo>
                    <a:pt x="217" y="663"/>
                    <a:pt x="219" y="662"/>
                    <a:pt x="221" y="661"/>
                  </a:cubicBezTo>
                  <a:cubicBezTo>
                    <a:pt x="223" y="660"/>
                    <a:pt x="224" y="658"/>
                    <a:pt x="226" y="657"/>
                  </a:cubicBezTo>
                  <a:cubicBezTo>
                    <a:pt x="228" y="655"/>
                    <a:pt x="229" y="654"/>
                    <a:pt x="231" y="651"/>
                  </a:cubicBezTo>
                  <a:cubicBezTo>
                    <a:pt x="231" y="650"/>
                    <a:pt x="232" y="649"/>
                    <a:pt x="232" y="648"/>
                  </a:cubicBezTo>
                  <a:cubicBezTo>
                    <a:pt x="234" y="646"/>
                    <a:pt x="236" y="643"/>
                    <a:pt x="237" y="641"/>
                  </a:cubicBezTo>
                  <a:cubicBezTo>
                    <a:pt x="239" y="638"/>
                    <a:pt x="240" y="636"/>
                    <a:pt x="242" y="633"/>
                  </a:cubicBezTo>
                  <a:cubicBezTo>
                    <a:pt x="244" y="630"/>
                    <a:pt x="247" y="626"/>
                    <a:pt x="250" y="622"/>
                  </a:cubicBezTo>
                  <a:cubicBezTo>
                    <a:pt x="252" y="620"/>
                    <a:pt x="254" y="616"/>
                    <a:pt x="256" y="613"/>
                  </a:cubicBezTo>
                  <a:cubicBezTo>
                    <a:pt x="258" y="611"/>
                    <a:pt x="260" y="609"/>
                    <a:pt x="261" y="607"/>
                  </a:cubicBezTo>
                  <a:cubicBezTo>
                    <a:pt x="263" y="604"/>
                    <a:pt x="266" y="599"/>
                    <a:pt x="269" y="595"/>
                  </a:cubicBezTo>
                  <a:cubicBezTo>
                    <a:pt x="271" y="593"/>
                    <a:pt x="273" y="591"/>
                    <a:pt x="274" y="589"/>
                  </a:cubicBezTo>
                  <a:cubicBezTo>
                    <a:pt x="276" y="587"/>
                    <a:pt x="277" y="585"/>
                    <a:pt x="279" y="583"/>
                  </a:cubicBezTo>
                  <a:cubicBezTo>
                    <a:pt x="280" y="581"/>
                    <a:pt x="282" y="579"/>
                    <a:pt x="284" y="577"/>
                  </a:cubicBezTo>
                  <a:cubicBezTo>
                    <a:pt x="286" y="575"/>
                    <a:pt x="288" y="573"/>
                    <a:pt x="290" y="571"/>
                  </a:cubicBezTo>
                  <a:cubicBezTo>
                    <a:pt x="292" y="569"/>
                    <a:pt x="293" y="567"/>
                    <a:pt x="295" y="566"/>
                  </a:cubicBezTo>
                  <a:cubicBezTo>
                    <a:pt x="298" y="563"/>
                    <a:pt x="301" y="560"/>
                    <a:pt x="303" y="557"/>
                  </a:cubicBezTo>
                  <a:cubicBezTo>
                    <a:pt x="306" y="554"/>
                    <a:pt x="307" y="553"/>
                    <a:pt x="309" y="551"/>
                  </a:cubicBezTo>
                  <a:cubicBezTo>
                    <a:pt x="311" y="549"/>
                    <a:pt x="311" y="549"/>
                    <a:pt x="312" y="549"/>
                  </a:cubicBezTo>
                  <a:cubicBezTo>
                    <a:pt x="313" y="549"/>
                    <a:pt x="314" y="548"/>
                    <a:pt x="314" y="548"/>
                  </a:cubicBezTo>
                  <a:cubicBezTo>
                    <a:pt x="314" y="548"/>
                    <a:pt x="315" y="549"/>
                    <a:pt x="315" y="550"/>
                  </a:cubicBezTo>
                  <a:cubicBezTo>
                    <a:pt x="315" y="551"/>
                    <a:pt x="315" y="552"/>
                    <a:pt x="315" y="552"/>
                  </a:cubicBezTo>
                  <a:cubicBezTo>
                    <a:pt x="314" y="553"/>
                    <a:pt x="314" y="554"/>
                    <a:pt x="314" y="555"/>
                  </a:cubicBezTo>
                  <a:cubicBezTo>
                    <a:pt x="314" y="555"/>
                    <a:pt x="314" y="556"/>
                    <a:pt x="313" y="556"/>
                  </a:cubicBezTo>
                  <a:cubicBezTo>
                    <a:pt x="313" y="557"/>
                    <a:pt x="312" y="559"/>
                    <a:pt x="311" y="562"/>
                  </a:cubicBezTo>
                  <a:cubicBezTo>
                    <a:pt x="310" y="564"/>
                    <a:pt x="310" y="565"/>
                    <a:pt x="310" y="565"/>
                  </a:cubicBezTo>
                  <a:cubicBezTo>
                    <a:pt x="309" y="565"/>
                    <a:pt x="309" y="566"/>
                    <a:pt x="310" y="567"/>
                  </a:cubicBezTo>
                  <a:cubicBezTo>
                    <a:pt x="311" y="568"/>
                    <a:pt x="311" y="568"/>
                    <a:pt x="311" y="570"/>
                  </a:cubicBezTo>
                  <a:cubicBezTo>
                    <a:pt x="311" y="572"/>
                    <a:pt x="311" y="573"/>
                    <a:pt x="311" y="574"/>
                  </a:cubicBezTo>
                  <a:cubicBezTo>
                    <a:pt x="311" y="574"/>
                    <a:pt x="310" y="575"/>
                    <a:pt x="310" y="577"/>
                  </a:cubicBezTo>
                  <a:cubicBezTo>
                    <a:pt x="309" y="579"/>
                    <a:pt x="310" y="581"/>
                    <a:pt x="311" y="582"/>
                  </a:cubicBezTo>
                  <a:cubicBezTo>
                    <a:pt x="312" y="584"/>
                    <a:pt x="313" y="585"/>
                    <a:pt x="313" y="586"/>
                  </a:cubicBezTo>
                  <a:cubicBezTo>
                    <a:pt x="313" y="586"/>
                    <a:pt x="312" y="587"/>
                    <a:pt x="312" y="587"/>
                  </a:cubicBezTo>
                  <a:cubicBezTo>
                    <a:pt x="311" y="588"/>
                    <a:pt x="309" y="591"/>
                    <a:pt x="310" y="594"/>
                  </a:cubicBezTo>
                  <a:cubicBezTo>
                    <a:pt x="310" y="597"/>
                    <a:pt x="311" y="597"/>
                    <a:pt x="311" y="599"/>
                  </a:cubicBezTo>
                  <a:cubicBezTo>
                    <a:pt x="311" y="600"/>
                    <a:pt x="310" y="600"/>
                    <a:pt x="310" y="602"/>
                  </a:cubicBezTo>
                  <a:cubicBezTo>
                    <a:pt x="310" y="603"/>
                    <a:pt x="309" y="606"/>
                    <a:pt x="310" y="608"/>
                  </a:cubicBezTo>
                  <a:cubicBezTo>
                    <a:pt x="310" y="610"/>
                    <a:pt x="311" y="610"/>
                    <a:pt x="310" y="613"/>
                  </a:cubicBezTo>
                  <a:cubicBezTo>
                    <a:pt x="310" y="615"/>
                    <a:pt x="310" y="617"/>
                    <a:pt x="310" y="618"/>
                  </a:cubicBezTo>
                  <a:cubicBezTo>
                    <a:pt x="310" y="620"/>
                    <a:pt x="310" y="620"/>
                    <a:pt x="310" y="620"/>
                  </a:cubicBezTo>
                  <a:cubicBezTo>
                    <a:pt x="310" y="620"/>
                    <a:pt x="308" y="622"/>
                    <a:pt x="307" y="623"/>
                  </a:cubicBezTo>
                  <a:cubicBezTo>
                    <a:pt x="307" y="624"/>
                    <a:pt x="306" y="624"/>
                    <a:pt x="305" y="625"/>
                  </a:cubicBezTo>
                  <a:cubicBezTo>
                    <a:pt x="304" y="626"/>
                    <a:pt x="301" y="629"/>
                    <a:pt x="301" y="632"/>
                  </a:cubicBezTo>
                  <a:cubicBezTo>
                    <a:pt x="301" y="636"/>
                    <a:pt x="302" y="638"/>
                    <a:pt x="303" y="642"/>
                  </a:cubicBezTo>
                  <a:cubicBezTo>
                    <a:pt x="305" y="645"/>
                    <a:pt x="307" y="648"/>
                    <a:pt x="309" y="650"/>
                  </a:cubicBezTo>
                  <a:cubicBezTo>
                    <a:pt x="311" y="652"/>
                    <a:pt x="313" y="654"/>
                    <a:pt x="314" y="655"/>
                  </a:cubicBezTo>
                  <a:cubicBezTo>
                    <a:pt x="315" y="656"/>
                    <a:pt x="315" y="656"/>
                    <a:pt x="315" y="656"/>
                  </a:cubicBezTo>
                  <a:cubicBezTo>
                    <a:pt x="315" y="656"/>
                    <a:pt x="315" y="660"/>
                    <a:pt x="317" y="666"/>
                  </a:cubicBezTo>
                  <a:cubicBezTo>
                    <a:pt x="319" y="672"/>
                    <a:pt x="320" y="677"/>
                    <a:pt x="322" y="682"/>
                  </a:cubicBezTo>
                  <a:cubicBezTo>
                    <a:pt x="323" y="687"/>
                    <a:pt x="323" y="687"/>
                    <a:pt x="324" y="690"/>
                  </a:cubicBezTo>
                  <a:cubicBezTo>
                    <a:pt x="325" y="693"/>
                    <a:pt x="326" y="694"/>
                    <a:pt x="326" y="694"/>
                  </a:cubicBezTo>
                  <a:cubicBezTo>
                    <a:pt x="326" y="694"/>
                    <a:pt x="326" y="700"/>
                    <a:pt x="327" y="706"/>
                  </a:cubicBezTo>
                  <a:cubicBezTo>
                    <a:pt x="327" y="709"/>
                    <a:pt x="327" y="712"/>
                    <a:pt x="328" y="714"/>
                  </a:cubicBezTo>
                  <a:cubicBezTo>
                    <a:pt x="328" y="717"/>
                    <a:pt x="328" y="719"/>
                    <a:pt x="329" y="721"/>
                  </a:cubicBezTo>
                  <a:cubicBezTo>
                    <a:pt x="329" y="723"/>
                    <a:pt x="329" y="724"/>
                    <a:pt x="329" y="726"/>
                  </a:cubicBezTo>
                  <a:cubicBezTo>
                    <a:pt x="330" y="727"/>
                    <a:pt x="330" y="728"/>
                    <a:pt x="330" y="729"/>
                  </a:cubicBezTo>
                  <a:cubicBezTo>
                    <a:pt x="331" y="732"/>
                    <a:pt x="332" y="734"/>
                    <a:pt x="333" y="737"/>
                  </a:cubicBezTo>
                  <a:cubicBezTo>
                    <a:pt x="334" y="740"/>
                    <a:pt x="334" y="742"/>
                    <a:pt x="335" y="744"/>
                  </a:cubicBezTo>
                  <a:cubicBezTo>
                    <a:pt x="336" y="747"/>
                    <a:pt x="337" y="749"/>
                    <a:pt x="339" y="752"/>
                  </a:cubicBezTo>
                  <a:cubicBezTo>
                    <a:pt x="342" y="755"/>
                    <a:pt x="343" y="757"/>
                    <a:pt x="343" y="757"/>
                  </a:cubicBezTo>
                  <a:cubicBezTo>
                    <a:pt x="343" y="757"/>
                    <a:pt x="343" y="763"/>
                    <a:pt x="343" y="769"/>
                  </a:cubicBezTo>
                  <a:cubicBezTo>
                    <a:pt x="344" y="774"/>
                    <a:pt x="344" y="782"/>
                    <a:pt x="345" y="789"/>
                  </a:cubicBezTo>
                  <a:cubicBezTo>
                    <a:pt x="346" y="796"/>
                    <a:pt x="346" y="796"/>
                    <a:pt x="347" y="800"/>
                  </a:cubicBezTo>
                  <a:cubicBezTo>
                    <a:pt x="348" y="803"/>
                    <a:pt x="348" y="804"/>
                    <a:pt x="348" y="806"/>
                  </a:cubicBezTo>
                  <a:cubicBezTo>
                    <a:pt x="348" y="808"/>
                    <a:pt x="349" y="809"/>
                    <a:pt x="349" y="810"/>
                  </a:cubicBezTo>
                  <a:cubicBezTo>
                    <a:pt x="349" y="811"/>
                    <a:pt x="349" y="812"/>
                    <a:pt x="349" y="813"/>
                  </a:cubicBezTo>
                  <a:cubicBezTo>
                    <a:pt x="349" y="814"/>
                    <a:pt x="350" y="816"/>
                    <a:pt x="350" y="819"/>
                  </a:cubicBezTo>
                  <a:cubicBezTo>
                    <a:pt x="351" y="822"/>
                    <a:pt x="352" y="826"/>
                    <a:pt x="352" y="829"/>
                  </a:cubicBezTo>
                  <a:cubicBezTo>
                    <a:pt x="353" y="832"/>
                    <a:pt x="353" y="834"/>
                    <a:pt x="354" y="836"/>
                  </a:cubicBezTo>
                  <a:cubicBezTo>
                    <a:pt x="354" y="838"/>
                    <a:pt x="355" y="839"/>
                    <a:pt x="355" y="841"/>
                  </a:cubicBezTo>
                  <a:cubicBezTo>
                    <a:pt x="355" y="843"/>
                    <a:pt x="355" y="844"/>
                    <a:pt x="356" y="845"/>
                  </a:cubicBezTo>
                  <a:cubicBezTo>
                    <a:pt x="356" y="845"/>
                    <a:pt x="356" y="846"/>
                    <a:pt x="356" y="847"/>
                  </a:cubicBezTo>
                  <a:cubicBezTo>
                    <a:pt x="356" y="848"/>
                    <a:pt x="356" y="849"/>
                    <a:pt x="356" y="850"/>
                  </a:cubicBezTo>
                  <a:cubicBezTo>
                    <a:pt x="357" y="851"/>
                    <a:pt x="357" y="851"/>
                    <a:pt x="357" y="851"/>
                  </a:cubicBezTo>
                  <a:cubicBezTo>
                    <a:pt x="357" y="851"/>
                    <a:pt x="356" y="854"/>
                    <a:pt x="356" y="855"/>
                  </a:cubicBezTo>
                  <a:cubicBezTo>
                    <a:pt x="355" y="856"/>
                    <a:pt x="355" y="858"/>
                    <a:pt x="354" y="860"/>
                  </a:cubicBezTo>
                  <a:cubicBezTo>
                    <a:pt x="354" y="861"/>
                    <a:pt x="353" y="861"/>
                    <a:pt x="352" y="863"/>
                  </a:cubicBezTo>
                  <a:cubicBezTo>
                    <a:pt x="352" y="865"/>
                    <a:pt x="352" y="865"/>
                    <a:pt x="351" y="867"/>
                  </a:cubicBezTo>
                  <a:cubicBezTo>
                    <a:pt x="350" y="868"/>
                    <a:pt x="347" y="871"/>
                    <a:pt x="345" y="875"/>
                  </a:cubicBezTo>
                  <a:cubicBezTo>
                    <a:pt x="343" y="879"/>
                    <a:pt x="343" y="881"/>
                    <a:pt x="343" y="884"/>
                  </a:cubicBezTo>
                  <a:cubicBezTo>
                    <a:pt x="343" y="887"/>
                    <a:pt x="345" y="889"/>
                    <a:pt x="345" y="889"/>
                  </a:cubicBezTo>
                  <a:cubicBezTo>
                    <a:pt x="345" y="889"/>
                    <a:pt x="344" y="891"/>
                    <a:pt x="344" y="893"/>
                  </a:cubicBezTo>
                  <a:cubicBezTo>
                    <a:pt x="344" y="895"/>
                    <a:pt x="344" y="896"/>
                    <a:pt x="344" y="897"/>
                  </a:cubicBezTo>
                  <a:cubicBezTo>
                    <a:pt x="344" y="898"/>
                    <a:pt x="345" y="901"/>
                    <a:pt x="348" y="901"/>
                  </a:cubicBezTo>
                  <a:cubicBezTo>
                    <a:pt x="352" y="902"/>
                    <a:pt x="367" y="902"/>
                    <a:pt x="376" y="903"/>
                  </a:cubicBezTo>
                  <a:cubicBezTo>
                    <a:pt x="385" y="903"/>
                    <a:pt x="390" y="903"/>
                    <a:pt x="397" y="901"/>
                  </a:cubicBezTo>
                  <a:cubicBezTo>
                    <a:pt x="404" y="899"/>
                    <a:pt x="409" y="897"/>
                    <a:pt x="410" y="895"/>
                  </a:cubicBezTo>
                  <a:cubicBezTo>
                    <a:pt x="412" y="894"/>
                    <a:pt x="412" y="893"/>
                    <a:pt x="412" y="891"/>
                  </a:cubicBezTo>
                  <a:cubicBezTo>
                    <a:pt x="412" y="889"/>
                    <a:pt x="413" y="888"/>
                    <a:pt x="413" y="886"/>
                  </a:cubicBezTo>
                  <a:cubicBezTo>
                    <a:pt x="413" y="885"/>
                    <a:pt x="413" y="883"/>
                    <a:pt x="413" y="882"/>
                  </a:cubicBezTo>
                  <a:cubicBezTo>
                    <a:pt x="412" y="881"/>
                    <a:pt x="412" y="881"/>
                    <a:pt x="412" y="881"/>
                  </a:cubicBezTo>
                  <a:cubicBezTo>
                    <a:pt x="412" y="881"/>
                    <a:pt x="413" y="880"/>
                    <a:pt x="413" y="877"/>
                  </a:cubicBezTo>
                  <a:cubicBezTo>
                    <a:pt x="414" y="874"/>
                    <a:pt x="414" y="870"/>
                    <a:pt x="414" y="867"/>
                  </a:cubicBezTo>
                  <a:cubicBezTo>
                    <a:pt x="414" y="864"/>
                    <a:pt x="414" y="863"/>
                    <a:pt x="414" y="862"/>
                  </a:cubicBezTo>
                  <a:cubicBezTo>
                    <a:pt x="413" y="861"/>
                    <a:pt x="413" y="860"/>
                    <a:pt x="413" y="860"/>
                  </a:cubicBezTo>
                  <a:cubicBezTo>
                    <a:pt x="413" y="860"/>
                    <a:pt x="414" y="858"/>
                    <a:pt x="413" y="853"/>
                  </a:cubicBezTo>
                  <a:cubicBezTo>
                    <a:pt x="413" y="849"/>
                    <a:pt x="413" y="847"/>
                    <a:pt x="412" y="843"/>
                  </a:cubicBezTo>
                  <a:cubicBezTo>
                    <a:pt x="410" y="840"/>
                    <a:pt x="410" y="839"/>
                    <a:pt x="410" y="836"/>
                  </a:cubicBezTo>
                  <a:cubicBezTo>
                    <a:pt x="410" y="833"/>
                    <a:pt x="410" y="832"/>
                    <a:pt x="408" y="830"/>
                  </a:cubicBezTo>
                  <a:cubicBezTo>
                    <a:pt x="407" y="827"/>
                    <a:pt x="404" y="825"/>
                    <a:pt x="404" y="825"/>
                  </a:cubicBezTo>
                  <a:cubicBezTo>
                    <a:pt x="404" y="825"/>
                    <a:pt x="404" y="823"/>
                    <a:pt x="404" y="821"/>
                  </a:cubicBezTo>
                  <a:cubicBezTo>
                    <a:pt x="405" y="818"/>
                    <a:pt x="405" y="816"/>
                    <a:pt x="406" y="813"/>
                  </a:cubicBezTo>
                  <a:cubicBezTo>
                    <a:pt x="406" y="809"/>
                    <a:pt x="407" y="808"/>
                    <a:pt x="406" y="804"/>
                  </a:cubicBezTo>
                  <a:cubicBezTo>
                    <a:pt x="406" y="801"/>
                    <a:pt x="406" y="799"/>
                    <a:pt x="405" y="797"/>
                  </a:cubicBezTo>
                  <a:cubicBezTo>
                    <a:pt x="404" y="795"/>
                    <a:pt x="402" y="794"/>
                    <a:pt x="402" y="793"/>
                  </a:cubicBezTo>
                  <a:cubicBezTo>
                    <a:pt x="401" y="792"/>
                    <a:pt x="400" y="792"/>
                    <a:pt x="400" y="792"/>
                  </a:cubicBezTo>
                  <a:cubicBezTo>
                    <a:pt x="400" y="792"/>
                    <a:pt x="400" y="791"/>
                    <a:pt x="401" y="789"/>
                  </a:cubicBezTo>
                  <a:cubicBezTo>
                    <a:pt x="401" y="787"/>
                    <a:pt x="401" y="784"/>
                    <a:pt x="402" y="781"/>
                  </a:cubicBezTo>
                  <a:cubicBezTo>
                    <a:pt x="402" y="779"/>
                    <a:pt x="403" y="777"/>
                    <a:pt x="402" y="772"/>
                  </a:cubicBezTo>
                  <a:cubicBezTo>
                    <a:pt x="402" y="768"/>
                    <a:pt x="402" y="765"/>
                    <a:pt x="402" y="764"/>
                  </a:cubicBezTo>
                  <a:cubicBezTo>
                    <a:pt x="403" y="763"/>
                    <a:pt x="403" y="763"/>
                    <a:pt x="405" y="761"/>
                  </a:cubicBezTo>
                  <a:cubicBezTo>
                    <a:pt x="407" y="760"/>
                    <a:pt x="408" y="759"/>
                    <a:pt x="408" y="757"/>
                  </a:cubicBezTo>
                  <a:cubicBezTo>
                    <a:pt x="407" y="756"/>
                    <a:pt x="407" y="754"/>
                    <a:pt x="406" y="752"/>
                  </a:cubicBezTo>
                  <a:cubicBezTo>
                    <a:pt x="405" y="749"/>
                    <a:pt x="403" y="747"/>
                    <a:pt x="403" y="747"/>
                  </a:cubicBezTo>
                  <a:cubicBezTo>
                    <a:pt x="403" y="747"/>
                    <a:pt x="404" y="745"/>
                    <a:pt x="404" y="743"/>
                  </a:cubicBezTo>
                  <a:cubicBezTo>
                    <a:pt x="405" y="741"/>
                    <a:pt x="405" y="738"/>
                    <a:pt x="405" y="734"/>
                  </a:cubicBezTo>
                  <a:cubicBezTo>
                    <a:pt x="405" y="731"/>
                    <a:pt x="405" y="729"/>
                    <a:pt x="405" y="725"/>
                  </a:cubicBezTo>
                  <a:cubicBezTo>
                    <a:pt x="405" y="722"/>
                    <a:pt x="405" y="718"/>
                    <a:pt x="405" y="712"/>
                  </a:cubicBezTo>
                  <a:cubicBezTo>
                    <a:pt x="404" y="706"/>
                    <a:pt x="404" y="704"/>
                    <a:pt x="404" y="700"/>
                  </a:cubicBezTo>
                  <a:cubicBezTo>
                    <a:pt x="404" y="696"/>
                    <a:pt x="404" y="692"/>
                    <a:pt x="403" y="688"/>
                  </a:cubicBezTo>
                  <a:cubicBezTo>
                    <a:pt x="402" y="684"/>
                    <a:pt x="401" y="682"/>
                    <a:pt x="401" y="682"/>
                  </a:cubicBezTo>
                  <a:cubicBezTo>
                    <a:pt x="401" y="682"/>
                    <a:pt x="401" y="679"/>
                    <a:pt x="401" y="676"/>
                  </a:cubicBezTo>
                  <a:cubicBezTo>
                    <a:pt x="402" y="673"/>
                    <a:pt x="402" y="670"/>
                    <a:pt x="402" y="665"/>
                  </a:cubicBezTo>
                  <a:cubicBezTo>
                    <a:pt x="402" y="661"/>
                    <a:pt x="402" y="660"/>
                    <a:pt x="402" y="657"/>
                  </a:cubicBezTo>
                  <a:cubicBezTo>
                    <a:pt x="401" y="655"/>
                    <a:pt x="401" y="653"/>
                    <a:pt x="401" y="651"/>
                  </a:cubicBezTo>
                  <a:cubicBezTo>
                    <a:pt x="401" y="649"/>
                    <a:pt x="401" y="649"/>
                    <a:pt x="401" y="647"/>
                  </a:cubicBezTo>
                  <a:cubicBezTo>
                    <a:pt x="401" y="646"/>
                    <a:pt x="402" y="644"/>
                    <a:pt x="401" y="643"/>
                  </a:cubicBezTo>
                  <a:cubicBezTo>
                    <a:pt x="400" y="641"/>
                    <a:pt x="398" y="639"/>
                    <a:pt x="397" y="638"/>
                  </a:cubicBezTo>
                  <a:cubicBezTo>
                    <a:pt x="396" y="636"/>
                    <a:pt x="396" y="636"/>
                    <a:pt x="394" y="635"/>
                  </a:cubicBezTo>
                  <a:cubicBezTo>
                    <a:pt x="392" y="633"/>
                    <a:pt x="391" y="634"/>
                    <a:pt x="390" y="634"/>
                  </a:cubicBezTo>
                  <a:cubicBezTo>
                    <a:pt x="388" y="634"/>
                    <a:pt x="387" y="634"/>
                    <a:pt x="386" y="634"/>
                  </a:cubicBezTo>
                  <a:cubicBezTo>
                    <a:pt x="385" y="635"/>
                    <a:pt x="385" y="635"/>
                    <a:pt x="385" y="635"/>
                  </a:cubicBezTo>
                  <a:cubicBezTo>
                    <a:pt x="385" y="635"/>
                    <a:pt x="384" y="633"/>
                    <a:pt x="383" y="631"/>
                  </a:cubicBezTo>
                  <a:cubicBezTo>
                    <a:pt x="382" y="629"/>
                    <a:pt x="381" y="628"/>
                    <a:pt x="381" y="627"/>
                  </a:cubicBezTo>
                  <a:cubicBezTo>
                    <a:pt x="381" y="626"/>
                    <a:pt x="382" y="625"/>
                    <a:pt x="381" y="624"/>
                  </a:cubicBezTo>
                  <a:cubicBezTo>
                    <a:pt x="380" y="623"/>
                    <a:pt x="380" y="622"/>
                    <a:pt x="380" y="621"/>
                  </a:cubicBezTo>
                  <a:cubicBezTo>
                    <a:pt x="380" y="620"/>
                    <a:pt x="381" y="618"/>
                    <a:pt x="381" y="618"/>
                  </a:cubicBezTo>
                  <a:cubicBezTo>
                    <a:pt x="382" y="617"/>
                    <a:pt x="382" y="617"/>
                    <a:pt x="383" y="615"/>
                  </a:cubicBezTo>
                  <a:cubicBezTo>
                    <a:pt x="383" y="614"/>
                    <a:pt x="382" y="613"/>
                    <a:pt x="382" y="612"/>
                  </a:cubicBezTo>
                  <a:cubicBezTo>
                    <a:pt x="383" y="611"/>
                    <a:pt x="383" y="611"/>
                    <a:pt x="383" y="610"/>
                  </a:cubicBezTo>
                  <a:cubicBezTo>
                    <a:pt x="383" y="609"/>
                    <a:pt x="383" y="608"/>
                    <a:pt x="384" y="608"/>
                  </a:cubicBezTo>
                  <a:cubicBezTo>
                    <a:pt x="384" y="607"/>
                    <a:pt x="384" y="605"/>
                    <a:pt x="385" y="604"/>
                  </a:cubicBezTo>
                  <a:cubicBezTo>
                    <a:pt x="385" y="603"/>
                    <a:pt x="386" y="602"/>
                    <a:pt x="386" y="602"/>
                  </a:cubicBezTo>
                  <a:cubicBezTo>
                    <a:pt x="386" y="602"/>
                    <a:pt x="387" y="601"/>
                    <a:pt x="387" y="600"/>
                  </a:cubicBezTo>
                  <a:cubicBezTo>
                    <a:pt x="387" y="598"/>
                    <a:pt x="387" y="598"/>
                    <a:pt x="388" y="597"/>
                  </a:cubicBezTo>
                  <a:cubicBezTo>
                    <a:pt x="388" y="595"/>
                    <a:pt x="389" y="593"/>
                    <a:pt x="390" y="592"/>
                  </a:cubicBezTo>
                  <a:cubicBezTo>
                    <a:pt x="390" y="591"/>
                    <a:pt x="391" y="589"/>
                    <a:pt x="392" y="588"/>
                  </a:cubicBezTo>
                  <a:cubicBezTo>
                    <a:pt x="392" y="587"/>
                    <a:pt x="393" y="585"/>
                    <a:pt x="395" y="583"/>
                  </a:cubicBezTo>
                  <a:cubicBezTo>
                    <a:pt x="397" y="581"/>
                    <a:pt x="397" y="580"/>
                    <a:pt x="397" y="578"/>
                  </a:cubicBezTo>
                  <a:cubicBezTo>
                    <a:pt x="397" y="577"/>
                    <a:pt x="397" y="576"/>
                    <a:pt x="397" y="576"/>
                  </a:cubicBezTo>
                  <a:cubicBezTo>
                    <a:pt x="397" y="575"/>
                    <a:pt x="398" y="574"/>
                    <a:pt x="398" y="573"/>
                  </a:cubicBezTo>
                  <a:cubicBezTo>
                    <a:pt x="399" y="571"/>
                    <a:pt x="400" y="567"/>
                    <a:pt x="402" y="563"/>
                  </a:cubicBezTo>
                  <a:cubicBezTo>
                    <a:pt x="403" y="559"/>
                    <a:pt x="403" y="557"/>
                    <a:pt x="404" y="555"/>
                  </a:cubicBezTo>
                  <a:cubicBezTo>
                    <a:pt x="405" y="553"/>
                    <a:pt x="406" y="551"/>
                    <a:pt x="406" y="550"/>
                  </a:cubicBezTo>
                  <a:cubicBezTo>
                    <a:pt x="406" y="548"/>
                    <a:pt x="407" y="548"/>
                    <a:pt x="407" y="547"/>
                  </a:cubicBezTo>
                  <a:cubicBezTo>
                    <a:pt x="407" y="546"/>
                    <a:pt x="408" y="545"/>
                    <a:pt x="409" y="543"/>
                  </a:cubicBezTo>
                  <a:cubicBezTo>
                    <a:pt x="409" y="541"/>
                    <a:pt x="409" y="540"/>
                    <a:pt x="410" y="538"/>
                  </a:cubicBezTo>
                  <a:cubicBezTo>
                    <a:pt x="411" y="537"/>
                    <a:pt x="412" y="535"/>
                    <a:pt x="413" y="534"/>
                  </a:cubicBezTo>
                  <a:cubicBezTo>
                    <a:pt x="414" y="533"/>
                    <a:pt x="415" y="532"/>
                    <a:pt x="415" y="530"/>
                  </a:cubicBezTo>
                  <a:cubicBezTo>
                    <a:pt x="415" y="529"/>
                    <a:pt x="415" y="528"/>
                    <a:pt x="414" y="527"/>
                  </a:cubicBezTo>
                  <a:cubicBezTo>
                    <a:pt x="414" y="526"/>
                    <a:pt x="413" y="525"/>
                    <a:pt x="413" y="524"/>
                  </a:cubicBezTo>
                  <a:cubicBezTo>
                    <a:pt x="414" y="523"/>
                    <a:pt x="414" y="522"/>
                    <a:pt x="415" y="521"/>
                  </a:cubicBezTo>
                  <a:cubicBezTo>
                    <a:pt x="415" y="520"/>
                    <a:pt x="416" y="520"/>
                    <a:pt x="416" y="520"/>
                  </a:cubicBezTo>
                  <a:cubicBezTo>
                    <a:pt x="417" y="520"/>
                    <a:pt x="418" y="520"/>
                    <a:pt x="419" y="518"/>
                  </a:cubicBezTo>
                  <a:cubicBezTo>
                    <a:pt x="421" y="516"/>
                    <a:pt x="421" y="515"/>
                    <a:pt x="421" y="512"/>
                  </a:cubicBezTo>
                  <a:cubicBezTo>
                    <a:pt x="422" y="509"/>
                    <a:pt x="422" y="507"/>
                    <a:pt x="423" y="505"/>
                  </a:cubicBezTo>
                  <a:cubicBezTo>
                    <a:pt x="423" y="503"/>
                    <a:pt x="423" y="501"/>
                    <a:pt x="423" y="499"/>
                  </a:cubicBezTo>
                  <a:cubicBezTo>
                    <a:pt x="423" y="496"/>
                    <a:pt x="423" y="496"/>
                    <a:pt x="423" y="493"/>
                  </a:cubicBezTo>
                  <a:cubicBezTo>
                    <a:pt x="423" y="490"/>
                    <a:pt x="423" y="487"/>
                    <a:pt x="422" y="485"/>
                  </a:cubicBezTo>
                  <a:cubicBezTo>
                    <a:pt x="422" y="483"/>
                    <a:pt x="422" y="481"/>
                    <a:pt x="422" y="478"/>
                  </a:cubicBezTo>
                  <a:cubicBezTo>
                    <a:pt x="422" y="476"/>
                    <a:pt x="422" y="474"/>
                    <a:pt x="422" y="472"/>
                  </a:cubicBezTo>
                  <a:cubicBezTo>
                    <a:pt x="421" y="470"/>
                    <a:pt x="420" y="469"/>
                    <a:pt x="420" y="467"/>
                  </a:cubicBezTo>
                  <a:cubicBezTo>
                    <a:pt x="420" y="466"/>
                    <a:pt x="420" y="464"/>
                    <a:pt x="420" y="463"/>
                  </a:cubicBezTo>
                  <a:cubicBezTo>
                    <a:pt x="420" y="461"/>
                    <a:pt x="420" y="460"/>
                    <a:pt x="420" y="458"/>
                  </a:cubicBezTo>
                  <a:cubicBezTo>
                    <a:pt x="421" y="455"/>
                    <a:pt x="421" y="453"/>
                    <a:pt x="422" y="449"/>
                  </a:cubicBezTo>
                  <a:cubicBezTo>
                    <a:pt x="423" y="446"/>
                    <a:pt x="423" y="444"/>
                    <a:pt x="423" y="442"/>
                  </a:cubicBezTo>
                  <a:cubicBezTo>
                    <a:pt x="424" y="441"/>
                    <a:pt x="425" y="438"/>
                    <a:pt x="425" y="433"/>
                  </a:cubicBezTo>
                  <a:cubicBezTo>
                    <a:pt x="424" y="429"/>
                    <a:pt x="423" y="425"/>
                    <a:pt x="422" y="422"/>
                  </a:cubicBezTo>
                  <a:cubicBezTo>
                    <a:pt x="420" y="418"/>
                    <a:pt x="419" y="414"/>
                    <a:pt x="417" y="411"/>
                  </a:cubicBezTo>
                  <a:cubicBezTo>
                    <a:pt x="415" y="407"/>
                    <a:pt x="413" y="404"/>
                    <a:pt x="412" y="401"/>
                  </a:cubicBezTo>
                  <a:cubicBezTo>
                    <a:pt x="410" y="397"/>
                    <a:pt x="409" y="394"/>
                    <a:pt x="407" y="391"/>
                  </a:cubicBezTo>
                  <a:cubicBezTo>
                    <a:pt x="405" y="388"/>
                    <a:pt x="404" y="386"/>
                    <a:pt x="403" y="384"/>
                  </a:cubicBezTo>
                  <a:cubicBezTo>
                    <a:pt x="402" y="382"/>
                    <a:pt x="400" y="378"/>
                    <a:pt x="399" y="376"/>
                  </a:cubicBezTo>
                  <a:cubicBezTo>
                    <a:pt x="398" y="375"/>
                    <a:pt x="396" y="372"/>
                    <a:pt x="395" y="371"/>
                  </a:cubicBezTo>
                  <a:cubicBezTo>
                    <a:pt x="393" y="369"/>
                    <a:pt x="391" y="365"/>
                    <a:pt x="390" y="362"/>
                  </a:cubicBezTo>
                  <a:cubicBezTo>
                    <a:pt x="389" y="359"/>
                    <a:pt x="387" y="355"/>
                    <a:pt x="386" y="352"/>
                  </a:cubicBezTo>
                  <a:cubicBezTo>
                    <a:pt x="386" y="350"/>
                    <a:pt x="386" y="349"/>
                    <a:pt x="385" y="346"/>
                  </a:cubicBezTo>
                  <a:cubicBezTo>
                    <a:pt x="385" y="343"/>
                    <a:pt x="385" y="341"/>
                    <a:pt x="384" y="337"/>
                  </a:cubicBezTo>
                  <a:cubicBezTo>
                    <a:pt x="384" y="333"/>
                    <a:pt x="384" y="332"/>
                    <a:pt x="382" y="328"/>
                  </a:cubicBezTo>
                  <a:cubicBezTo>
                    <a:pt x="382" y="326"/>
                    <a:pt x="381" y="325"/>
                    <a:pt x="381" y="324"/>
                  </a:cubicBezTo>
                  <a:cubicBezTo>
                    <a:pt x="380" y="321"/>
                    <a:pt x="379" y="319"/>
                    <a:pt x="379" y="318"/>
                  </a:cubicBezTo>
                  <a:cubicBezTo>
                    <a:pt x="379" y="317"/>
                    <a:pt x="379" y="317"/>
                    <a:pt x="379" y="317"/>
                  </a:cubicBezTo>
                  <a:cubicBezTo>
                    <a:pt x="379" y="317"/>
                    <a:pt x="379" y="316"/>
                    <a:pt x="380" y="315"/>
                  </a:cubicBezTo>
                  <a:cubicBezTo>
                    <a:pt x="381" y="313"/>
                    <a:pt x="381" y="312"/>
                    <a:pt x="383" y="310"/>
                  </a:cubicBezTo>
                  <a:cubicBezTo>
                    <a:pt x="384" y="308"/>
                    <a:pt x="385" y="306"/>
                    <a:pt x="386" y="302"/>
                  </a:cubicBezTo>
                  <a:cubicBezTo>
                    <a:pt x="387" y="299"/>
                    <a:pt x="387" y="299"/>
                    <a:pt x="387" y="298"/>
                  </a:cubicBezTo>
                  <a:cubicBezTo>
                    <a:pt x="387" y="296"/>
                    <a:pt x="387" y="295"/>
                    <a:pt x="387" y="295"/>
                  </a:cubicBezTo>
                  <a:cubicBezTo>
                    <a:pt x="387" y="295"/>
                    <a:pt x="388" y="295"/>
                    <a:pt x="389" y="294"/>
                  </a:cubicBezTo>
                  <a:cubicBezTo>
                    <a:pt x="390" y="293"/>
                    <a:pt x="390" y="292"/>
                    <a:pt x="391" y="291"/>
                  </a:cubicBezTo>
                  <a:cubicBezTo>
                    <a:pt x="393" y="290"/>
                    <a:pt x="394" y="289"/>
                    <a:pt x="394" y="289"/>
                  </a:cubicBezTo>
                  <a:cubicBezTo>
                    <a:pt x="394" y="289"/>
                    <a:pt x="395" y="290"/>
                    <a:pt x="398" y="291"/>
                  </a:cubicBezTo>
                  <a:cubicBezTo>
                    <a:pt x="400" y="292"/>
                    <a:pt x="401" y="293"/>
                    <a:pt x="402" y="294"/>
                  </a:cubicBezTo>
                  <a:cubicBezTo>
                    <a:pt x="403" y="294"/>
                    <a:pt x="405" y="296"/>
                    <a:pt x="407" y="297"/>
                  </a:cubicBezTo>
                  <a:cubicBezTo>
                    <a:pt x="409" y="298"/>
                    <a:pt x="412" y="299"/>
                    <a:pt x="414" y="299"/>
                  </a:cubicBezTo>
                  <a:cubicBezTo>
                    <a:pt x="417" y="300"/>
                    <a:pt x="418" y="301"/>
                    <a:pt x="421" y="303"/>
                  </a:cubicBezTo>
                  <a:cubicBezTo>
                    <a:pt x="423" y="304"/>
                    <a:pt x="426" y="305"/>
                    <a:pt x="427" y="305"/>
                  </a:cubicBezTo>
                  <a:cubicBezTo>
                    <a:pt x="428" y="306"/>
                    <a:pt x="430" y="308"/>
                    <a:pt x="433" y="309"/>
                  </a:cubicBezTo>
                  <a:cubicBezTo>
                    <a:pt x="435" y="310"/>
                    <a:pt x="438" y="311"/>
                    <a:pt x="442" y="311"/>
                  </a:cubicBezTo>
                  <a:cubicBezTo>
                    <a:pt x="446" y="312"/>
                    <a:pt x="448" y="312"/>
                    <a:pt x="451" y="313"/>
                  </a:cubicBezTo>
                  <a:cubicBezTo>
                    <a:pt x="453" y="313"/>
                    <a:pt x="455" y="313"/>
                    <a:pt x="457" y="313"/>
                  </a:cubicBezTo>
                  <a:cubicBezTo>
                    <a:pt x="460" y="313"/>
                    <a:pt x="461" y="314"/>
                    <a:pt x="462" y="314"/>
                  </a:cubicBezTo>
                  <a:cubicBezTo>
                    <a:pt x="464" y="314"/>
                    <a:pt x="467" y="314"/>
                    <a:pt x="469" y="313"/>
                  </a:cubicBezTo>
                  <a:cubicBezTo>
                    <a:pt x="471" y="312"/>
                    <a:pt x="472" y="310"/>
                    <a:pt x="472" y="309"/>
                  </a:cubicBezTo>
                  <a:cubicBezTo>
                    <a:pt x="473" y="308"/>
                    <a:pt x="473" y="307"/>
                    <a:pt x="473" y="307"/>
                  </a:cubicBezTo>
                  <a:cubicBezTo>
                    <a:pt x="473" y="307"/>
                    <a:pt x="475" y="305"/>
                    <a:pt x="476" y="304"/>
                  </a:cubicBezTo>
                  <a:cubicBezTo>
                    <a:pt x="477" y="303"/>
                    <a:pt x="478" y="302"/>
                    <a:pt x="479" y="301"/>
                  </a:cubicBezTo>
                  <a:cubicBezTo>
                    <a:pt x="479" y="301"/>
                    <a:pt x="481" y="299"/>
                    <a:pt x="483" y="297"/>
                  </a:cubicBezTo>
                  <a:cubicBezTo>
                    <a:pt x="484" y="295"/>
                    <a:pt x="484" y="294"/>
                    <a:pt x="485" y="292"/>
                  </a:cubicBezTo>
                  <a:cubicBezTo>
                    <a:pt x="486" y="290"/>
                    <a:pt x="488" y="289"/>
                    <a:pt x="488" y="285"/>
                  </a:cubicBezTo>
                  <a:cubicBezTo>
                    <a:pt x="488" y="282"/>
                    <a:pt x="487" y="278"/>
                    <a:pt x="486" y="276"/>
                  </a:cubicBezTo>
                  <a:cubicBezTo>
                    <a:pt x="486" y="274"/>
                    <a:pt x="486" y="272"/>
                    <a:pt x="486" y="272"/>
                  </a:cubicBezTo>
                  <a:cubicBezTo>
                    <a:pt x="486" y="272"/>
                    <a:pt x="486" y="271"/>
                    <a:pt x="487" y="270"/>
                  </a:cubicBezTo>
                  <a:cubicBezTo>
                    <a:pt x="488" y="269"/>
                    <a:pt x="489" y="268"/>
                    <a:pt x="489" y="266"/>
                  </a:cubicBezTo>
                  <a:cubicBezTo>
                    <a:pt x="490" y="265"/>
                    <a:pt x="490" y="264"/>
                    <a:pt x="490" y="263"/>
                  </a:cubicBezTo>
                  <a:cubicBezTo>
                    <a:pt x="491" y="262"/>
                    <a:pt x="491" y="261"/>
                    <a:pt x="491" y="259"/>
                  </a:cubicBezTo>
                  <a:cubicBezTo>
                    <a:pt x="492" y="258"/>
                    <a:pt x="492" y="256"/>
                    <a:pt x="492" y="254"/>
                  </a:cubicBezTo>
                  <a:cubicBezTo>
                    <a:pt x="492" y="252"/>
                    <a:pt x="492" y="250"/>
                    <a:pt x="493" y="248"/>
                  </a:cubicBezTo>
                  <a:cubicBezTo>
                    <a:pt x="493" y="243"/>
                    <a:pt x="493" y="241"/>
                    <a:pt x="492" y="240"/>
                  </a:cubicBezTo>
                  <a:cubicBezTo>
                    <a:pt x="492" y="238"/>
                    <a:pt x="492" y="237"/>
                    <a:pt x="492" y="237"/>
                  </a:cubicBezTo>
                  <a:cubicBezTo>
                    <a:pt x="492" y="237"/>
                    <a:pt x="493" y="236"/>
                    <a:pt x="493" y="234"/>
                  </a:cubicBezTo>
                  <a:cubicBezTo>
                    <a:pt x="493" y="232"/>
                    <a:pt x="494" y="230"/>
                    <a:pt x="494" y="228"/>
                  </a:cubicBezTo>
                  <a:cubicBezTo>
                    <a:pt x="495" y="225"/>
                    <a:pt x="495" y="222"/>
                    <a:pt x="496" y="219"/>
                  </a:cubicBezTo>
                  <a:cubicBezTo>
                    <a:pt x="496" y="216"/>
                    <a:pt x="497" y="212"/>
                    <a:pt x="497" y="207"/>
                  </a:cubicBezTo>
                  <a:cubicBezTo>
                    <a:pt x="497" y="201"/>
                    <a:pt x="497" y="201"/>
                    <a:pt x="497" y="198"/>
                  </a:cubicBezTo>
                  <a:cubicBezTo>
                    <a:pt x="497" y="195"/>
                    <a:pt x="498" y="194"/>
                    <a:pt x="498" y="191"/>
                  </a:cubicBezTo>
                  <a:cubicBezTo>
                    <a:pt x="499" y="189"/>
                    <a:pt x="499" y="186"/>
                    <a:pt x="500" y="182"/>
                  </a:cubicBezTo>
                  <a:cubicBezTo>
                    <a:pt x="501" y="179"/>
                    <a:pt x="501" y="176"/>
                    <a:pt x="502" y="174"/>
                  </a:cubicBezTo>
                  <a:cubicBezTo>
                    <a:pt x="502" y="173"/>
                    <a:pt x="502" y="172"/>
                    <a:pt x="502" y="171"/>
                  </a:cubicBezTo>
                  <a:close/>
                  <a:moveTo>
                    <a:pt x="43" y="171"/>
                  </a:moveTo>
                  <a:cubicBezTo>
                    <a:pt x="33" y="176"/>
                    <a:pt x="24" y="180"/>
                    <a:pt x="24" y="180"/>
                  </a:cubicBezTo>
                  <a:cubicBezTo>
                    <a:pt x="22" y="175"/>
                    <a:pt x="22" y="175"/>
                    <a:pt x="22" y="175"/>
                  </a:cubicBezTo>
                  <a:cubicBezTo>
                    <a:pt x="23" y="174"/>
                    <a:pt x="23" y="174"/>
                    <a:pt x="23" y="174"/>
                  </a:cubicBezTo>
                  <a:cubicBezTo>
                    <a:pt x="22" y="166"/>
                    <a:pt x="22" y="166"/>
                    <a:pt x="22" y="166"/>
                  </a:cubicBezTo>
                  <a:cubicBezTo>
                    <a:pt x="22" y="166"/>
                    <a:pt x="29" y="164"/>
                    <a:pt x="39" y="160"/>
                  </a:cubicBezTo>
                  <a:cubicBezTo>
                    <a:pt x="49" y="156"/>
                    <a:pt x="56" y="152"/>
                    <a:pt x="56" y="152"/>
                  </a:cubicBezTo>
                  <a:cubicBezTo>
                    <a:pt x="56" y="152"/>
                    <a:pt x="57" y="157"/>
                    <a:pt x="57" y="158"/>
                  </a:cubicBezTo>
                  <a:cubicBezTo>
                    <a:pt x="58" y="159"/>
                    <a:pt x="59" y="160"/>
                    <a:pt x="59" y="160"/>
                  </a:cubicBezTo>
                  <a:cubicBezTo>
                    <a:pt x="59" y="160"/>
                    <a:pt x="54" y="166"/>
                    <a:pt x="43" y="171"/>
                  </a:cubicBezTo>
                  <a:close/>
                  <a:moveTo>
                    <a:pt x="257" y="166"/>
                  </a:moveTo>
                  <a:cubicBezTo>
                    <a:pt x="256" y="168"/>
                    <a:pt x="256" y="169"/>
                    <a:pt x="256" y="169"/>
                  </a:cubicBezTo>
                  <a:cubicBezTo>
                    <a:pt x="256" y="169"/>
                    <a:pt x="252" y="172"/>
                    <a:pt x="251" y="175"/>
                  </a:cubicBezTo>
                  <a:cubicBezTo>
                    <a:pt x="249" y="178"/>
                    <a:pt x="245" y="185"/>
                    <a:pt x="244" y="192"/>
                  </a:cubicBezTo>
                  <a:cubicBezTo>
                    <a:pt x="242" y="199"/>
                    <a:pt x="241" y="214"/>
                    <a:pt x="240" y="223"/>
                  </a:cubicBezTo>
                  <a:cubicBezTo>
                    <a:pt x="239" y="209"/>
                    <a:pt x="238" y="206"/>
                    <a:pt x="239" y="197"/>
                  </a:cubicBezTo>
                  <a:cubicBezTo>
                    <a:pt x="240" y="187"/>
                    <a:pt x="242" y="176"/>
                    <a:pt x="244" y="172"/>
                  </a:cubicBezTo>
                  <a:cubicBezTo>
                    <a:pt x="244" y="172"/>
                    <a:pt x="244" y="177"/>
                    <a:pt x="246" y="179"/>
                  </a:cubicBezTo>
                  <a:cubicBezTo>
                    <a:pt x="247" y="178"/>
                    <a:pt x="246" y="179"/>
                    <a:pt x="247" y="177"/>
                  </a:cubicBezTo>
                  <a:cubicBezTo>
                    <a:pt x="248" y="175"/>
                    <a:pt x="249" y="171"/>
                    <a:pt x="251" y="168"/>
                  </a:cubicBezTo>
                  <a:cubicBezTo>
                    <a:pt x="253" y="166"/>
                    <a:pt x="255" y="162"/>
                    <a:pt x="255" y="161"/>
                  </a:cubicBezTo>
                  <a:cubicBezTo>
                    <a:pt x="256" y="162"/>
                    <a:pt x="258" y="164"/>
                    <a:pt x="257" y="166"/>
                  </a:cubicBezTo>
                  <a:close/>
                  <a:moveTo>
                    <a:pt x="252" y="165"/>
                  </a:moveTo>
                  <a:cubicBezTo>
                    <a:pt x="250" y="168"/>
                    <a:pt x="248" y="170"/>
                    <a:pt x="248" y="173"/>
                  </a:cubicBezTo>
                  <a:cubicBezTo>
                    <a:pt x="247" y="175"/>
                    <a:pt x="246" y="178"/>
                    <a:pt x="246" y="178"/>
                  </a:cubicBezTo>
                  <a:cubicBezTo>
                    <a:pt x="246" y="178"/>
                    <a:pt x="244" y="174"/>
                    <a:pt x="245" y="170"/>
                  </a:cubicBezTo>
                  <a:cubicBezTo>
                    <a:pt x="246" y="166"/>
                    <a:pt x="248" y="162"/>
                    <a:pt x="248" y="159"/>
                  </a:cubicBezTo>
                  <a:cubicBezTo>
                    <a:pt x="248" y="156"/>
                    <a:pt x="247" y="149"/>
                    <a:pt x="249" y="143"/>
                  </a:cubicBezTo>
                  <a:cubicBezTo>
                    <a:pt x="250" y="138"/>
                    <a:pt x="253" y="136"/>
                    <a:pt x="253" y="136"/>
                  </a:cubicBezTo>
                  <a:cubicBezTo>
                    <a:pt x="253" y="136"/>
                    <a:pt x="254" y="140"/>
                    <a:pt x="259" y="144"/>
                  </a:cubicBezTo>
                  <a:cubicBezTo>
                    <a:pt x="263" y="149"/>
                    <a:pt x="265" y="152"/>
                    <a:pt x="265" y="152"/>
                  </a:cubicBezTo>
                  <a:cubicBezTo>
                    <a:pt x="265" y="152"/>
                    <a:pt x="261" y="152"/>
                    <a:pt x="258" y="155"/>
                  </a:cubicBezTo>
                  <a:cubicBezTo>
                    <a:pt x="256" y="158"/>
                    <a:pt x="255" y="162"/>
                    <a:pt x="252" y="165"/>
                  </a:cubicBezTo>
                  <a:close/>
                  <a:moveTo>
                    <a:pt x="266" y="440"/>
                  </a:moveTo>
                  <a:cubicBezTo>
                    <a:pt x="260" y="438"/>
                    <a:pt x="258" y="438"/>
                    <a:pt x="258" y="438"/>
                  </a:cubicBezTo>
                  <a:cubicBezTo>
                    <a:pt x="258" y="438"/>
                    <a:pt x="263" y="423"/>
                    <a:pt x="265" y="413"/>
                  </a:cubicBezTo>
                  <a:cubicBezTo>
                    <a:pt x="268" y="421"/>
                    <a:pt x="275" y="439"/>
                    <a:pt x="275" y="439"/>
                  </a:cubicBezTo>
                  <a:cubicBezTo>
                    <a:pt x="275" y="439"/>
                    <a:pt x="272" y="441"/>
                    <a:pt x="266" y="440"/>
                  </a:cubicBezTo>
                  <a:close/>
                  <a:moveTo>
                    <a:pt x="282" y="196"/>
                  </a:moveTo>
                  <a:cubicBezTo>
                    <a:pt x="280" y="201"/>
                    <a:pt x="275" y="212"/>
                    <a:pt x="275" y="212"/>
                  </a:cubicBezTo>
                  <a:cubicBezTo>
                    <a:pt x="275" y="212"/>
                    <a:pt x="276" y="201"/>
                    <a:pt x="272" y="193"/>
                  </a:cubicBezTo>
                  <a:cubicBezTo>
                    <a:pt x="269" y="184"/>
                    <a:pt x="266" y="180"/>
                    <a:pt x="266" y="179"/>
                  </a:cubicBezTo>
                  <a:cubicBezTo>
                    <a:pt x="266" y="178"/>
                    <a:pt x="266" y="177"/>
                    <a:pt x="266" y="176"/>
                  </a:cubicBezTo>
                  <a:cubicBezTo>
                    <a:pt x="266" y="175"/>
                    <a:pt x="265" y="174"/>
                    <a:pt x="265" y="174"/>
                  </a:cubicBezTo>
                  <a:cubicBezTo>
                    <a:pt x="265" y="174"/>
                    <a:pt x="268" y="173"/>
                    <a:pt x="271" y="171"/>
                  </a:cubicBezTo>
                  <a:cubicBezTo>
                    <a:pt x="274" y="170"/>
                    <a:pt x="276" y="169"/>
                    <a:pt x="276" y="169"/>
                  </a:cubicBezTo>
                  <a:cubicBezTo>
                    <a:pt x="276" y="169"/>
                    <a:pt x="280" y="181"/>
                    <a:pt x="284" y="184"/>
                  </a:cubicBezTo>
                  <a:cubicBezTo>
                    <a:pt x="287" y="182"/>
                    <a:pt x="288" y="181"/>
                    <a:pt x="290" y="180"/>
                  </a:cubicBezTo>
                  <a:cubicBezTo>
                    <a:pt x="287" y="184"/>
                    <a:pt x="285" y="190"/>
                    <a:pt x="282" y="196"/>
                  </a:cubicBezTo>
                  <a:close/>
                  <a:moveTo>
                    <a:pt x="321" y="141"/>
                  </a:moveTo>
                  <a:cubicBezTo>
                    <a:pt x="319" y="143"/>
                    <a:pt x="311" y="152"/>
                    <a:pt x="305" y="157"/>
                  </a:cubicBezTo>
                  <a:cubicBezTo>
                    <a:pt x="300" y="162"/>
                    <a:pt x="299" y="165"/>
                    <a:pt x="294" y="172"/>
                  </a:cubicBezTo>
                  <a:cubicBezTo>
                    <a:pt x="290" y="179"/>
                    <a:pt x="290" y="180"/>
                    <a:pt x="290" y="180"/>
                  </a:cubicBezTo>
                  <a:cubicBezTo>
                    <a:pt x="290" y="180"/>
                    <a:pt x="286" y="182"/>
                    <a:pt x="284" y="183"/>
                  </a:cubicBezTo>
                  <a:cubicBezTo>
                    <a:pt x="282" y="180"/>
                    <a:pt x="279" y="176"/>
                    <a:pt x="277" y="169"/>
                  </a:cubicBezTo>
                  <a:cubicBezTo>
                    <a:pt x="275" y="162"/>
                    <a:pt x="274" y="160"/>
                    <a:pt x="273" y="158"/>
                  </a:cubicBezTo>
                  <a:cubicBezTo>
                    <a:pt x="272" y="157"/>
                    <a:pt x="272" y="155"/>
                    <a:pt x="272" y="155"/>
                  </a:cubicBezTo>
                  <a:cubicBezTo>
                    <a:pt x="272" y="155"/>
                    <a:pt x="282" y="151"/>
                    <a:pt x="295" y="147"/>
                  </a:cubicBezTo>
                  <a:cubicBezTo>
                    <a:pt x="307" y="144"/>
                    <a:pt x="310" y="142"/>
                    <a:pt x="315" y="140"/>
                  </a:cubicBezTo>
                  <a:cubicBezTo>
                    <a:pt x="319" y="139"/>
                    <a:pt x="322" y="136"/>
                    <a:pt x="322" y="136"/>
                  </a:cubicBezTo>
                  <a:cubicBezTo>
                    <a:pt x="322" y="136"/>
                    <a:pt x="323" y="139"/>
                    <a:pt x="321" y="141"/>
                  </a:cubicBezTo>
                  <a:close/>
                  <a:moveTo>
                    <a:pt x="461" y="169"/>
                  </a:moveTo>
                  <a:cubicBezTo>
                    <a:pt x="451" y="166"/>
                    <a:pt x="448" y="166"/>
                    <a:pt x="448" y="163"/>
                  </a:cubicBezTo>
                  <a:cubicBezTo>
                    <a:pt x="449" y="160"/>
                    <a:pt x="449" y="159"/>
                    <a:pt x="450" y="157"/>
                  </a:cubicBezTo>
                  <a:cubicBezTo>
                    <a:pt x="450" y="154"/>
                    <a:pt x="450" y="149"/>
                    <a:pt x="450" y="149"/>
                  </a:cubicBezTo>
                  <a:cubicBezTo>
                    <a:pt x="450" y="149"/>
                    <a:pt x="450" y="150"/>
                    <a:pt x="455" y="150"/>
                  </a:cubicBezTo>
                  <a:cubicBezTo>
                    <a:pt x="460" y="150"/>
                    <a:pt x="476" y="148"/>
                    <a:pt x="476" y="148"/>
                  </a:cubicBezTo>
                  <a:cubicBezTo>
                    <a:pt x="479" y="151"/>
                    <a:pt x="479" y="151"/>
                    <a:pt x="479" y="151"/>
                  </a:cubicBezTo>
                  <a:cubicBezTo>
                    <a:pt x="479" y="147"/>
                    <a:pt x="479" y="147"/>
                    <a:pt x="479" y="147"/>
                  </a:cubicBezTo>
                  <a:cubicBezTo>
                    <a:pt x="479" y="147"/>
                    <a:pt x="481" y="156"/>
                    <a:pt x="481" y="158"/>
                  </a:cubicBezTo>
                  <a:cubicBezTo>
                    <a:pt x="482" y="160"/>
                    <a:pt x="483" y="160"/>
                    <a:pt x="483" y="160"/>
                  </a:cubicBezTo>
                  <a:cubicBezTo>
                    <a:pt x="483" y="160"/>
                    <a:pt x="483" y="166"/>
                    <a:pt x="484" y="169"/>
                  </a:cubicBezTo>
                  <a:cubicBezTo>
                    <a:pt x="485" y="172"/>
                    <a:pt x="486" y="175"/>
                    <a:pt x="486" y="175"/>
                  </a:cubicBezTo>
                  <a:cubicBezTo>
                    <a:pt x="486" y="175"/>
                    <a:pt x="471" y="173"/>
                    <a:pt x="461" y="169"/>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Freeform 9"/>
            <p:cNvSpPr>
              <a:spLocks noEditPoints="1"/>
            </p:cNvSpPr>
            <p:nvPr/>
          </p:nvSpPr>
          <p:spPr bwMode="auto">
            <a:xfrm rot="17387590">
              <a:off x="9063543" y="715381"/>
              <a:ext cx="747526" cy="817941"/>
            </a:xfrm>
            <a:custGeom>
              <a:avLst/>
              <a:gdLst>
                <a:gd name="T0" fmla="*/ 1047 w 1062"/>
                <a:gd name="T1" fmla="*/ 345 h 1162"/>
                <a:gd name="T2" fmla="*/ 1029 w 1062"/>
                <a:gd name="T3" fmla="*/ 337 h 1162"/>
                <a:gd name="T4" fmla="*/ 816 w 1062"/>
                <a:gd name="T5" fmla="*/ 215 h 1162"/>
                <a:gd name="T6" fmla="*/ 485 w 1062"/>
                <a:gd name="T7" fmla="*/ 21 h 1162"/>
                <a:gd name="T8" fmla="*/ 468 w 1062"/>
                <a:gd name="T9" fmla="*/ 7 h 1162"/>
                <a:gd name="T10" fmla="*/ 447 w 1062"/>
                <a:gd name="T11" fmla="*/ 6 h 1162"/>
                <a:gd name="T12" fmla="*/ 426 w 1062"/>
                <a:gd name="T13" fmla="*/ 25 h 1162"/>
                <a:gd name="T14" fmla="*/ 408 w 1062"/>
                <a:gd name="T15" fmla="*/ 27 h 1162"/>
                <a:gd name="T16" fmla="*/ 391 w 1062"/>
                <a:gd name="T17" fmla="*/ 57 h 1162"/>
                <a:gd name="T18" fmla="*/ 360 w 1062"/>
                <a:gd name="T19" fmla="*/ 118 h 1162"/>
                <a:gd name="T20" fmla="*/ 342 w 1062"/>
                <a:gd name="T21" fmla="*/ 135 h 1162"/>
                <a:gd name="T22" fmla="*/ 330 w 1062"/>
                <a:gd name="T23" fmla="*/ 161 h 1162"/>
                <a:gd name="T24" fmla="*/ 304 w 1062"/>
                <a:gd name="T25" fmla="*/ 225 h 1162"/>
                <a:gd name="T26" fmla="*/ 265 w 1062"/>
                <a:gd name="T27" fmla="*/ 284 h 1162"/>
                <a:gd name="T28" fmla="*/ 251 w 1062"/>
                <a:gd name="T29" fmla="*/ 274 h 1162"/>
                <a:gd name="T30" fmla="*/ 81 w 1062"/>
                <a:gd name="T31" fmla="*/ 310 h 1162"/>
                <a:gd name="T32" fmla="*/ 98 w 1062"/>
                <a:gd name="T33" fmla="*/ 470 h 1162"/>
                <a:gd name="T34" fmla="*/ 139 w 1062"/>
                <a:gd name="T35" fmla="*/ 490 h 1162"/>
                <a:gd name="T36" fmla="*/ 151 w 1062"/>
                <a:gd name="T37" fmla="*/ 492 h 1162"/>
                <a:gd name="T38" fmla="*/ 162 w 1062"/>
                <a:gd name="T39" fmla="*/ 501 h 1162"/>
                <a:gd name="T40" fmla="*/ 85 w 1062"/>
                <a:gd name="T41" fmla="*/ 651 h 1162"/>
                <a:gd name="T42" fmla="*/ 70 w 1062"/>
                <a:gd name="T43" fmla="*/ 663 h 1162"/>
                <a:gd name="T44" fmla="*/ 58 w 1062"/>
                <a:gd name="T45" fmla="*/ 689 h 1162"/>
                <a:gd name="T46" fmla="*/ 61 w 1062"/>
                <a:gd name="T47" fmla="*/ 699 h 1162"/>
                <a:gd name="T48" fmla="*/ 21 w 1062"/>
                <a:gd name="T49" fmla="*/ 778 h 1162"/>
                <a:gd name="T50" fmla="*/ 9 w 1062"/>
                <a:gd name="T51" fmla="*/ 799 h 1162"/>
                <a:gd name="T52" fmla="*/ 12 w 1062"/>
                <a:gd name="T53" fmla="*/ 826 h 1162"/>
                <a:gd name="T54" fmla="*/ 34 w 1062"/>
                <a:gd name="T55" fmla="*/ 833 h 1162"/>
                <a:gd name="T56" fmla="*/ 163 w 1062"/>
                <a:gd name="T57" fmla="*/ 905 h 1162"/>
                <a:gd name="T58" fmla="*/ 479 w 1062"/>
                <a:gd name="T59" fmla="*/ 1084 h 1162"/>
                <a:gd name="T60" fmla="*/ 586 w 1062"/>
                <a:gd name="T61" fmla="*/ 1147 h 1162"/>
                <a:gd name="T62" fmla="*/ 609 w 1062"/>
                <a:gd name="T63" fmla="*/ 1161 h 1162"/>
                <a:gd name="T64" fmla="*/ 628 w 1062"/>
                <a:gd name="T65" fmla="*/ 1156 h 1162"/>
                <a:gd name="T66" fmla="*/ 639 w 1062"/>
                <a:gd name="T67" fmla="*/ 1149 h 1162"/>
                <a:gd name="T68" fmla="*/ 650 w 1062"/>
                <a:gd name="T69" fmla="*/ 1151 h 1162"/>
                <a:gd name="T70" fmla="*/ 667 w 1062"/>
                <a:gd name="T71" fmla="*/ 1151 h 1162"/>
                <a:gd name="T72" fmla="*/ 677 w 1062"/>
                <a:gd name="T73" fmla="*/ 1128 h 1162"/>
                <a:gd name="T74" fmla="*/ 683 w 1062"/>
                <a:gd name="T75" fmla="*/ 1112 h 1162"/>
                <a:gd name="T76" fmla="*/ 701 w 1062"/>
                <a:gd name="T77" fmla="*/ 1094 h 1162"/>
                <a:gd name="T78" fmla="*/ 696 w 1062"/>
                <a:gd name="T79" fmla="*/ 1082 h 1162"/>
                <a:gd name="T80" fmla="*/ 753 w 1062"/>
                <a:gd name="T81" fmla="*/ 969 h 1162"/>
                <a:gd name="T82" fmla="*/ 910 w 1062"/>
                <a:gd name="T83" fmla="*/ 651 h 1162"/>
                <a:gd name="T84" fmla="*/ 1034 w 1062"/>
                <a:gd name="T85" fmla="*/ 424 h 1162"/>
                <a:gd name="T86" fmla="*/ 1035 w 1062"/>
                <a:gd name="T87" fmla="*/ 398 h 1162"/>
                <a:gd name="T88" fmla="*/ 1052 w 1062"/>
                <a:gd name="T89" fmla="*/ 373 h 1162"/>
                <a:gd name="T90" fmla="*/ 198 w 1062"/>
                <a:gd name="T91" fmla="*/ 430 h 1162"/>
                <a:gd name="T92" fmla="*/ 174 w 1062"/>
                <a:gd name="T93" fmla="*/ 467 h 1162"/>
                <a:gd name="T94" fmla="*/ 163 w 1062"/>
                <a:gd name="T95" fmla="*/ 468 h 1162"/>
                <a:gd name="T96" fmla="*/ 113 w 1062"/>
                <a:gd name="T97" fmla="*/ 338 h 1162"/>
                <a:gd name="T98" fmla="*/ 226 w 1062"/>
                <a:gd name="T99" fmla="*/ 300 h 1162"/>
                <a:gd name="T100" fmla="*/ 247 w 1062"/>
                <a:gd name="T101" fmla="*/ 314 h 1162"/>
                <a:gd name="T102" fmla="*/ 233 w 1062"/>
                <a:gd name="T103" fmla="*/ 362 h 1162"/>
                <a:gd name="T104" fmla="*/ 198 w 1062"/>
                <a:gd name="T105" fmla="*/ 43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2" h="1162">
                  <a:moveTo>
                    <a:pt x="1060" y="355"/>
                  </a:moveTo>
                  <a:cubicBezTo>
                    <a:pt x="1057" y="347"/>
                    <a:pt x="1051" y="346"/>
                    <a:pt x="1047" y="345"/>
                  </a:cubicBezTo>
                  <a:cubicBezTo>
                    <a:pt x="1043" y="344"/>
                    <a:pt x="1041" y="344"/>
                    <a:pt x="1038" y="342"/>
                  </a:cubicBezTo>
                  <a:cubicBezTo>
                    <a:pt x="1036" y="341"/>
                    <a:pt x="1032" y="337"/>
                    <a:pt x="1029" y="337"/>
                  </a:cubicBezTo>
                  <a:cubicBezTo>
                    <a:pt x="1027" y="337"/>
                    <a:pt x="1025" y="337"/>
                    <a:pt x="1025" y="337"/>
                  </a:cubicBezTo>
                  <a:cubicBezTo>
                    <a:pt x="1025" y="337"/>
                    <a:pt x="928" y="280"/>
                    <a:pt x="816" y="215"/>
                  </a:cubicBezTo>
                  <a:cubicBezTo>
                    <a:pt x="763" y="184"/>
                    <a:pt x="707" y="150"/>
                    <a:pt x="656" y="121"/>
                  </a:cubicBezTo>
                  <a:cubicBezTo>
                    <a:pt x="561" y="65"/>
                    <a:pt x="485" y="21"/>
                    <a:pt x="485" y="21"/>
                  </a:cubicBezTo>
                  <a:cubicBezTo>
                    <a:pt x="485" y="21"/>
                    <a:pt x="484" y="18"/>
                    <a:pt x="478" y="15"/>
                  </a:cubicBezTo>
                  <a:cubicBezTo>
                    <a:pt x="473" y="12"/>
                    <a:pt x="471" y="11"/>
                    <a:pt x="468" y="7"/>
                  </a:cubicBezTo>
                  <a:cubicBezTo>
                    <a:pt x="465" y="3"/>
                    <a:pt x="461" y="0"/>
                    <a:pt x="456" y="0"/>
                  </a:cubicBezTo>
                  <a:cubicBezTo>
                    <a:pt x="452" y="1"/>
                    <a:pt x="450" y="2"/>
                    <a:pt x="447" y="6"/>
                  </a:cubicBezTo>
                  <a:cubicBezTo>
                    <a:pt x="443" y="10"/>
                    <a:pt x="440" y="16"/>
                    <a:pt x="436" y="17"/>
                  </a:cubicBezTo>
                  <a:cubicBezTo>
                    <a:pt x="432" y="19"/>
                    <a:pt x="432" y="23"/>
                    <a:pt x="426" y="25"/>
                  </a:cubicBezTo>
                  <a:cubicBezTo>
                    <a:pt x="421" y="28"/>
                    <a:pt x="419" y="28"/>
                    <a:pt x="417" y="27"/>
                  </a:cubicBezTo>
                  <a:cubicBezTo>
                    <a:pt x="414" y="26"/>
                    <a:pt x="412" y="25"/>
                    <a:pt x="408" y="27"/>
                  </a:cubicBezTo>
                  <a:cubicBezTo>
                    <a:pt x="404" y="29"/>
                    <a:pt x="396" y="32"/>
                    <a:pt x="396" y="38"/>
                  </a:cubicBezTo>
                  <a:cubicBezTo>
                    <a:pt x="396" y="44"/>
                    <a:pt x="395" y="47"/>
                    <a:pt x="391" y="57"/>
                  </a:cubicBezTo>
                  <a:cubicBezTo>
                    <a:pt x="386" y="67"/>
                    <a:pt x="386" y="68"/>
                    <a:pt x="377" y="86"/>
                  </a:cubicBezTo>
                  <a:cubicBezTo>
                    <a:pt x="368" y="104"/>
                    <a:pt x="361" y="116"/>
                    <a:pt x="360" y="118"/>
                  </a:cubicBezTo>
                  <a:cubicBezTo>
                    <a:pt x="358" y="120"/>
                    <a:pt x="357" y="121"/>
                    <a:pt x="353" y="123"/>
                  </a:cubicBezTo>
                  <a:cubicBezTo>
                    <a:pt x="349" y="124"/>
                    <a:pt x="347" y="126"/>
                    <a:pt x="342" y="135"/>
                  </a:cubicBezTo>
                  <a:cubicBezTo>
                    <a:pt x="340" y="138"/>
                    <a:pt x="337" y="143"/>
                    <a:pt x="335" y="147"/>
                  </a:cubicBezTo>
                  <a:cubicBezTo>
                    <a:pt x="332" y="153"/>
                    <a:pt x="328" y="159"/>
                    <a:pt x="330" y="161"/>
                  </a:cubicBezTo>
                  <a:cubicBezTo>
                    <a:pt x="332" y="165"/>
                    <a:pt x="333" y="169"/>
                    <a:pt x="333" y="169"/>
                  </a:cubicBezTo>
                  <a:cubicBezTo>
                    <a:pt x="333" y="169"/>
                    <a:pt x="319" y="196"/>
                    <a:pt x="304" y="225"/>
                  </a:cubicBezTo>
                  <a:cubicBezTo>
                    <a:pt x="289" y="254"/>
                    <a:pt x="272" y="288"/>
                    <a:pt x="272" y="288"/>
                  </a:cubicBezTo>
                  <a:cubicBezTo>
                    <a:pt x="272" y="288"/>
                    <a:pt x="268" y="284"/>
                    <a:pt x="265" y="284"/>
                  </a:cubicBezTo>
                  <a:cubicBezTo>
                    <a:pt x="263" y="283"/>
                    <a:pt x="259" y="284"/>
                    <a:pt x="259" y="282"/>
                  </a:cubicBezTo>
                  <a:cubicBezTo>
                    <a:pt x="258" y="281"/>
                    <a:pt x="258" y="280"/>
                    <a:pt x="251" y="274"/>
                  </a:cubicBezTo>
                  <a:cubicBezTo>
                    <a:pt x="244" y="269"/>
                    <a:pt x="231" y="259"/>
                    <a:pt x="222" y="253"/>
                  </a:cubicBezTo>
                  <a:cubicBezTo>
                    <a:pt x="136" y="225"/>
                    <a:pt x="81" y="310"/>
                    <a:pt x="81" y="310"/>
                  </a:cubicBezTo>
                  <a:cubicBezTo>
                    <a:pt x="24" y="404"/>
                    <a:pt x="80" y="457"/>
                    <a:pt x="98" y="470"/>
                  </a:cubicBezTo>
                  <a:cubicBezTo>
                    <a:pt x="98" y="470"/>
                    <a:pt x="98" y="470"/>
                    <a:pt x="98" y="470"/>
                  </a:cubicBezTo>
                  <a:cubicBezTo>
                    <a:pt x="98" y="470"/>
                    <a:pt x="103" y="475"/>
                    <a:pt x="118" y="482"/>
                  </a:cubicBezTo>
                  <a:cubicBezTo>
                    <a:pt x="133" y="490"/>
                    <a:pt x="135" y="491"/>
                    <a:pt x="139" y="490"/>
                  </a:cubicBezTo>
                  <a:cubicBezTo>
                    <a:pt x="143" y="490"/>
                    <a:pt x="144" y="489"/>
                    <a:pt x="148" y="490"/>
                  </a:cubicBezTo>
                  <a:cubicBezTo>
                    <a:pt x="150" y="492"/>
                    <a:pt x="151" y="492"/>
                    <a:pt x="151" y="492"/>
                  </a:cubicBezTo>
                  <a:cubicBezTo>
                    <a:pt x="151" y="492"/>
                    <a:pt x="151" y="494"/>
                    <a:pt x="154" y="497"/>
                  </a:cubicBezTo>
                  <a:cubicBezTo>
                    <a:pt x="157" y="499"/>
                    <a:pt x="162" y="501"/>
                    <a:pt x="162" y="501"/>
                  </a:cubicBezTo>
                  <a:cubicBezTo>
                    <a:pt x="162" y="501"/>
                    <a:pt x="155" y="514"/>
                    <a:pt x="150" y="525"/>
                  </a:cubicBezTo>
                  <a:cubicBezTo>
                    <a:pt x="144" y="535"/>
                    <a:pt x="85" y="651"/>
                    <a:pt x="85" y="651"/>
                  </a:cubicBezTo>
                  <a:cubicBezTo>
                    <a:pt x="85" y="651"/>
                    <a:pt x="82" y="653"/>
                    <a:pt x="79" y="653"/>
                  </a:cubicBezTo>
                  <a:cubicBezTo>
                    <a:pt x="75" y="654"/>
                    <a:pt x="74" y="655"/>
                    <a:pt x="70" y="663"/>
                  </a:cubicBezTo>
                  <a:cubicBezTo>
                    <a:pt x="66" y="671"/>
                    <a:pt x="60" y="682"/>
                    <a:pt x="60" y="684"/>
                  </a:cubicBezTo>
                  <a:cubicBezTo>
                    <a:pt x="60" y="686"/>
                    <a:pt x="61" y="687"/>
                    <a:pt x="58" y="689"/>
                  </a:cubicBezTo>
                  <a:cubicBezTo>
                    <a:pt x="55" y="690"/>
                    <a:pt x="55" y="691"/>
                    <a:pt x="57" y="694"/>
                  </a:cubicBezTo>
                  <a:cubicBezTo>
                    <a:pt x="60" y="696"/>
                    <a:pt x="61" y="699"/>
                    <a:pt x="61" y="699"/>
                  </a:cubicBezTo>
                  <a:cubicBezTo>
                    <a:pt x="61" y="699"/>
                    <a:pt x="54" y="713"/>
                    <a:pt x="45" y="729"/>
                  </a:cubicBezTo>
                  <a:cubicBezTo>
                    <a:pt x="37" y="745"/>
                    <a:pt x="25" y="770"/>
                    <a:pt x="21" y="778"/>
                  </a:cubicBezTo>
                  <a:cubicBezTo>
                    <a:pt x="17" y="785"/>
                    <a:pt x="17" y="786"/>
                    <a:pt x="16" y="786"/>
                  </a:cubicBezTo>
                  <a:cubicBezTo>
                    <a:pt x="14" y="787"/>
                    <a:pt x="12" y="793"/>
                    <a:pt x="9" y="799"/>
                  </a:cubicBezTo>
                  <a:cubicBezTo>
                    <a:pt x="5" y="804"/>
                    <a:pt x="0" y="809"/>
                    <a:pt x="1" y="815"/>
                  </a:cubicBezTo>
                  <a:cubicBezTo>
                    <a:pt x="2" y="822"/>
                    <a:pt x="8" y="825"/>
                    <a:pt x="12" y="826"/>
                  </a:cubicBezTo>
                  <a:cubicBezTo>
                    <a:pt x="16" y="828"/>
                    <a:pt x="20" y="827"/>
                    <a:pt x="25" y="830"/>
                  </a:cubicBezTo>
                  <a:cubicBezTo>
                    <a:pt x="30" y="832"/>
                    <a:pt x="31" y="832"/>
                    <a:pt x="34" y="833"/>
                  </a:cubicBezTo>
                  <a:cubicBezTo>
                    <a:pt x="37" y="833"/>
                    <a:pt x="41" y="835"/>
                    <a:pt x="49" y="840"/>
                  </a:cubicBezTo>
                  <a:cubicBezTo>
                    <a:pt x="56" y="844"/>
                    <a:pt x="126" y="883"/>
                    <a:pt x="163" y="905"/>
                  </a:cubicBezTo>
                  <a:cubicBezTo>
                    <a:pt x="201" y="926"/>
                    <a:pt x="260" y="959"/>
                    <a:pt x="306" y="985"/>
                  </a:cubicBezTo>
                  <a:cubicBezTo>
                    <a:pt x="352" y="1011"/>
                    <a:pt x="449" y="1067"/>
                    <a:pt x="479" y="1084"/>
                  </a:cubicBezTo>
                  <a:cubicBezTo>
                    <a:pt x="509" y="1101"/>
                    <a:pt x="582" y="1142"/>
                    <a:pt x="582" y="1142"/>
                  </a:cubicBezTo>
                  <a:cubicBezTo>
                    <a:pt x="582" y="1142"/>
                    <a:pt x="581" y="1144"/>
                    <a:pt x="586" y="1147"/>
                  </a:cubicBezTo>
                  <a:cubicBezTo>
                    <a:pt x="591" y="1150"/>
                    <a:pt x="595" y="1152"/>
                    <a:pt x="598" y="1155"/>
                  </a:cubicBezTo>
                  <a:cubicBezTo>
                    <a:pt x="601" y="1158"/>
                    <a:pt x="604" y="1161"/>
                    <a:pt x="609" y="1161"/>
                  </a:cubicBezTo>
                  <a:cubicBezTo>
                    <a:pt x="613" y="1162"/>
                    <a:pt x="617" y="1158"/>
                    <a:pt x="617" y="1158"/>
                  </a:cubicBezTo>
                  <a:cubicBezTo>
                    <a:pt x="617" y="1158"/>
                    <a:pt x="625" y="1160"/>
                    <a:pt x="628" y="1156"/>
                  </a:cubicBezTo>
                  <a:cubicBezTo>
                    <a:pt x="631" y="1153"/>
                    <a:pt x="630" y="1150"/>
                    <a:pt x="630" y="1150"/>
                  </a:cubicBezTo>
                  <a:cubicBezTo>
                    <a:pt x="630" y="1150"/>
                    <a:pt x="637" y="1150"/>
                    <a:pt x="639" y="1149"/>
                  </a:cubicBezTo>
                  <a:cubicBezTo>
                    <a:pt x="641" y="1148"/>
                    <a:pt x="642" y="1148"/>
                    <a:pt x="642" y="1148"/>
                  </a:cubicBezTo>
                  <a:cubicBezTo>
                    <a:pt x="642" y="1148"/>
                    <a:pt x="645" y="1149"/>
                    <a:pt x="650" y="1151"/>
                  </a:cubicBezTo>
                  <a:cubicBezTo>
                    <a:pt x="655" y="1152"/>
                    <a:pt x="658" y="1152"/>
                    <a:pt x="659" y="1152"/>
                  </a:cubicBezTo>
                  <a:cubicBezTo>
                    <a:pt x="661" y="1153"/>
                    <a:pt x="666" y="1152"/>
                    <a:pt x="667" y="1151"/>
                  </a:cubicBezTo>
                  <a:cubicBezTo>
                    <a:pt x="669" y="1149"/>
                    <a:pt x="674" y="1147"/>
                    <a:pt x="674" y="1142"/>
                  </a:cubicBezTo>
                  <a:cubicBezTo>
                    <a:pt x="674" y="1136"/>
                    <a:pt x="676" y="1132"/>
                    <a:pt x="677" y="1128"/>
                  </a:cubicBezTo>
                  <a:cubicBezTo>
                    <a:pt x="679" y="1124"/>
                    <a:pt x="681" y="1119"/>
                    <a:pt x="681" y="1117"/>
                  </a:cubicBezTo>
                  <a:cubicBezTo>
                    <a:pt x="681" y="1115"/>
                    <a:pt x="681" y="1112"/>
                    <a:pt x="683" y="1112"/>
                  </a:cubicBezTo>
                  <a:cubicBezTo>
                    <a:pt x="685" y="1113"/>
                    <a:pt x="688" y="1113"/>
                    <a:pt x="694" y="1109"/>
                  </a:cubicBezTo>
                  <a:cubicBezTo>
                    <a:pt x="699" y="1105"/>
                    <a:pt x="701" y="1100"/>
                    <a:pt x="701" y="1094"/>
                  </a:cubicBezTo>
                  <a:cubicBezTo>
                    <a:pt x="701" y="1088"/>
                    <a:pt x="700" y="1086"/>
                    <a:pt x="699" y="1085"/>
                  </a:cubicBezTo>
                  <a:cubicBezTo>
                    <a:pt x="698" y="1084"/>
                    <a:pt x="696" y="1082"/>
                    <a:pt x="696" y="1082"/>
                  </a:cubicBezTo>
                  <a:cubicBezTo>
                    <a:pt x="696" y="1082"/>
                    <a:pt x="703" y="1073"/>
                    <a:pt x="712" y="1053"/>
                  </a:cubicBezTo>
                  <a:cubicBezTo>
                    <a:pt x="721" y="1034"/>
                    <a:pt x="737" y="1000"/>
                    <a:pt x="753" y="969"/>
                  </a:cubicBezTo>
                  <a:cubicBezTo>
                    <a:pt x="768" y="938"/>
                    <a:pt x="797" y="877"/>
                    <a:pt x="821" y="830"/>
                  </a:cubicBezTo>
                  <a:cubicBezTo>
                    <a:pt x="845" y="783"/>
                    <a:pt x="891" y="689"/>
                    <a:pt x="910" y="651"/>
                  </a:cubicBezTo>
                  <a:cubicBezTo>
                    <a:pt x="929" y="613"/>
                    <a:pt x="1021" y="428"/>
                    <a:pt x="1021" y="428"/>
                  </a:cubicBezTo>
                  <a:cubicBezTo>
                    <a:pt x="1021" y="428"/>
                    <a:pt x="1028" y="430"/>
                    <a:pt x="1034" y="424"/>
                  </a:cubicBezTo>
                  <a:cubicBezTo>
                    <a:pt x="1039" y="418"/>
                    <a:pt x="1042" y="410"/>
                    <a:pt x="1039" y="405"/>
                  </a:cubicBezTo>
                  <a:cubicBezTo>
                    <a:pt x="1036" y="399"/>
                    <a:pt x="1035" y="398"/>
                    <a:pt x="1035" y="398"/>
                  </a:cubicBezTo>
                  <a:cubicBezTo>
                    <a:pt x="1035" y="398"/>
                    <a:pt x="1038" y="392"/>
                    <a:pt x="1041" y="388"/>
                  </a:cubicBezTo>
                  <a:cubicBezTo>
                    <a:pt x="1043" y="384"/>
                    <a:pt x="1048" y="378"/>
                    <a:pt x="1052" y="373"/>
                  </a:cubicBezTo>
                  <a:cubicBezTo>
                    <a:pt x="1055" y="368"/>
                    <a:pt x="1062" y="364"/>
                    <a:pt x="1060" y="355"/>
                  </a:cubicBezTo>
                  <a:close/>
                  <a:moveTo>
                    <a:pt x="198" y="430"/>
                  </a:moveTo>
                  <a:cubicBezTo>
                    <a:pt x="187" y="451"/>
                    <a:pt x="178" y="469"/>
                    <a:pt x="178" y="469"/>
                  </a:cubicBezTo>
                  <a:cubicBezTo>
                    <a:pt x="178" y="469"/>
                    <a:pt x="176" y="468"/>
                    <a:pt x="174" y="467"/>
                  </a:cubicBezTo>
                  <a:cubicBezTo>
                    <a:pt x="173" y="467"/>
                    <a:pt x="169" y="467"/>
                    <a:pt x="167" y="466"/>
                  </a:cubicBezTo>
                  <a:cubicBezTo>
                    <a:pt x="164" y="465"/>
                    <a:pt x="163" y="468"/>
                    <a:pt x="163" y="468"/>
                  </a:cubicBezTo>
                  <a:cubicBezTo>
                    <a:pt x="163" y="468"/>
                    <a:pt x="152" y="462"/>
                    <a:pt x="144" y="456"/>
                  </a:cubicBezTo>
                  <a:cubicBezTo>
                    <a:pt x="144" y="456"/>
                    <a:pt x="70" y="414"/>
                    <a:pt x="113" y="338"/>
                  </a:cubicBezTo>
                  <a:cubicBezTo>
                    <a:pt x="113" y="338"/>
                    <a:pt x="165" y="257"/>
                    <a:pt x="226" y="300"/>
                  </a:cubicBezTo>
                  <a:cubicBezTo>
                    <a:pt x="226" y="300"/>
                    <a:pt x="226" y="300"/>
                    <a:pt x="226" y="300"/>
                  </a:cubicBezTo>
                  <a:cubicBezTo>
                    <a:pt x="228" y="301"/>
                    <a:pt x="231" y="302"/>
                    <a:pt x="235" y="305"/>
                  </a:cubicBezTo>
                  <a:cubicBezTo>
                    <a:pt x="239" y="308"/>
                    <a:pt x="244" y="311"/>
                    <a:pt x="247" y="314"/>
                  </a:cubicBezTo>
                  <a:cubicBezTo>
                    <a:pt x="250" y="317"/>
                    <a:pt x="255" y="319"/>
                    <a:pt x="255" y="319"/>
                  </a:cubicBezTo>
                  <a:cubicBezTo>
                    <a:pt x="255" y="319"/>
                    <a:pt x="245" y="339"/>
                    <a:pt x="233" y="362"/>
                  </a:cubicBezTo>
                  <a:cubicBezTo>
                    <a:pt x="233" y="364"/>
                    <a:pt x="232" y="365"/>
                    <a:pt x="231" y="366"/>
                  </a:cubicBezTo>
                  <a:cubicBezTo>
                    <a:pt x="218" y="391"/>
                    <a:pt x="204" y="419"/>
                    <a:pt x="198" y="43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cxnSp>
        <p:nvCxnSpPr>
          <p:cNvPr id="33" name="Straight Connector 32"/>
          <p:cNvCxnSpPr/>
          <p:nvPr/>
        </p:nvCxnSpPr>
        <p:spPr>
          <a:xfrm rot="16200000" flipH="1">
            <a:off x="3303418" y="3499445"/>
            <a:ext cx="3485037" cy="585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320847" y="3038170"/>
            <a:ext cx="5207542" cy="338554"/>
          </a:xfrm>
          <a:prstGeom prst="rect">
            <a:avLst/>
          </a:prstGeom>
          <a:noFill/>
        </p:spPr>
        <p:txBody>
          <a:bodyPr wrap="square" rtlCol="0">
            <a:spAutoFit/>
          </a:bodyPr>
          <a:lstStyle/>
          <a:p>
            <a:pPr marL="285750" indent="-285750">
              <a:buFont typeface="Wingdings" panose="05000000000000000000" pitchFamily="2" charset="2"/>
              <a:buChar char="ü"/>
            </a:pPr>
            <a:r>
              <a:rPr lang="fr-FR" sz="1600" dirty="0" smtClean="0">
                <a:latin typeface="Footlight MT Light" pitchFamily="18" charset="0"/>
              </a:rPr>
              <a:t>Intégration dans la   vie professionnelle </a:t>
            </a:r>
            <a:endParaRPr lang="fr-FR" sz="1600" dirty="0">
              <a:latin typeface="Footlight MT Light" pitchFamily="18" charset="0"/>
            </a:endParaRPr>
          </a:p>
        </p:txBody>
      </p:sp>
      <p:sp>
        <p:nvSpPr>
          <p:cNvPr id="46" name="ZoneTexte 45"/>
          <p:cNvSpPr txBox="1"/>
          <p:nvPr/>
        </p:nvSpPr>
        <p:spPr>
          <a:xfrm>
            <a:off x="248644" y="3809401"/>
            <a:ext cx="4967483" cy="584775"/>
          </a:xfrm>
          <a:prstGeom prst="rect">
            <a:avLst/>
          </a:prstGeom>
          <a:noFill/>
        </p:spPr>
        <p:txBody>
          <a:bodyPr wrap="square" rtlCol="0">
            <a:spAutoFit/>
          </a:bodyPr>
          <a:lstStyle/>
          <a:p>
            <a:pPr marL="285750" indent="-285750">
              <a:buFont typeface="Wingdings" panose="05000000000000000000" pitchFamily="2" charset="2"/>
              <a:buChar char="ü"/>
            </a:pPr>
            <a:r>
              <a:rPr lang="fr-FR" sz="1600" dirty="0" smtClean="0">
                <a:latin typeface="Footlight MT Light" pitchFamily="18" charset="0"/>
              </a:rPr>
              <a:t>Exploitation des compétences techniques toute en maitrisant les logiciel SolidWorks et Tia portal  </a:t>
            </a:r>
            <a:endParaRPr lang="fr-FR" sz="1600" dirty="0">
              <a:latin typeface="Footlight MT Light" pitchFamily="18" charset="0"/>
            </a:endParaRPr>
          </a:p>
        </p:txBody>
      </p:sp>
      <p:sp>
        <p:nvSpPr>
          <p:cNvPr id="48" name="ZoneTexte 47"/>
          <p:cNvSpPr txBox="1"/>
          <p:nvPr/>
        </p:nvSpPr>
        <p:spPr>
          <a:xfrm>
            <a:off x="105118" y="1436837"/>
            <a:ext cx="5011950" cy="923330"/>
          </a:xfrm>
          <a:prstGeom prst="rect">
            <a:avLst/>
          </a:prstGeom>
          <a:noFill/>
        </p:spPr>
        <p:txBody>
          <a:bodyPr wrap="square" rtlCol="0">
            <a:spAutoFit/>
          </a:bodyPr>
          <a:lstStyle/>
          <a:p>
            <a:pPr algn="ctr"/>
            <a:r>
              <a:rPr lang="fr-FR" b="1" dirty="0" smtClean="0">
                <a:solidFill>
                  <a:schemeClr val="accent2">
                    <a:lumMod val="75000"/>
                  </a:schemeClr>
                </a:solidFill>
                <a:latin typeface="Footlight MT Light" pitchFamily="18" charset="0"/>
              </a:rPr>
              <a:t>Au cours de la réalisation de notre projet de fin d’étude :</a:t>
            </a:r>
          </a:p>
          <a:p>
            <a:pPr algn="ctr"/>
            <a:r>
              <a:rPr lang="fr-FR" b="1" dirty="0" smtClean="0">
                <a:solidFill>
                  <a:schemeClr val="accent2">
                    <a:lumMod val="75000"/>
                  </a:schemeClr>
                </a:solidFill>
                <a:latin typeface="Footlight MT Light" pitchFamily="18" charset="0"/>
              </a:rPr>
              <a:t>«  Amélioration de ligne de production » </a:t>
            </a:r>
            <a:endParaRPr lang="fr-FR" b="1" dirty="0">
              <a:solidFill>
                <a:schemeClr val="accent2">
                  <a:lumMod val="75000"/>
                </a:schemeClr>
              </a:solidFill>
              <a:latin typeface="Footlight MT Light" pitchFamily="18" charset="0"/>
            </a:endParaRPr>
          </a:p>
        </p:txBody>
      </p:sp>
    </p:spTree>
    <p:extLst>
      <p:ext uri="{BB962C8B-B14F-4D97-AF65-F5344CB8AC3E}">
        <p14:creationId xmlns:p14="http://schemas.microsoft.com/office/powerpoint/2010/main" val="4927091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slide(fromBottom)">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slide(fromBottom)">
                                      <p:cBhvr>
                                        <p:cTn id="12" dur="500"/>
                                        <p:tgtEl>
                                          <p:spTgt spid="45"/>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slide(fromBottom)">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5" grpId="0"/>
      <p:bldP spid="46" grpId="0"/>
      <p:bldP spid="4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rot="16200000">
            <a:off x="-2607727" y="2607739"/>
            <a:ext cx="6739456" cy="1524000"/>
          </a:xfrm>
          <a:prstGeom prst="rect">
            <a:avLst/>
          </a:prstGeom>
          <a:gradFill>
            <a:gsLst>
              <a:gs pos="0">
                <a:schemeClr val="accent6">
                  <a:lumMod val="50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3" name="Rectangle 112"/>
          <p:cNvSpPr/>
          <p:nvPr/>
        </p:nvSpPr>
        <p:spPr>
          <a:xfrm rot="16200000">
            <a:off x="-1083726" y="2607739"/>
            <a:ext cx="6739454" cy="1524000"/>
          </a:xfrm>
          <a:prstGeom prst="rect">
            <a:avLst/>
          </a:prstGeom>
          <a:gradFill>
            <a:gsLst>
              <a:gs pos="0">
                <a:schemeClr val="accent1">
                  <a:lumMod val="5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4" name="Rectangle 113"/>
          <p:cNvSpPr/>
          <p:nvPr/>
        </p:nvSpPr>
        <p:spPr>
          <a:xfrm rot="16200000">
            <a:off x="440277" y="2607738"/>
            <a:ext cx="6739451" cy="1524000"/>
          </a:xfrm>
          <a:prstGeom prst="rect">
            <a:avLst/>
          </a:prstGeom>
          <a:gradFill>
            <a:gsLst>
              <a:gs pos="0">
                <a:schemeClr val="accent2">
                  <a:lumMod val="5000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5" name="Rectangle 114"/>
          <p:cNvSpPr/>
          <p:nvPr/>
        </p:nvSpPr>
        <p:spPr>
          <a:xfrm rot="16200000">
            <a:off x="1964267" y="2607732"/>
            <a:ext cx="6739468" cy="1524000"/>
          </a:xfrm>
          <a:prstGeom prst="rect">
            <a:avLst/>
          </a:prstGeom>
          <a:gradFill>
            <a:gsLst>
              <a:gs pos="0">
                <a:schemeClr val="accent3">
                  <a:lumMod val="50000"/>
                </a:schemeClr>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6" name="Rectangle 115"/>
          <p:cNvSpPr/>
          <p:nvPr/>
        </p:nvSpPr>
        <p:spPr>
          <a:xfrm rot="16200000">
            <a:off x="3488267" y="2607732"/>
            <a:ext cx="6739471" cy="1524000"/>
          </a:xfrm>
          <a:prstGeom prst="rect">
            <a:avLst/>
          </a:prstGeom>
          <a:gradFill>
            <a:gsLst>
              <a:gs pos="0">
                <a:schemeClr val="accent4">
                  <a:lumMod val="50000"/>
                </a:schemeClr>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7" name="Rectangle 116"/>
          <p:cNvSpPr/>
          <p:nvPr/>
        </p:nvSpPr>
        <p:spPr>
          <a:xfrm rot="16200000">
            <a:off x="5012308" y="2607764"/>
            <a:ext cx="6739386" cy="1524000"/>
          </a:xfrm>
          <a:prstGeom prst="rect">
            <a:avLst/>
          </a:prstGeom>
          <a:gradFill>
            <a:gsLst>
              <a:gs pos="0">
                <a:schemeClr val="accent5">
                  <a:lumMod val="5000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5" name="Freeform 13"/>
          <p:cNvSpPr>
            <a:spLocks/>
          </p:cNvSpPr>
          <p:nvPr/>
        </p:nvSpPr>
        <p:spPr bwMode="auto">
          <a:xfrm>
            <a:off x="7623376" y="5746135"/>
            <a:ext cx="1520624" cy="1111867"/>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6" name="Freeform 14"/>
          <p:cNvSpPr>
            <a:spLocks noEditPoints="1"/>
          </p:cNvSpPr>
          <p:nvPr/>
        </p:nvSpPr>
        <p:spPr bwMode="auto">
          <a:xfrm>
            <a:off x="6096796" y="4979865"/>
            <a:ext cx="1526583" cy="1878137"/>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7" name="Freeform 15"/>
          <p:cNvSpPr>
            <a:spLocks/>
          </p:cNvSpPr>
          <p:nvPr/>
        </p:nvSpPr>
        <p:spPr bwMode="auto">
          <a:xfrm>
            <a:off x="4573789" y="5436291"/>
            <a:ext cx="1523007" cy="1421711"/>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8" name="Freeform 16"/>
          <p:cNvSpPr>
            <a:spLocks/>
          </p:cNvSpPr>
          <p:nvPr/>
        </p:nvSpPr>
        <p:spPr bwMode="auto">
          <a:xfrm>
            <a:off x="3053162" y="5162194"/>
            <a:ext cx="1520624" cy="1695806"/>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9" name="Freeform 17"/>
          <p:cNvSpPr>
            <a:spLocks/>
          </p:cNvSpPr>
          <p:nvPr/>
        </p:nvSpPr>
        <p:spPr bwMode="auto">
          <a:xfrm>
            <a:off x="1526583" y="4799914"/>
            <a:ext cx="1526583" cy="2058086"/>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0" name="Freeform 18"/>
          <p:cNvSpPr>
            <a:spLocks noEditPoints="1"/>
          </p:cNvSpPr>
          <p:nvPr/>
        </p:nvSpPr>
        <p:spPr bwMode="auto">
          <a:xfrm>
            <a:off x="2381" y="4866650"/>
            <a:ext cx="1524200" cy="1991350"/>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3" name="Group 30"/>
          <p:cNvGrpSpPr/>
          <p:nvPr/>
        </p:nvGrpSpPr>
        <p:grpSpPr>
          <a:xfrm>
            <a:off x="4" y="6601438"/>
            <a:ext cx="9143999" cy="256562"/>
            <a:chOff x="2" y="2110197"/>
            <a:chExt cx="12191999" cy="134339"/>
          </a:xfrm>
        </p:grpSpPr>
        <p:sp>
          <p:nvSpPr>
            <p:cNvPr id="32" name="Rectangle 31"/>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3" name="Rectangle 32"/>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4" name="Rectangle 33"/>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5" name="Rectangle 34"/>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Rectangle 35"/>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7" name="Rectangle 36"/>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2" name="TextBox 1"/>
          <p:cNvSpPr txBox="1"/>
          <p:nvPr/>
        </p:nvSpPr>
        <p:spPr>
          <a:xfrm>
            <a:off x="1970574" y="2762268"/>
            <a:ext cx="5292924" cy="600164"/>
          </a:xfrm>
          <a:prstGeom prst="rect">
            <a:avLst/>
          </a:prstGeom>
          <a:noFill/>
        </p:spPr>
        <p:txBody>
          <a:bodyPr wrap="none" rtlCol="0">
            <a:spAutoFit/>
          </a:bodyPr>
          <a:lstStyle/>
          <a:p>
            <a:r>
              <a:rPr lang="fr-FR" sz="3300" b="1" dirty="0" smtClean="0">
                <a:solidFill>
                  <a:schemeClr val="bg1"/>
                </a:solidFill>
              </a:rPr>
              <a:t>Merci pour votre attention</a:t>
            </a:r>
            <a:r>
              <a:rPr lang="id-ID" sz="3300" b="1" dirty="0" smtClean="0">
                <a:solidFill>
                  <a:schemeClr val="bg1"/>
                </a:solidFill>
              </a:rPr>
              <a:t>!!!</a:t>
            </a:r>
            <a:endParaRPr lang="id-ID" sz="3300" b="1" dirty="0">
              <a:solidFill>
                <a:schemeClr val="bg1"/>
              </a:solidFill>
            </a:endParaRPr>
          </a:p>
        </p:txBody>
      </p:sp>
      <p:sp>
        <p:nvSpPr>
          <p:cNvPr id="4" name="Espace réservé du numéro de diapositive 3"/>
          <p:cNvSpPr>
            <a:spLocks noGrp="1"/>
          </p:cNvSpPr>
          <p:nvPr>
            <p:ph type="sldNum" sz="quarter" idx="12"/>
          </p:nvPr>
        </p:nvSpPr>
        <p:spPr/>
        <p:txBody>
          <a:bodyPr/>
          <a:lstStyle/>
          <a:p>
            <a:fld id="{6176DFD3-2AF0-4B06-81C8-CF1C6F54D29C}" type="slidenum">
              <a:rPr lang="id-ID" smtClean="0"/>
              <a:pPr/>
              <a:t>58</a:t>
            </a:fld>
            <a:endParaRPr lang="id-ID"/>
          </a:p>
        </p:txBody>
      </p:sp>
    </p:spTree>
    <p:extLst>
      <p:ext uri="{BB962C8B-B14F-4D97-AF65-F5344CB8AC3E}">
        <p14:creationId xmlns:p14="http://schemas.microsoft.com/office/powerpoint/2010/main" val="122324676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1000"/>
                                        <p:tgtEl>
                                          <p:spTgt spid="136"/>
                                        </p:tgtEl>
                                      </p:cBhvr>
                                    </p:animEffect>
                                    <p:anim calcmode="lin" valueType="num">
                                      <p:cBhvr>
                                        <p:cTn id="14" dur="1000" fill="hold"/>
                                        <p:tgtEl>
                                          <p:spTgt spid="136"/>
                                        </p:tgtEl>
                                        <p:attrNameLst>
                                          <p:attrName>ppt_x</p:attrName>
                                        </p:attrNameLst>
                                      </p:cBhvr>
                                      <p:tavLst>
                                        <p:tav tm="0">
                                          <p:val>
                                            <p:strVal val="#ppt_x"/>
                                          </p:val>
                                        </p:tav>
                                        <p:tav tm="100000">
                                          <p:val>
                                            <p:strVal val="#ppt_x"/>
                                          </p:val>
                                        </p:tav>
                                      </p:tavLst>
                                    </p:anim>
                                    <p:anim calcmode="lin" valueType="num">
                                      <p:cBhvr>
                                        <p:cTn id="15" dur="900" decel="100000" fill="hold"/>
                                        <p:tgtEl>
                                          <p:spTgt spid="13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900" decel="100000" fill="hold"/>
                                        <p:tgtEl>
                                          <p:spTgt spid="2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anim calcmode="lin" valueType="num">
                                      <p:cBhvr>
                                        <p:cTn id="26" dur="1000" fill="hold"/>
                                        <p:tgtEl>
                                          <p:spTgt spid="113"/>
                                        </p:tgtEl>
                                        <p:attrNameLst>
                                          <p:attrName>ppt_x</p:attrName>
                                        </p:attrNameLst>
                                      </p:cBhvr>
                                      <p:tavLst>
                                        <p:tav tm="0">
                                          <p:val>
                                            <p:strVal val="#ppt_x"/>
                                          </p:val>
                                        </p:tav>
                                        <p:tav tm="100000">
                                          <p:val>
                                            <p:strVal val="#ppt_x"/>
                                          </p:val>
                                        </p:tav>
                                      </p:tavLst>
                                    </p:anim>
                                    <p:anim calcmode="lin" valueType="num">
                                      <p:cBhvr>
                                        <p:cTn id="27" dur="900" decel="100000" fill="hold"/>
                                        <p:tgtEl>
                                          <p:spTgt spid="11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13"/>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900" decel="100000" fill="hold"/>
                                        <p:tgtEl>
                                          <p:spTgt spid="2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50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1000"/>
                                        <p:tgtEl>
                                          <p:spTgt spid="114"/>
                                        </p:tgtEl>
                                      </p:cBhvr>
                                    </p:animEffect>
                                    <p:anim calcmode="lin" valueType="num">
                                      <p:cBhvr>
                                        <p:cTn id="38" dur="1000" fill="hold"/>
                                        <p:tgtEl>
                                          <p:spTgt spid="114"/>
                                        </p:tgtEl>
                                        <p:attrNameLst>
                                          <p:attrName>ppt_x</p:attrName>
                                        </p:attrNameLst>
                                      </p:cBhvr>
                                      <p:tavLst>
                                        <p:tav tm="0">
                                          <p:val>
                                            <p:strVal val="#ppt_x"/>
                                          </p:val>
                                        </p:tav>
                                        <p:tav tm="100000">
                                          <p:val>
                                            <p:strVal val="#ppt_x"/>
                                          </p:val>
                                        </p:tav>
                                      </p:tavLst>
                                    </p:anim>
                                    <p:anim calcmode="lin" valueType="num">
                                      <p:cBhvr>
                                        <p:cTn id="39" dur="900" decel="100000" fill="hold"/>
                                        <p:tgtEl>
                                          <p:spTgt spid="114"/>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6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900" decel="100000" fill="hold"/>
                                        <p:tgtEl>
                                          <p:spTgt spid="2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70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1000"/>
                                        <p:tgtEl>
                                          <p:spTgt spid="115"/>
                                        </p:tgtEl>
                                      </p:cBhvr>
                                    </p:animEffect>
                                    <p:anim calcmode="lin" valueType="num">
                                      <p:cBhvr>
                                        <p:cTn id="50" dur="1000" fill="hold"/>
                                        <p:tgtEl>
                                          <p:spTgt spid="115"/>
                                        </p:tgtEl>
                                        <p:attrNameLst>
                                          <p:attrName>ppt_x</p:attrName>
                                        </p:attrNameLst>
                                      </p:cBhvr>
                                      <p:tavLst>
                                        <p:tav tm="0">
                                          <p:val>
                                            <p:strVal val="#ppt_x"/>
                                          </p:val>
                                        </p:tav>
                                        <p:tav tm="100000">
                                          <p:val>
                                            <p:strVal val="#ppt_x"/>
                                          </p:val>
                                        </p:tav>
                                      </p:tavLst>
                                    </p:anim>
                                    <p:anim calcmode="lin" valueType="num">
                                      <p:cBhvr>
                                        <p:cTn id="51" dur="900" decel="100000" fill="hold"/>
                                        <p:tgtEl>
                                          <p:spTgt spid="1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80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900" decel="100000" fill="hold"/>
                                        <p:tgtEl>
                                          <p:spTgt spid="26"/>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900"/>
                                  </p:stCondLst>
                                  <p:childTnLst>
                                    <p:set>
                                      <p:cBhvr>
                                        <p:cTn id="60" dur="1" fill="hold">
                                          <p:stCondLst>
                                            <p:cond delay="0"/>
                                          </p:stCondLst>
                                        </p:cTn>
                                        <p:tgtEl>
                                          <p:spTgt spid="116"/>
                                        </p:tgtEl>
                                        <p:attrNameLst>
                                          <p:attrName>style.visibility</p:attrName>
                                        </p:attrNameLst>
                                      </p:cBhvr>
                                      <p:to>
                                        <p:strVal val="visible"/>
                                      </p:to>
                                    </p:set>
                                    <p:animEffect transition="in" filter="fade">
                                      <p:cBhvr>
                                        <p:cTn id="61" dur="1000"/>
                                        <p:tgtEl>
                                          <p:spTgt spid="116"/>
                                        </p:tgtEl>
                                      </p:cBhvr>
                                    </p:animEffect>
                                    <p:anim calcmode="lin" valueType="num">
                                      <p:cBhvr>
                                        <p:cTn id="62" dur="1000" fill="hold"/>
                                        <p:tgtEl>
                                          <p:spTgt spid="116"/>
                                        </p:tgtEl>
                                        <p:attrNameLst>
                                          <p:attrName>ppt_x</p:attrName>
                                        </p:attrNameLst>
                                      </p:cBhvr>
                                      <p:tavLst>
                                        <p:tav tm="0">
                                          <p:val>
                                            <p:strVal val="#ppt_x"/>
                                          </p:val>
                                        </p:tav>
                                        <p:tav tm="100000">
                                          <p:val>
                                            <p:strVal val="#ppt_x"/>
                                          </p:val>
                                        </p:tav>
                                      </p:tavLst>
                                    </p:anim>
                                    <p:anim calcmode="lin" valueType="num">
                                      <p:cBhvr>
                                        <p:cTn id="63" dur="900" decel="100000" fill="hold"/>
                                        <p:tgtEl>
                                          <p:spTgt spid="116"/>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16"/>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10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900" decel="100000" fill="hold"/>
                                        <p:tgtEl>
                                          <p:spTgt spid="25"/>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1100"/>
                                  </p:stCondLst>
                                  <p:childTnLst>
                                    <p:set>
                                      <p:cBhvr>
                                        <p:cTn id="72" dur="1" fill="hold">
                                          <p:stCondLst>
                                            <p:cond delay="0"/>
                                          </p:stCondLst>
                                        </p:cTn>
                                        <p:tgtEl>
                                          <p:spTgt spid="117"/>
                                        </p:tgtEl>
                                        <p:attrNameLst>
                                          <p:attrName>style.visibility</p:attrName>
                                        </p:attrNameLst>
                                      </p:cBhvr>
                                      <p:to>
                                        <p:strVal val="visible"/>
                                      </p:to>
                                    </p:set>
                                    <p:animEffect transition="in" filter="fade">
                                      <p:cBhvr>
                                        <p:cTn id="73" dur="1000"/>
                                        <p:tgtEl>
                                          <p:spTgt spid="117"/>
                                        </p:tgtEl>
                                      </p:cBhvr>
                                    </p:animEffect>
                                    <p:anim calcmode="lin" valueType="num">
                                      <p:cBhvr>
                                        <p:cTn id="74" dur="1000" fill="hold"/>
                                        <p:tgtEl>
                                          <p:spTgt spid="117"/>
                                        </p:tgtEl>
                                        <p:attrNameLst>
                                          <p:attrName>ppt_x</p:attrName>
                                        </p:attrNameLst>
                                      </p:cBhvr>
                                      <p:tavLst>
                                        <p:tav tm="0">
                                          <p:val>
                                            <p:strVal val="#ppt_x"/>
                                          </p:val>
                                        </p:tav>
                                        <p:tav tm="100000">
                                          <p:val>
                                            <p:strVal val="#ppt_x"/>
                                          </p:val>
                                        </p:tav>
                                      </p:tavLst>
                                    </p:anim>
                                    <p:anim calcmode="lin" valueType="num">
                                      <p:cBhvr>
                                        <p:cTn id="75" dur="900" decel="100000" fill="hold"/>
                                        <p:tgtEl>
                                          <p:spTgt spid="117"/>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17"/>
                                        </p:tgtEl>
                                        <p:attrNameLst>
                                          <p:attrName>ppt_y</p:attrName>
                                        </p:attrNameLst>
                                      </p:cBhvr>
                                      <p:tavLst>
                                        <p:tav tm="0">
                                          <p:val>
                                            <p:strVal val="#ppt_y-.03"/>
                                          </p:val>
                                        </p:tav>
                                        <p:tav tm="100000">
                                          <p:val>
                                            <p:strVal val="#ppt_y"/>
                                          </p:val>
                                        </p:tav>
                                      </p:tavLst>
                                    </p:anim>
                                  </p:childTnLst>
                                </p:cTn>
                              </p:par>
                            </p:childTnLst>
                          </p:cTn>
                        </p:par>
                        <p:par>
                          <p:cTn id="77" fill="hold">
                            <p:stCondLst>
                              <p:cond delay="2100"/>
                            </p:stCondLst>
                            <p:childTnLst>
                              <p:par>
                                <p:cTn id="78" presetID="10" presetClass="entr" presetSubtype="0" fill="hold" grpId="0"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13" grpId="0" animBg="1"/>
      <p:bldP spid="114" grpId="0" animBg="1"/>
      <p:bldP spid="115" grpId="0" animBg="1"/>
      <p:bldP spid="116" grpId="0" animBg="1"/>
      <p:bldP spid="117" grpId="0" animBg="1"/>
      <p:bldP spid="25" grpId="0" animBg="1"/>
      <p:bldP spid="26" grpId="0" animBg="1"/>
      <p:bldP spid="27" grpId="0" animBg="1"/>
      <p:bldP spid="28" grpId="0" animBg="1"/>
      <p:bldP spid="29" grpId="0" animBg="1"/>
      <p:bldP spid="30"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a:xfrm>
            <a:off x="560130" y="3592913"/>
            <a:ext cx="722111" cy="764588"/>
            <a:chOff x="746837" y="3647550"/>
            <a:chExt cx="962815" cy="1019451"/>
          </a:xfrm>
        </p:grpSpPr>
        <p:grpSp>
          <p:nvGrpSpPr>
            <p:cNvPr id="3" name="Group 5"/>
            <p:cNvGrpSpPr/>
            <p:nvPr/>
          </p:nvGrpSpPr>
          <p:grpSpPr>
            <a:xfrm>
              <a:off x="746837" y="3647550"/>
              <a:ext cx="962815" cy="1019451"/>
              <a:chOff x="1664677" y="1949380"/>
              <a:chExt cx="1195754" cy="1266093"/>
            </a:xfrm>
          </p:grpSpPr>
          <p:sp>
            <p:nvSpPr>
              <p:cNvPr id="11" name="Rounded Rectangle 10"/>
              <p:cNvSpPr/>
              <p:nvPr/>
            </p:nvSpPr>
            <p:spPr>
              <a:xfrm>
                <a:off x="1664677" y="2019719"/>
                <a:ext cx="1195754" cy="119575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Rounded Rectangle 11"/>
              <p:cNvSpPr/>
              <p:nvPr/>
            </p:nvSpPr>
            <p:spPr>
              <a:xfrm>
                <a:off x="1664677" y="1949380"/>
                <a:ext cx="1195754" cy="11957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7" name="TextBox 46"/>
            <p:cNvSpPr txBox="1"/>
            <p:nvPr/>
          </p:nvSpPr>
          <p:spPr>
            <a:xfrm>
              <a:off x="808572" y="3963193"/>
              <a:ext cx="835187" cy="400109"/>
            </a:xfrm>
            <a:prstGeom prst="rect">
              <a:avLst/>
            </a:prstGeom>
            <a:noFill/>
          </p:spPr>
          <p:txBody>
            <a:bodyPr wrap="none" rtlCol="0">
              <a:spAutoFit/>
            </a:bodyPr>
            <a:lstStyle/>
            <a:p>
              <a:pPr algn="ctr"/>
              <a:r>
                <a:rPr lang="id-ID" sz="1350" b="1" dirty="0">
                  <a:solidFill>
                    <a:schemeClr val="bg1"/>
                  </a:solidFill>
                </a:rPr>
                <a:t>WHAT</a:t>
              </a:r>
            </a:p>
          </p:txBody>
        </p:sp>
      </p:grpSp>
      <p:grpSp>
        <p:nvGrpSpPr>
          <p:cNvPr id="4" name="Group 55"/>
          <p:cNvGrpSpPr/>
          <p:nvPr/>
        </p:nvGrpSpPr>
        <p:grpSpPr>
          <a:xfrm>
            <a:off x="1382642" y="3592913"/>
            <a:ext cx="722111" cy="764588"/>
            <a:chOff x="1843519" y="3647550"/>
            <a:chExt cx="962815" cy="1019451"/>
          </a:xfrm>
        </p:grpSpPr>
        <p:grpSp>
          <p:nvGrpSpPr>
            <p:cNvPr id="5" name="Group 13"/>
            <p:cNvGrpSpPr/>
            <p:nvPr/>
          </p:nvGrpSpPr>
          <p:grpSpPr>
            <a:xfrm>
              <a:off x="1843519" y="3647550"/>
              <a:ext cx="962815" cy="1019451"/>
              <a:chOff x="1664677" y="1949380"/>
              <a:chExt cx="1195754" cy="1266093"/>
            </a:xfrm>
          </p:grpSpPr>
          <p:sp>
            <p:nvSpPr>
              <p:cNvPr id="19" name="Rounded Rectangle 18"/>
              <p:cNvSpPr/>
              <p:nvPr/>
            </p:nvSpPr>
            <p:spPr>
              <a:xfrm>
                <a:off x="1664677" y="2019719"/>
                <a:ext cx="1195754" cy="119575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ounded Rectangle 19"/>
              <p:cNvSpPr/>
              <p:nvPr/>
            </p:nvSpPr>
            <p:spPr>
              <a:xfrm>
                <a:off x="1664677" y="1949380"/>
                <a:ext cx="1195754" cy="11957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8" name="TextBox 47"/>
            <p:cNvSpPr txBox="1"/>
            <p:nvPr/>
          </p:nvSpPr>
          <p:spPr>
            <a:xfrm>
              <a:off x="1964570" y="3963193"/>
              <a:ext cx="720712" cy="400109"/>
            </a:xfrm>
            <a:prstGeom prst="rect">
              <a:avLst/>
            </a:prstGeom>
            <a:noFill/>
          </p:spPr>
          <p:txBody>
            <a:bodyPr wrap="none" rtlCol="0">
              <a:spAutoFit/>
            </a:bodyPr>
            <a:lstStyle/>
            <a:p>
              <a:pPr algn="ctr"/>
              <a:r>
                <a:rPr lang="id-ID" sz="1350" b="1" dirty="0">
                  <a:solidFill>
                    <a:schemeClr val="bg1"/>
                  </a:solidFill>
                </a:rPr>
                <a:t>WHY</a:t>
              </a:r>
            </a:p>
          </p:txBody>
        </p:sp>
      </p:grpSp>
      <p:grpSp>
        <p:nvGrpSpPr>
          <p:cNvPr id="6" name="Group 57"/>
          <p:cNvGrpSpPr/>
          <p:nvPr/>
        </p:nvGrpSpPr>
        <p:grpSpPr>
          <a:xfrm>
            <a:off x="2193501" y="3592913"/>
            <a:ext cx="729401" cy="764588"/>
            <a:chOff x="2948415" y="3647550"/>
            <a:chExt cx="972535" cy="1019451"/>
          </a:xfrm>
        </p:grpSpPr>
        <p:grpSp>
          <p:nvGrpSpPr>
            <p:cNvPr id="7" name="Group 21"/>
            <p:cNvGrpSpPr/>
            <p:nvPr/>
          </p:nvGrpSpPr>
          <p:grpSpPr>
            <a:xfrm>
              <a:off x="2958135" y="3647550"/>
              <a:ext cx="962815" cy="1019451"/>
              <a:chOff x="1664677" y="1949380"/>
              <a:chExt cx="1195754" cy="1266093"/>
            </a:xfrm>
          </p:grpSpPr>
          <p:sp>
            <p:nvSpPr>
              <p:cNvPr id="27" name="Rounded Rectangle 26"/>
              <p:cNvSpPr/>
              <p:nvPr/>
            </p:nvSpPr>
            <p:spPr>
              <a:xfrm>
                <a:off x="1664677" y="2019719"/>
                <a:ext cx="1195754" cy="119575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8" name="Rounded Rectangle 27"/>
              <p:cNvSpPr/>
              <p:nvPr/>
            </p:nvSpPr>
            <p:spPr>
              <a:xfrm>
                <a:off x="1664677" y="1949380"/>
                <a:ext cx="1195754" cy="11957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9" name="TextBox 48"/>
            <p:cNvSpPr txBox="1"/>
            <p:nvPr/>
          </p:nvSpPr>
          <p:spPr>
            <a:xfrm>
              <a:off x="2948415" y="3963193"/>
              <a:ext cx="957955" cy="400109"/>
            </a:xfrm>
            <a:prstGeom prst="rect">
              <a:avLst/>
            </a:prstGeom>
            <a:noFill/>
          </p:spPr>
          <p:txBody>
            <a:bodyPr wrap="none" rtlCol="0">
              <a:spAutoFit/>
            </a:bodyPr>
            <a:lstStyle/>
            <a:p>
              <a:pPr algn="ctr"/>
              <a:r>
                <a:rPr lang="id-ID" sz="1350" b="1" dirty="0">
                  <a:solidFill>
                    <a:schemeClr val="bg1"/>
                  </a:solidFill>
                </a:rPr>
                <a:t>WHERE</a:t>
              </a:r>
            </a:p>
          </p:txBody>
        </p:sp>
      </p:grpSp>
      <p:grpSp>
        <p:nvGrpSpPr>
          <p:cNvPr id="8" name="Group 58"/>
          <p:cNvGrpSpPr/>
          <p:nvPr/>
        </p:nvGrpSpPr>
        <p:grpSpPr>
          <a:xfrm>
            <a:off x="3038218" y="3592913"/>
            <a:ext cx="722111" cy="764588"/>
            <a:chOff x="4536225" y="3647550"/>
            <a:chExt cx="962815" cy="1019451"/>
          </a:xfrm>
        </p:grpSpPr>
        <p:grpSp>
          <p:nvGrpSpPr>
            <p:cNvPr id="9" name="Group 29"/>
            <p:cNvGrpSpPr/>
            <p:nvPr/>
          </p:nvGrpSpPr>
          <p:grpSpPr>
            <a:xfrm>
              <a:off x="4536225" y="3647550"/>
              <a:ext cx="962815" cy="1019451"/>
              <a:chOff x="1664677" y="1949380"/>
              <a:chExt cx="1195754" cy="1266093"/>
            </a:xfrm>
          </p:grpSpPr>
          <p:sp>
            <p:nvSpPr>
              <p:cNvPr id="35" name="Rounded Rectangle 34"/>
              <p:cNvSpPr/>
              <p:nvPr/>
            </p:nvSpPr>
            <p:spPr>
              <a:xfrm>
                <a:off x="1664677" y="2019719"/>
                <a:ext cx="1195754" cy="119575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Rounded Rectangle 35"/>
              <p:cNvSpPr/>
              <p:nvPr/>
            </p:nvSpPr>
            <p:spPr>
              <a:xfrm>
                <a:off x="1664677" y="1949380"/>
                <a:ext cx="1195754" cy="11957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0" name="TextBox 49"/>
            <p:cNvSpPr txBox="1"/>
            <p:nvPr/>
          </p:nvSpPr>
          <p:spPr>
            <a:xfrm>
              <a:off x="4593792" y="3963193"/>
              <a:ext cx="866051" cy="400109"/>
            </a:xfrm>
            <a:prstGeom prst="rect">
              <a:avLst/>
            </a:prstGeom>
            <a:noFill/>
          </p:spPr>
          <p:txBody>
            <a:bodyPr wrap="none" rtlCol="0">
              <a:spAutoFit/>
            </a:bodyPr>
            <a:lstStyle/>
            <a:p>
              <a:pPr algn="ctr"/>
              <a:r>
                <a:rPr lang="id-ID" sz="1350" b="1" dirty="0">
                  <a:solidFill>
                    <a:schemeClr val="bg1"/>
                  </a:solidFill>
                </a:rPr>
                <a:t>WHEN</a:t>
              </a:r>
            </a:p>
          </p:txBody>
        </p:sp>
      </p:grpSp>
      <p:grpSp>
        <p:nvGrpSpPr>
          <p:cNvPr id="10" name="Group 60"/>
          <p:cNvGrpSpPr/>
          <p:nvPr/>
        </p:nvGrpSpPr>
        <p:grpSpPr>
          <a:xfrm>
            <a:off x="3833654" y="3606981"/>
            <a:ext cx="722111" cy="764588"/>
            <a:chOff x="7054873" y="3647550"/>
            <a:chExt cx="962815" cy="1019451"/>
          </a:xfrm>
        </p:grpSpPr>
        <p:grpSp>
          <p:nvGrpSpPr>
            <p:cNvPr id="13" name="Group 43"/>
            <p:cNvGrpSpPr/>
            <p:nvPr/>
          </p:nvGrpSpPr>
          <p:grpSpPr>
            <a:xfrm>
              <a:off x="7054873" y="3647550"/>
              <a:ext cx="962815" cy="1019451"/>
              <a:chOff x="1664677" y="1949380"/>
              <a:chExt cx="1195754" cy="1266093"/>
            </a:xfrm>
          </p:grpSpPr>
          <p:sp>
            <p:nvSpPr>
              <p:cNvPr id="45" name="Rounded Rectangle 44"/>
              <p:cNvSpPr/>
              <p:nvPr/>
            </p:nvSpPr>
            <p:spPr>
              <a:xfrm>
                <a:off x="1664677" y="2019719"/>
                <a:ext cx="1195754" cy="119575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6" name="Rounded Rectangle 45"/>
              <p:cNvSpPr/>
              <p:nvPr/>
            </p:nvSpPr>
            <p:spPr>
              <a:xfrm>
                <a:off x="1664677" y="1949380"/>
                <a:ext cx="1195754" cy="11957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2" name="TextBox 51"/>
            <p:cNvSpPr txBox="1"/>
            <p:nvPr/>
          </p:nvSpPr>
          <p:spPr>
            <a:xfrm>
              <a:off x="7145293" y="3985538"/>
              <a:ext cx="754226" cy="400109"/>
            </a:xfrm>
            <a:prstGeom prst="rect">
              <a:avLst/>
            </a:prstGeom>
            <a:noFill/>
          </p:spPr>
          <p:txBody>
            <a:bodyPr wrap="none" rtlCol="0">
              <a:spAutoFit/>
            </a:bodyPr>
            <a:lstStyle/>
            <a:p>
              <a:pPr algn="ctr"/>
              <a:r>
                <a:rPr lang="id-ID" sz="1350" b="1" dirty="0">
                  <a:solidFill>
                    <a:schemeClr val="bg1"/>
                  </a:solidFill>
                </a:rPr>
                <a:t>HOW</a:t>
              </a:r>
            </a:p>
          </p:txBody>
        </p:sp>
      </p:grpSp>
      <p:sp>
        <p:nvSpPr>
          <p:cNvPr id="53" name="TextBox 52"/>
          <p:cNvSpPr txBox="1"/>
          <p:nvPr/>
        </p:nvSpPr>
        <p:spPr>
          <a:xfrm>
            <a:off x="485479" y="2447294"/>
            <a:ext cx="5015284" cy="646331"/>
          </a:xfrm>
          <a:prstGeom prst="rect">
            <a:avLst/>
          </a:prstGeom>
          <a:noFill/>
        </p:spPr>
        <p:txBody>
          <a:bodyPr wrap="none" rtlCol="0">
            <a:spAutoFit/>
          </a:bodyPr>
          <a:lstStyle/>
          <a:p>
            <a:pPr algn="ctr"/>
            <a:r>
              <a:rPr lang="fr-FR" sz="3600" dirty="0" smtClean="0">
                <a:latin typeface="+mj-lt"/>
              </a:rPr>
              <a:t>Y a t – il des questions </a:t>
            </a:r>
            <a:r>
              <a:rPr lang="id-ID" sz="3600" dirty="0" smtClean="0">
                <a:latin typeface="+mj-lt"/>
              </a:rPr>
              <a:t>???</a:t>
            </a:r>
            <a:endParaRPr lang="en-US" sz="3600" dirty="0">
              <a:latin typeface="+mj-lt"/>
            </a:endParaRPr>
          </a:p>
        </p:txBody>
      </p:sp>
      <p:pic>
        <p:nvPicPr>
          <p:cNvPr id="1026" name="Picture 2" descr="C:\Users\HORIZON\Desktop\Image1.png"/>
          <p:cNvPicPr>
            <a:picLocks noChangeAspect="1" noChangeArrowheads="1"/>
          </p:cNvPicPr>
          <p:nvPr/>
        </p:nvPicPr>
        <p:blipFill>
          <a:blip r:embed="rId2"/>
          <a:srcRect/>
          <a:stretch>
            <a:fillRect/>
          </a:stretch>
        </p:blipFill>
        <p:spPr bwMode="auto">
          <a:xfrm>
            <a:off x="5739617" y="1364567"/>
            <a:ext cx="3404383" cy="5493434"/>
          </a:xfrm>
          <a:prstGeom prst="rect">
            <a:avLst/>
          </a:prstGeom>
          <a:noFill/>
        </p:spPr>
      </p:pic>
    </p:spTree>
    <p:extLst>
      <p:ext uri="{BB962C8B-B14F-4D97-AF65-F5344CB8AC3E}">
        <p14:creationId xmlns:p14="http://schemas.microsoft.com/office/powerpoint/2010/main" val="9054037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800" decel="100000"/>
                                        <p:tgtEl>
                                          <p:spTgt spid="2"/>
                                        </p:tgtEl>
                                      </p:cBhvr>
                                    </p:animEffect>
                                    <p:anim calcmode="lin" valueType="num">
                                      <p:cBhvr>
                                        <p:cTn id="16" dur="800" decel="100000" fill="hold"/>
                                        <p:tgtEl>
                                          <p:spTgt spid="2"/>
                                        </p:tgtEl>
                                        <p:attrNameLst>
                                          <p:attrName>style.rotation</p:attrName>
                                        </p:attrNameLst>
                                      </p:cBhvr>
                                      <p:tavLst>
                                        <p:tav tm="0">
                                          <p:val>
                                            <p:fltVal val="-90"/>
                                          </p:val>
                                        </p:tav>
                                        <p:tav tm="100000">
                                          <p:val>
                                            <p:fltVal val="0"/>
                                          </p:val>
                                        </p:tav>
                                      </p:tavLst>
                                    </p:anim>
                                    <p:anim calcmode="lin" valueType="num">
                                      <p:cBhvr>
                                        <p:cTn id="17" dur="800" decel="100000" fill="hold"/>
                                        <p:tgtEl>
                                          <p:spTgt spid="2"/>
                                        </p:tgtEl>
                                        <p:attrNameLst>
                                          <p:attrName>ppt_x</p:attrName>
                                        </p:attrNameLst>
                                      </p:cBhvr>
                                      <p:tavLst>
                                        <p:tav tm="0">
                                          <p:val>
                                            <p:strVal val="#ppt_x+0.4"/>
                                          </p:val>
                                        </p:tav>
                                        <p:tav tm="100000">
                                          <p:val>
                                            <p:strVal val="#ppt_x-0.05"/>
                                          </p:val>
                                        </p:tav>
                                      </p:tavLst>
                                    </p:anim>
                                    <p:anim calcmode="lin" valueType="num">
                                      <p:cBhvr>
                                        <p:cTn id="18" dur="800" decel="100000" fill="hold"/>
                                        <p:tgtEl>
                                          <p:spTgt spid="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800" decel="100000"/>
                                        <p:tgtEl>
                                          <p:spTgt spid="4"/>
                                        </p:tgtEl>
                                      </p:cBhvr>
                                    </p:animEffect>
                                    <p:anim calcmode="lin" valueType="num">
                                      <p:cBhvr>
                                        <p:cTn id="24" dur="800" decel="100000" fill="hold"/>
                                        <p:tgtEl>
                                          <p:spTgt spid="4"/>
                                        </p:tgtEl>
                                        <p:attrNameLst>
                                          <p:attrName>style.rotation</p:attrName>
                                        </p:attrNameLst>
                                      </p:cBhvr>
                                      <p:tavLst>
                                        <p:tav tm="0">
                                          <p:val>
                                            <p:fltVal val="-90"/>
                                          </p:val>
                                        </p:tav>
                                        <p:tav tm="100000">
                                          <p:val>
                                            <p:fltVal val="0"/>
                                          </p:val>
                                        </p:tav>
                                      </p:tavLst>
                                    </p:anim>
                                    <p:anim calcmode="lin" valueType="num">
                                      <p:cBhvr>
                                        <p:cTn id="25" dur="800" decel="100000" fill="hold"/>
                                        <p:tgtEl>
                                          <p:spTgt spid="4"/>
                                        </p:tgtEl>
                                        <p:attrNameLst>
                                          <p:attrName>ppt_x</p:attrName>
                                        </p:attrNameLst>
                                      </p:cBhvr>
                                      <p:tavLst>
                                        <p:tav tm="0">
                                          <p:val>
                                            <p:strVal val="#ppt_x+0.4"/>
                                          </p:val>
                                        </p:tav>
                                        <p:tav tm="100000">
                                          <p:val>
                                            <p:strVal val="#ppt_x-0.05"/>
                                          </p:val>
                                        </p:tav>
                                      </p:tavLst>
                                    </p:anim>
                                    <p:anim calcmode="lin" valueType="num">
                                      <p:cBhvr>
                                        <p:cTn id="26" dur="800" decel="100000" fill="hold"/>
                                        <p:tgtEl>
                                          <p:spTgt spid="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800" decel="100000"/>
                                        <p:tgtEl>
                                          <p:spTgt spid="6"/>
                                        </p:tgtEl>
                                      </p:cBhvr>
                                    </p:animEffect>
                                    <p:anim calcmode="lin" valueType="num">
                                      <p:cBhvr>
                                        <p:cTn id="32" dur="800" decel="100000" fill="hold"/>
                                        <p:tgtEl>
                                          <p:spTgt spid="6"/>
                                        </p:tgtEl>
                                        <p:attrNameLst>
                                          <p:attrName>style.rotation</p:attrName>
                                        </p:attrNameLst>
                                      </p:cBhvr>
                                      <p:tavLst>
                                        <p:tav tm="0">
                                          <p:val>
                                            <p:fltVal val="-90"/>
                                          </p:val>
                                        </p:tav>
                                        <p:tav tm="100000">
                                          <p:val>
                                            <p:fltVal val="0"/>
                                          </p:val>
                                        </p:tav>
                                      </p:tavLst>
                                    </p:anim>
                                    <p:anim calcmode="lin" valueType="num">
                                      <p:cBhvr>
                                        <p:cTn id="33" dur="800" decel="100000" fill="hold"/>
                                        <p:tgtEl>
                                          <p:spTgt spid="6"/>
                                        </p:tgtEl>
                                        <p:attrNameLst>
                                          <p:attrName>ppt_x</p:attrName>
                                        </p:attrNameLst>
                                      </p:cBhvr>
                                      <p:tavLst>
                                        <p:tav tm="0">
                                          <p:val>
                                            <p:strVal val="#ppt_x+0.4"/>
                                          </p:val>
                                        </p:tav>
                                        <p:tav tm="100000">
                                          <p:val>
                                            <p:strVal val="#ppt_x-0.05"/>
                                          </p:val>
                                        </p:tav>
                                      </p:tavLst>
                                    </p:anim>
                                    <p:anim calcmode="lin" valueType="num">
                                      <p:cBhvr>
                                        <p:cTn id="34" dur="800" decel="100000" fill="hold"/>
                                        <p:tgtEl>
                                          <p:spTgt spid="6"/>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800" decel="100000"/>
                                        <p:tgtEl>
                                          <p:spTgt spid="8"/>
                                        </p:tgtEl>
                                      </p:cBhvr>
                                    </p:animEffect>
                                    <p:anim calcmode="lin" valueType="num">
                                      <p:cBhvr>
                                        <p:cTn id="40" dur="800" decel="100000" fill="hold"/>
                                        <p:tgtEl>
                                          <p:spTgt spid="8"/>
                                        </p:tgtEl>
                                        <p:attrNameLst>
                                          <p:attrName>style.rotation</p:attrName>
                                        </p:attrNameLst>
                                      </p:cBhvr>
                                      <p:tavLst>
                                        <p:tav tm="0">
                                          <p:val>
                                            <p:fltVal val="-90"/>
                                          </p:val>
                                        </p:tav>
                                        <p:tav tm="100000">
                                          <p:val>
                                            <p:fltVal val="0"/>
                                          </p:val>
                                        </p:tav>
                                      </p:tavLst>
                                    </p:anim>
                                    <p:anim calcmode="lin" valueType="num">
                                      <p:cBhvr>
                                        <p:cTn id="41" dur="800" decel="100000" fill="hold"/>
                                        <p:tgtEl>
                                          <p:spTgt spid="8"/>
                                        </p:tgtEl>
                                        <p:attrNameLst>
                                          <p:attrName>ppt_x</p:attrName>
                                        </p:attrNameLst>
                                      </p:cBhvr>
                                      <p:tavLst>
                                        <p:tav tm="0">
                                          <p:val>
                                            <p:strVal val="#ppt_x+0.4"/>
                                          </p:val>
                                        </p:tav>
                                        <p:tav tm="100000">
                                          <p:val>
                                            <p:strVal val="#ppt_x-0.05"/>
                                          </p:val>
                                        </p:tav>
                                      </p:tavLst>
                                    </p:anim>
                                    <p:anim calcmode="lin" valueType="num">
                                      <p:cBhvr>
                                        <p:cTn id="42" dur="800" decel="100000" fill="hold"/>
                                        <p:tgtEl>
                                          <p:spTgt spid="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7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800" decel="100000"/>
                                        <p:tgtEl>
                                          <p:spTgt spid="10"/>
                                        </p:tgtEl>
                                      </p:cBhvr>
                                    </p:animEffect>
                                    <p:anim calcmode="lin" valueType="num">
                                      <p:cBhvr>
                                        <p:cTn id="48" dur="800" decel="100000" fill="hold"/>
                                        <p:tgtEl>
                                          <p:spTgt spid="10"/>
                                        </p:tgtEl>
                                        <p:attrNameLst>
                                          <p:attrName>style.rotation</p:attrName>
                                        </p:attrNameLst>
                                      </p:cBhvr>
                                      <p:tavLst>
                                        <p:tav tm="0">
                                          <p:val>
                                            <p:fltVal val="-90"/>
                                          </p:val>
                                        </p:tav>
                                        <p:tav tm="100000">
                                          <p:val>
                                            <p:fltVal val="0"/>
                                          </p:val>
                                        </p:tav>
                                      </p:tavLst>
                                    </p:anim>
                                    <p:anim calcmode="lin" valueType="num">
                                      <p:cBhvr>
                                        <p:cTn id="49" dur="800" decel="100000" fill="hold"/>
                                        <p:tgtEl>
                                          <p:spTgt spid="10"/>
                                        </p:tgtEl>
                                        <p:attrNameLst>
                                          <p:attrName>ppt_x</p:attrName>
                                        </p:attrNameLst>
                                      </p:cBhvr>
                                      <p:tavLst>
                                        <p:tav tm="0">
                                          <p:val>
                                            <p:strVal val="#ppt_x+0.4"/>
                                          </p:val>
                                        </p:tav>
                                        <p:tav tm="100000">
                                          <p:val>
                                            <p:strVal val="#ppt_x-0.05"/>
                                          </p:val>
                                        </p:tav>
                                      </p:tavLst>
                                    </p:anim>
                                    <p:anim calcmode="lin" valueType="num">
                                      <p:cBhvr>
                                        <p:cTn id="50" dur="800" decel="100000" fill="hold"/>
                                        <p:tgtEl>
                                          <p:spTgt spid="10"/>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53" presetID="22" presetClass="entr" presetSubtype="4" fill="hold" nodeType="withEffect">
                                  <p:stCondLst>
                                    <p:cond delay="700"/>
                                  </p:stCondLst>
                                  <p:childTnLst>
                                    <p:set>
                                      <p:cBhvr>
                                        <p:cTn id="54" dur="1" fill="hold">
                                          <p:stCondLst>
                                            <p:cond delay="0"/>
                                          </p:stCondLst>
                                        </p:cTn>
                                        <p:tgtEl>
                                          <p:spTgt spid="1026"/>
                                        </p:tgtEl>
                                        <p:attrNameLst>
                                          <p:attrName>style.visibility</p:attrName>
                                        </p:attrNameLst>
                                      </p:cBhvr>
                                      <p:to>
                                        <p:strVal val="visible"/>
                                      </p:to>
                                    </p:set>
                                    <p:animEffect transition="in" filter="wipe(down)">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2003828" y="5813824"/>
            <a:ext cx="56435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Rectangle 12"/>
          <p:cNvSpPr/>
          <p:nvPr/>
        </p:nvSpPr>
        <p:spPr>
          <a:xfrm rot="16200000">
            <a:off x="3527828" y="5813823"/>
            <a:ext cx="564351"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Rectangle 13"/>
          <p:cNvSpPr/>
          <p:nvPr/>
        </p:nvSpPr>
        <p:spPr>
          <a:xfrm rot="16200000">
            <a:off x="5051827" y="5813822"/>
            <a:ext cx="564353"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Rectangle 14"/>
          <p:cNvSpPr/>
          <p:nvPr/>
        </p:nvSpPr>
        <p:spPr>
          <a:xfrm rot="16200000">
            <a:off x="6575824" y="5813821"/>
            <a:ext cx="564356"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 name="Rectangle 15"/>
          <p:cNvSpPr/>
          <p:nvPr/>
        </p:nvSpPr>
        <p:spPr>
          <a:xfrm rot="16200000">
            <a:off x="8099828" y="5813824"/>
            <a:ext cx="564351"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p:nvSpPr>
        <p:spPr>
          <a:xfrm rot="16200000">
            <a:off x="479824" y="5813821"/>
            <a:ext cx="564356"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8" name="Group 17"/>
          <p:cNvGrpSpPr/>
          <p:nvPr/>
        </p:nvGrpSpPr>
        <p:grpSpPr>
          <a:xfrm>
            <a:off x="5" y="6766962"/>
            <a:ext cx="9143999" cy="100754"/>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0" name="TextBox 39"/>
          <p:cNvSpPr txBox="1"/>
          <p:nvPr/>
        </p:nvSpPr>
        <p:spPr>
          <a:xfrm>
            <a:off x="1612705" y="2586668"/>
            <a:ext cx="5918608" cy="646331"/>
          </a:xfrm>
          <a:prstGeom prst="rect">
            <a:avLst/>
          </a:prstGeom>
          <a:noFill/>
        </p:spPr>
        <p:txBody>
          <a:bodyPr wrap="none" rtlCol="0">
            <a:spAutoFit/>
          </a:bodyPr>
          <a:lstStyle/>
          <a:p>
            <a:pPr algn="ctr"/>
            <a:r>
              <a:rPr lang="fr-FR" sz="3600" b="1" dirty="0" smtClean="0">
                <a:latin typeface="Viner Hand ITC" panose="03070502030502020203" pitchFamily="66" charset="0"/>
              </a:rPr>
              <a:t>Présentation de l’entreprise</a:t>
            </a:r>
            <a:endParaRPr lang="id-ID" sz="3600" b="1" dirty="0">
              <a:latin typeface="Viner Hand ITC" panose="03070502030502020203" pitchFamily="66" charset="0"/>
            </a:endParaRPr>
          </a:p>
        </p:txBody>
      </p:sp>
      <p:cxnSp>
        <p:nvCxnSpPr>
          <p:cNvPr id="42" name="Straight Connector 41"/>
          <p:cNvCxnSpPr/>
          <p:nvPr/>
        </p:nvCxnSpPr>
        <p:spPr>
          <a:xfrm>
            <a:off x="2772003" y="3251790"/>
            <a:ext cx="360000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6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anim calcmode="lin" valueType="num">
                                      <p:cBhvr>
                                        <p:cTn id="12" dur="200" fill="hold"/>
                                        <p:tgtEl>
                                          <p:spTgt spid="17"/>
                                        </p:tgtEl>
                                        <p:attrNameLst>
                                          <p:attrName>ppt_x</p:attrName>
                                        </p:attrNameLst>
                                      </p:cBhvr>
                                      <p:tavLst>
                                        <p:tav tm="0">
                                          <p:val>
                                            <p:strVal val="#ppt_x"/>
                                          </p:val>
                                        </p:tav>
                                        <p:tav tm="100000">
                                          <p:val>
                                            <p:strVal val="#ppt_x"/>
                                          </p:val>
                                        </p:tav>
                                      </p:tavLst>
                                    </p:anim>
                                    <p:anim calcmode="lin" valueType="num">
                                      <p:cBhvr>
                                        <p:cTn id="13" dur="2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7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
                                        <p:tgtEl>
                                          <p:spTgt spid="12"/>
                                        </p:tgtEl>
                                      </p:cBhvr>
                                    </p:animEffect>
                                    <p:anim calcmode="lin" valueType="num">
                                      <p:cBhvr>
                                        <p:cTn id="18" dur="200" fill="hold"/>
                                        <p:tgtEl>
                                          <p:spTgt spid="12"/>
                                        </p:tgtEl>
                                        <p:attrNameLst>
                                          <p:attrName>ppt_x</p:attrName>
                                        </p:attrNameLst>
                                      </p:cBhvr>
                                      <p:tavLst>
                                        <p:tav tm="0">
                                          <p:val>
                                            <p:strVal val="#ppt_x"/>
                                          </p:val>
                                        </p:tav>
                                        <p:tav tm="100000">
                                          <p:val>
                                            <p:strVal val="#ppt_x"/>
                                          </p:val>
                                        </p:tav>
                                      </p:tavLst>
                                    </p:anim>
                                    <p:anim calcmode="lin" valueType="num">
                                      <p:cBhvr>
                                        <p:cTn id="19" dur="2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anim calcmode="lin" valueType="num">
                                      <p:cBhvr>
                                        <p:cTn id="24" dur="200" fill="hold"/>
                                        <p:tgtEl>
                                          <p:spTgt spid="13"/>
                                        </p:tgtEl>
                                        <p:attrNameLst>
                                          <p:attrName>ppt_x</p:attrName>
                                        </p:attrNameLst>
                                      </p:cBhvr>
                                      <p:tavLst>
                                        <p:tav tm="0">
                                          <p:val>
                                            <p:strVal val="#ppt_x"/>
                                          </p:val>
                                        </p:tav>
                                        <p:tav tm="100000">
                                          <p:val>
                                            <p:strVal val="#ppt_x"/>
                                          </p:val>
                                        </p:tav>
                                      </p:tavLst>
                                    </p:anim>
                                    <p:anim calcmode="lin" valueType="num">
                                      <p:cBhvr>
                                        <p:cTn id="25" dur="2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anim calcmode="lin" valueType="num">
                                      <p:cBhvr>
                                        <p:cTn id="30" dur="200" fill="hold"/>
                                        <p:tgtEl>
                                          <p:spTgt spid="14"/>
                                        </p:tgtEl>
                                        <p:attrNameLst>
                                          <p:attrName>ppt_x</p:attrName>
                                        </p:attrNameLst>
                                      </p:cBhvr>
                                      <p:tavLst>
                                        <p:tav tm="0">
                                          <p:val>
                                            <p:strVal val="#ppt_x"/>
                                          </p:val>
                                        </p:tav>
                                        <p:tav tm="100000">
                                          <p:val>
                                            <p:strVal val="#ppt_x"/>
                                          </p:val>
                                        </p:tav>
                                      </p:tavLst>
                                    </p:anim>
                                    <p:anim calcmode="lin" valueType="num">
                                      <p:cBhvr>
                                        <p:cTn id="31" dur="2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1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anim calcmode="lin" valueType="num">
                                      <p:cBhvr>
                                        <p:cTn id="36" dur="200" fill="hold"/>
                                        <p:tgtEl>
                                          <p:spTgt spid="15"/>
                                        </p:tgtEl>
                                        <p:attrNameLst>
                                          <p:attrName>ppt_x</p:attrName>
                                        </p:attrNameLst>
                                      </p:cBhvr>
                                      <p:tavLst>
                                        <p:tav tm="0">
                                          <p:val>
                                            <p:strVal val="#ppt_x"/>
                                          </p:val>
                                        </p:tav>
                                        <p:tav tm="100000">
                                          <p:val>
                                            <p:strVal val="#ppt_x"/>
                                          </p:val>
                                        </p:tav>
                                      </p:tavLst>
                                    </p:anim>
                                    <p:anim calcmode="lin" valueType="num">
                                      <p:cBhvr>
                                        <p:cTn id="37" dur="2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
                                        <p:tgtEl>
                                          <p:spTgt spid="16"/>
                                        </p:tgtEl>
                                      </p:cBhvr>
                                    </p:animEffect>
                                    <p:anim calcmode="lin" valueType="num">
                                      <p:cBhvr>
                                        <p:cTn id="42" dur="200" fill="hold"/>
                                        <p:tgtEl>
                                          <p:spTgt spid="16"/>
                                        </p:tgtEl>
                                        <p:attrNameLst>
                                          <p:attrName>ppt_x</p:attrName>
                                        </p:attrNameLst>
                                      </p:cBhvr>
                                      <p:tavLst>
                                        <p:tav tm="0">
                                          <p:val>
                                            <p:strVal val="#ppt_x"/>
                                          </p:val>
                                        </p:tav>
                                        <p:tav tm="100000">
                                          <p:val>
                                            <p:strVal val="#ppt_x"/>
                                          </p:val>
                                        </p:tav>
                                      </p:tavLst>
                                    </p:anim>
                                    <p:anim calcmode="lin" valueType="num">
                                      <p:cBhvr>
                                        <p:cTn id="43" dur="2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700"/>
                            </p:stCondLst>
                            <p:childTnLst>
                              <p:par>
                                <p:cTn id="45" presetID="16" presetClass="entr" presetSubtype="37"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outVertical)">
                                      <p:cBhvr>
                                        <p:cTn id="47" dur="200"/>
                                        <p:tgtEl>
                                          <p:spTgt spid="4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903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Oval 25"/>
          <p:cNvSpPr/>
          <p:nvPr/>
        </p:nvSpPr>
        <p:spPr>
          <a:xfrm>
            <a:off x="3037427" y="1167550"/>
            <a:ext cx="2680138" cy="185266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7" name="Rectangle 26"/>
          <p:cNvSpPr/>
          <p:nvPr/>
        </p:nvSpPr>
        <p:spPr>
          <a:xfrm>
            <a:off x="3267225" y="3097528"/>
            <a:ext cx="2220544" cy="400110"/>
          </a:xfrm>
          <a:prstGeom prst="rect">
            <a:avLst/>
          </a:prstGeom>
        </p:spPr>
        <p:txBody>
          <a:bodyPr wrap="none">
            <a:spAutoFit/>
          </a:bodyPr>
          <a:lstStyle/>
          <a:p>
            <a:pPr algn="ctr"/>
            <a:r>
              <a:rPr lang="fr-FR" sz="2000" b="1" dirty="0" smtClean="0">
                <a:solidFill>
                  <a:schemeClr val="bg1"/>
                </a:solidFill>
                <a:latin typeface="+mj-lt"/>
              </a:rPr>
              <a:t>Mr Christian Dollaz </a:t>
            </a:r>
            <a:endParaRPr lang="id-ID" sz="3600" b="1" dirty="0">
              <a:solidFill>
                <a:schemeClr val="bg1"/>
              </a:solidFill>
              <a:latin typeface="+mj-lt"/>
            </a:endParaRPr>
          </a:p>
        </p:txBody>
      </p:sp>
      <p:sp>
        <p:nvSpPr>
          <p:cNvPr id="31" name="Isosceles Triangle 30"/>
          <p:cNvSpPr/>
          <p:nvPr/>
        </p:nvSpPr>
        <p:spPr>
          <a:xfrm flipV="1">
            <a:off x="4377496" y="3956658"/>
            <a:ext cx="389006" cy="125964"/>
          </a:xfrm>
          <a:prstGeom prst="triangle">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 name="Image 1"/>
          <p:cNvPicPr>
            <a:picLocks noChangeAspect="1"/>
          </p:cNvPicPr>
          <p:nvPr/>
        </p:nvPicPr>
        <p:blipFill>
          <a:blip r:embed="rId4"/>
          <a:stretch>
            <a:fillRect/>
          </a:stretch>
        </p:blipFill>
        <p:spPr>
          <a:xfrm>
            <a:off x="1730806" y="4395448"/>
            <a:ext cx="5822604" cy="2096071"/>
          </a:xfrm>
          <a:prstGeom prst="rect">
            <a:avLst/>
          </a:prstGeom>
        </p:spPr>
      </p:pic>
    </p:spTree>
    <p:extLst>
      <p:ext uri="{BB962C8B-B14F-4D97-AF65-F5344CB8AC3E}">
        <p14:creationId xmlns:p14="http://schemas.microsoft.com/office/powerpoint/2010/main" val="34635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250"/>
                                        <p:tgtEl>
                                          <p:spTgt spid="26"/>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2250"/>
                            </p:stCondLst>
                            <p:childTnLst>
                              <p:par>
                                <p:cTn id="19" presetID="22" presetClass="entr" presetSubtype="1"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3356" y="579602"/>
            <a:ext cx="458490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smtClean="0">
                <a:ln>
                  <a:noFill/>
                </a:ln>
                <a:solidFill>
                  <a:prstClr val="black"/>
                </a:solidFill>
                <a:effectLst/>
                <a:uLnTx/>
                <a:uFillTx/>
                <a:latin typeface="Viner Hand ITC" panose="03070502030502020203" pitchFamily="66" charset="0"/>
                <a:ea typeface="+mn-ea"/>
                <a:cs typeface="+mn-cs"/>
              </a:rPr>
              <a:t>Les activités de l’entreprise</a:t>
            </a:r>
            <a:endParaRPr kumimoji="0" lang="en-US" sz="2800" b="1" i="0" u="none" strike="noStrike" kern="1200" cap="none" spc="0" normalizeH="0" baseline="0" noProof="0" dirty="0">
              <a:ln>
                <a:noFill/>
              </a:ln>
              <a:solidFill>
                <a:prstClr val="black"/>
              </a:solidFill>
              <a:effectLst/>
              <a:uLnTx/>
              <a:uFillTx/>
              <a:latin typeface="Viner Hand ITC" panose="03070502030502020203" pitchFamily="66" charset="0"/>
              <a:ea typeface="+mn-ea"/>
              <a:cs typeface="+mn-cs"/>
            </a:endParaRPr>
          </a:p>
        </p:txBody>
      </p:sp>
      <p:graphicFrame>
        <p:nvGraphicFramePr>
          <p:cNvPr id="143" name="Chart 142"/>
          <p:cNvGraphicFramePr/>
          <p:nvPr>
            <p:extLst>
              <p:ext uri="{D42A27DB-BD31-4B8C-83A1-F6EECF244321}">
                <p14:modId xmlns:p14="http://schemas.microsoft.com/office/powerpoint/2010/main" val="125048380"/>
              </p:ext>
            </p:extLst>
          </p:nvPr>
        </p:nvGraphicFramePr>
        <p:xfrm>
          <a:off x="851848" y="1892508"/>
          <a:ext cx="1723106" cy="1634350"/>
        </p:xfrm>
        <a:graphic>
          <a:graphicData uri="http://schemas.openxmlformats.org/drawingml/2006/chart">
            <c:chart xmlns:c="http://schemas.openxmlformats.org/drawingml/2006/chart" xmlns:r="http://schemas.openxmlformats.org/officeDocument/2006/relationships" r:id="rId3"/>
          </a:graphicData>
        </a:graphic>
      </p:graphicFrame>
      <p:sp>
        <p:nvSpPr>
          <p:cNvPr id="144" name="Oval 143"/>
          <p:cNvSpPr/>
          <p:nvPr/>
        </p:nvSpPr>
        <p:spPr>
          <a:xfrm>
            <a:off x="1404504" y="2387194"/>
            <a:ext cx="603401" cy="603401"/>
          </a:xfrm>
          <a:prstGeom prst="ellipse">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45" name="TextBox 144"/>
          <p:cNvSpPr txBox="1"/>
          <p:nvPr/>
        </p:nvSpPr>
        <p:spPr>
          <a:xfrm>
            <a:off x="1456605" y="2498427"/>
            <a:ext cx="5838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srgbClr val="16A085"/>
                </a:solidFill>
                <a:effectLst/>
                <a:uLnTx/>
                <a:uFillTx/>
                <a:latin typeface="Calibri"/>
                <a:ea typeface="+mn-ea"/>
                <a:cs typeface="+mn-cs"/>
              </a:rPr>
              <a:t>90</a:t>
            </a:r>
            <a:r>
              <a:rPr kumimoji="0" lang="id-ID" sz="1800" b="0" i="0" u="none" strike="noStrike" kern="1200" cap="none" spc="0" normalizeH="0" baseline="0" noProof="0" dirty="0" smtClean="0">
                <a:ln>
                  <a:noFill/>
                </a:ln>
                <a:solidFill>
                  <a:srgbClr val="16A085"/>
                </a:solidFill>
                <a:effectLst/>
                <a:uLnTx/>
                <a:uFillTx/>
                <a:latin typeface="Calibri"/>
                <a:ea typeface="+mn-ea"/>
                <a:cs typeface="+mn-cs"/>
              </a:rPr>
              <a:t>%</a:t>
            </a:r>
            <a:endParaRPr kumimoji="0" lang="id-ID" sz="1800" b="0" i="0" u="none" strike="noStrike" kern="1200" cap="none" spc="0" normalizeH="0" baseline="0" noProof="0" dirty="0">
              <a:ln>
                <a:noFill/>
              </a:ln>
              <a:solidFill>
                <a:srgbClr val="16A085"/>
              </a:solidFill>
              <a:effectLst/>
              <a:uLnTx/>
              <a:uFillTx/>
              <a:latin typeface="Calibri"/>
              <a:ea typeface="+mn-ea"/>
              <a:cs typeface="+mn-cs"/>
            </a:endParaRPr>
          </a:p>
        </p:txBody>
      </p:sp>
      <p:grpSp>
        <p:nvGrpSpPr>
          <p:cNvPr id="146" name="Group 145"/>
          <p:cNvGrpSpPr/>
          <p:nvPr/>
        </p:nvGrpSpPr>
        <p:grpSpPr>
          <a:xfrm>
            <a:off x="924324" y="1362250"/>
            <a:ext cx="1435232" cy="2317384"/>
            <a:chOff x="1196731" y="1926957"/>
            <a:chExt cx="1913642" cy="3323773"/>
          </a:xfrm>
        </p:grpSpPr>
        <p:sp>
          <p:nvSpPr>
            <p:cNvPr id="147" name="TextBox 146"/>
            <p:cNvSpPr txBox="1"/>
            <p:nvPr/>
          </p:nvSpPr>
          <p:spPr>
            <a:xfrm>
              <a:off x="1813203" y="1926957"/>
              <a:ext cx="680698" cy="4924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smtClean="0">
                  <a:ln>
                    <a:noFill/>
                  </a:ln>
                  <a:solidFill>
                    <a:srgbClr val="16A085"/>
                  </a:solidFill>
                  <a:effectLst/>
                  <a:uLnTx/>
                  <a:uFillTx/>
                  <a:latin typeface="Calibri Light"/>
                  <a:ea typeface="+mn-ea"/>
                  <a:cs typeface="+mn-cs"/>
                </a:rPr>
                <a:t>SPT</a:t>
              </a:r>
              <a:endParaRPr kumimoji="0" lang="id-ID" sz="1800" b="1" i="0" u="none" strike="noStrike" kern="1200" cap="none" spc="0" normalizeH="0" baseline="0" noProof="0" dirty="0">
                <a:ln>
                  <a:noFill/>
                </a:ln>
                <a:solidFill>
                  <a:srgbClr val="16A085"/>
                </a:solidFill>
                <a:effectLst/>
                <a:uLnTx/>
                <a:uFillTx/>
                <a:latin typeface="Calibri Light"/>
                <a:ea typeface="+mn-ea"/>
                <a:cs typeface="+mn-cs"/>
              </a:endParaRPr>
            </a:p>
          </p:txBody>
        </p:sp>
        <p:cxnSp>
          <p:nvCxnSpPr>
            <p:cNvPr id="148" name="Straight Connector 147"/>
            <p:cNvCxnSpPr/>
            <p:nvPr/>
          </p:nvCxnSpPr>
          <p:spPr>
            <a:xfrm>
              <a:off x="1196731" y="5250730"/>
              <a:ext cx="1913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0" name="Chart 149"/>
          <p:cNvGraphicFramePr/>
          <p:nvPr>
            <p:extLst>
              <p:ext uri="{D42A27DB-BD31-4B8C-83A1-F6EECF244321}">
                <p14:modId xmlns:p14="http://schemas.microsoft.com/office/powerpoint/2010/main" val="1439363682"/>
              </p:ext>
            </p:extLst>
          </p:nvPr>
        </p:nvGraphicFramePr>
        <p:xfrm>
          <a:off x="2639981" y="1781186"/>
          <a:ext cx="1723106" cy="1634350"/>
        </p:xfrm>
        <a:graphic>
          <a:graphicData uri="http://schemas.openxmlformats.org/drawingml/2006/chart">
            <c:chart xmlns:c="http://schemas.openxmlformats.org/drawingml/2006/chart" xmlns:r="http://schemas.openxmlformats.org/officeDocument/2006/relationships" r:id="rId4"/>
          </a:graphicData>
        </a:graphic>
      </p:graphicFrame>
      <p:sp>
        <p:nvSpPr>
          <p:cNvPr id="151" name="Oval 150"/>
          <p:cNvSpPr/>
          <p:nvPr/>
        </p:nvSpPr>
        <p:spPr>
          <a:xfrm>
            <a:off x="3181034" y="2296660"/>
            <a:ext cx="603401" cy="603401"/>
          </a:xfrm>
          <a:prstGeom prst="ellipse">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52" name="TextBox 151"/>
          <p:cNvSpPr txBox="1"/>
          <p:nvPr/>
        </p:nvSpPr>
        <p:spPr>
          <a:xfrm>
            <a:off x="3268137" y="2387194"/>
            <a:ext cx="4667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srgbClr val="16A085"/>
                </a:solidFill>
                <a:effectLst/>
                <a:uLnTx/>
                <a:uFillTx/>
                <a:latin typeface="Calibri"/>
                <a:ea typeface="+mn-ea"/>
                <a:cs typeface="+mn-cs"/>
              </a:rPr>
              <a:t>6</a:t>
            </a:r>
            <a:r>
              <a:rPr kumimoji="0" lang="id-ID" sz="1800" b="0" i="0" u="none" strike="noStrike" kern="1200" cap="none" spc="0" normalizeH="0" baseline="0" noProof="0" dirty="0" smtClean="0">
                <a:ln>
                  <a:noFill/>
                </a:ln>
                <a:solidFill>
                  <a:srgbClr val="16A085"/>
                </a:solidFill>
                <a:effectLst/>
                <a:uLnTx/>
                <a:uFillTx/>
                <a:latin typeface="Calibri"/>
                <a:ea typeface="+mn-ea"/>
                <a:cs typeface="+mn-cs"/>
              </a:rPr>
              <a:t>%</a:t>
            </a:r>
            <a:endParaRPr kumimoji="0" lang="id-ID" sz="1800" b="0" i="0" u="none" strike="noStrike" kern="1200" cap="none" spc="0" normalizeH="0" baseline="0" noProof="0" dirty="0">
              <a:ln>
                <a:noFill/>
              </a:ln>
              <a:solidFill>
                <a:srgbClr val="16A085"/>
              </a:solidFill>
              <a:effectLst/>
              <a:uLnTx/>
              <a:uFillTx/>
              <a:latin typeface="Calibri"/>
              <a:ea typeface="+mn-ea"/>
              <a:cs typeface="+mn-cs"/>
            </a:endParaRPr>
          </a:p>
        </p:txBody>
      </p:sp>
      <p:grpSp>
        <p:nvGrpSpPr>
          <p:cNvPr id="153" name="Group 152"/>
          <p:cNvGrpSpPr/>
          <p:nvPr/>
        </p:nvGrpSpPr>
        <p:grpSpPr>
          <a:xfrm>
            <a:off x="2937635" y="1362250"/>
            <a:ext cx="1435232" cy="2317384"/>
            <a:chOff x="3825540" y="1968416"/>
            <a:chExt cx="1913642" cy="3282314"/>
          </a:xfrm>
        </p:grpSpPr>
        <p:sp>
          <p:nvSpPr>
            <p:cNvPr id="154" name="TextBox 153"/>
            <p:cNvSpPr txBox="1"/>
            <p:nvPr/>
          </p:nvSpPr>
          <p:spPr>
            <a:xfrm>
              <a:off x="4376612" y="1968416"/>
              <a:ext cx="748494" cy="5334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smtClean="0">
                  <a:ln>
                    <a:noFill/>
                  </a:ln>
                  <a:solidFill>
                    <a:srgbClr val="16A085"/>
                  </a:solidFill>
                  <a:effectLst/>
                  <a:uLnTx/>
                  <a:uFillTx/>
                  <a:latin typeface="Calibri Light"/>
                  <a:ea typeface="+mn-ea"/>
                  <a:cs typeface="+mn-cs"/>
                </a:rPr>
                <a:t>SPC</a:t>
              </a:r>
              <a:endParaRPr kumimoji="0" lang="id-ID" sz="2000" b="1" i="0" u="none" strike="noStrike" kern="1200" cap="none" spc="0" normalizeH="0" baseline="0" noProof="0" dirty="0">
                <a:ln>
                  <a:noFill/>
                </a:ln>
                <a:solidFill>
                  <a:srgbClr val="16A085"/>
                </a:solidFill>
                <a:effectLst/>
                <a:uLnTx/>
                <a:uFillTx/>
                <a:latin typeface="Calibri Light"/>
                <a:ea typeface="+mn-ea"/>
                <a:cs typeface="+mn-cs"/>
              </a:endParaRPr>
            </a:p>
          </p:txBody>
        </p:sp>
        <p:cxnSp>
          <p:nvCxnSpPr>
            <p:cNvPr id="155" name="Straight Connector 154"/>
            <p:cNvCxnSpPr/>
            <p:nvPr/>
          </p:nvCxnSpPr>
          <p:spPr>
            <a:xfrm>
              <a:off x="3825540" y="5250730"/>
              <a:ext cx="1913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7" name="Chart 156"/>
          <p:cNvGraphicFramePr/>
          <p:nvPr>
            <p:extLst>
              <p:ext uri="{D42A27DB-BD31-4B8C-83A1-F6EECF244321}">
                <p14:modId xmlns:p14="http://schemas.microsoft.com/office/powerpoint/2010/main" val="297640650"/>
              </p:ext>
            </p:extLst>
          </p:nvPr>
        </p:nvGraphicFramePr>
        <p:xfrm>
          <a:off x="4678381" y="1892508"/>
          <a:ext cx="1723106" cy="1634350"/>
        </p:xfrm>
        <a:graphic>
          <a:graphicData uri="http://schemas.openxmlformats.org/drawingml/2006/chart">
            <c:chart xmlns:c="http://schemas.openxmlformats.org/drawingml/2006/chart" xmlns:r="http://schemas.openxmlformats.org/officeDocument/2006/relationships" r:id="rId5"/>
          </a:graphicData>
        </a:graphic>
      </p:graphicFrame>
      <p:sp>
        <p:nvSpPr>
          <p:cNvPr id="158" name="Oval 157"/>
          <p:cNvSpPr/>
          <p:nvPr/>
        </p:nvSpPr>
        <p:spPr>
          <a:xfrm>
            <a:off x="5238233" y="2381393"/>
            <a:ext cx="603401" cy="603401"/>
          </a:xfrm>
          <a:prstGeom prst="ellipse">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159" name="TextBox 158"/>
          <p:cNvSpPr txBox="1"/>
          <p:nvPr/>
        </p:nvSpPr>
        <p:spPr>
          <a:xfrm>
            <a:off x="5306536" y="2498427"/>
            <a:ext cx="4667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srgbClr val="16A085"/>
                </a:solidFill>
                <a:effectLst/>
                <a:uLnTx/>
                <a:uFillTx/>
                <a:latin typeface="Calibri"/>
                <a:ea typeface="+mn-ea"/>
                <a:cs typeface="+mn-cs"/>
              </a:rPr>
              <a:t>4</a:t>
            </a:r>
            <a:r>
              <a:rPr kumimoji="0" lang="id-ID" sz="1800" b="0" i="0" u="none" strike="noStrike" kern="1200" cap="none" spc="0" normalizeH="0" baseline="0" noProof="0" dirty="0" smtClean="0">
                <a:ln>
                  <a:noFill/>
                </a:ln>
                <a:solidFill>
                  <a:srgbClr val="16A085"/>
                </a:solidFill>
                <a:effectLst/>
                <a:uLnTx/>
                <a:uFillTx/>
                <a:latin typeface="Calibri"/>
                <a:ea typeface="+mn-ea"/>
                <a:cs typeface="+mn-cs"/>
              </a:rPr>
              <a:t>%</a:t>
            </a:r>
            <a:endParaRPr kumimoji="0" lang="id-ID" sz="1800" b="0" i="0" u="none" strike="noStrike" kern="1200" cap="none" spc="0" normalizeH="0" baseline="0" noProof="0" dirty="0">
              <a:ln>
                <a:noFill/>
              </a:ln>
              <a:solidFill>
                <a:srgbClr val="16A085"/>
              </a:solidFill>
              <a:effectLst/>
              <a:uLnTx/>
              <a:uFillTx/>
              <a:latin typeface="Calibri"/>
              <a:ea typeface="+mn-ea"/>
              <a:cs typeface="+mn-cs"/>
            </a:endParaRPr>
          </a:p>
        </p:txBody>
      </p:sp>
      <p:grpSp>
        <p:nvGrpSpPr>
          <p:cNvPr id="160" name="Group 159"/>
          <p:cNvGrpSpPr/>
          <p:nvPr/>
        </p:nvGrpSpPr>
        <p:grpSpPr>
          <a:xfrm>
            <a:off x="4827384" y="1362250"/>
            <a:ext cx="1435232" cy="2317384"/>
            <a:chOff x="6452818" y="1928948"/>
            <a:chExt cx="1913642" cy="3321782"/>
          </a:xfrm>
        </p:grpSpPr>
        <p:sp>
          <p:nvSpPr>
            <p:cNvPr id="161" name="TextBox 160"/>
            <p:cNvSpPr txBox="1"/>
            <p:nvPr/>
          </p:nvSpPr>
          <p:spPr>
            <a:xfrm>
              <a:off x="6671725" y="1928948"/>
              <a:ext cx="1378154" cy="4924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smtClean="0">
                  <a:ln>
                    <a:noFill/>
                  </a:ln>
                  <a:solidFill>
                    <a:srgbClr val="16A085"/>
                  </a:solidFill>
                  <a:effectLst/>
                  <a:uLnTx/>
                  <a:uFillTx/>
                  <a:latin typeface="Calibri Light"/>
                  <a:ea typeface="+mn-ea"/>
                  <a:cs typeface="+mn-cs"/>
                </a:rPr>
                <a:t>Bio-S-cap</a:t>
              </a:r>
              <a:endParaRPr kumimoji="0" lang="id-ID" sz="1800" b="1" i="0" u="none" strike="noStrike" kern="1200" cap="none" spc="0" normalizeH="0" baseline="0" noProof="0" dirty="0">
                <a:ln>
                  <a:noFill/>
                </a:ln>
                <a:solidFill>
                  <a:srgbClr val="16A085"/>
                </a:solidFill>
                <a:effectLst/>
                <a:uLnTx/>
                <a:uFillTx/>
                <a:latin typeface="Calibri Light"/>
                <a:ea typeface="+mn-ea"/>
                <a:cs typeface="+mn-cs"/>
              </a:endParaRPr>
            </a:p>
          </p:txBody>
        </p:sp>
        <p:cxnSp>
          <p:nvCxnSpPr>
            <p:cNvPr id="162" name="Straight Connector 161"/>
            <p:cNvCxnSpPr/>
            <p:nvPr/>
          </p:nvCxnSpPr>
          <p:spPr>
            <a:xfrm>
              <a:off x="6452818" y="5250730"/>
              <a:ext cx="1913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41" name="Chart 240"/>
          <p:cNvGraphicFramePr/>
          <p:nvPr>
            <p:extLst>
              <p:ext uri="{D42A27DB-BD31-4B8C-83A1-F6EECF244321}">
                <p14:modId xmlns:p14="http://schemas.microsoft.com/office/powerpoint/2010/main" val="682753668"/>
              </p:ext>
            </p:extLst>
          </p:nvPr>
        </p:nvGraphicFramePr>
        <p:xfrm>
          <a:off x="6667283" y="1781186"/>
          <a:ext cx="1723106" cy="1634350"/>
        </p:xfrm>
        <a:graphic>
          <a:graphicData uri="http://schemas.openxmlformats.org/drawingml/2006/chart">
            <c:chart xmlns:c="http://schemas.openxmlformats.org/drawingml/2006/chart" xmlns:r="http://schemas.openxmlformats.org/officeDocument/2006/relationships" r:id="rId6"/>
          </a:graphicData>
        </a:graphic>
      </p:graphicFrame>
      <p:sp>
        <p:nvSpPr>
          <p:cNvPr id="302" name="Oval 301"/>
          <p:cNvSpPr/>
          <p:nvPr/>
        </p:nvSpPr>
        <p:spPr>
          <a:xfrm>
            <a:off x="7204314" y="2296660"/>
            <a:ext cx="603401" cy="603401"/>
          </a:xfrm>
          <a:prstGeom prst="ellipse">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03" name="TextBox 302"/>
          <p:cNvSpPr txBox="1"/>
          <p:nvPr/>
        </p:nvSpPr>
        <p:spPr>
          <a:xfrm>
            <a:off x="7272617" y="2381393"/>
            <a:ext cx="4667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srgbClr val="16A085"/>
                </a:solidFill>
                <a:effectLst/>
                <a:uLnTx/>
                <a:uFillTx/>
                <a:latin typeface="Calibri"/>
                <a:ea typeface="+mn-ea"/>
                <a:cs typeface="+mn-cs"/>
              </a:rPr>
              <a:t>1</a:t>
            </a:r>
            <a:r>
              <a:rPr kumimoji="0" lang="id-ID" sz="1800" b="0" i="0" u="none" strike="noStrike" kern="1200" cap="none" spc="0" normalizeH="0" baseline="0" noProof="0" dirty="0" smtClean="0">
                <a:ln>
                  <a:noFill/>
                </a:ln>
                <a:solidFill>
                  <a:srgbClr val="16A085"/>
                </a:solidFill>
                <a:effectLst/>
                <a:uLnTx/>
                <a:uFillTx/>
                <a:latin typeface="Calibri"/>
                <a:ea typeface="+mn-ea"/>
                <a:cs typeface="+mn-cs"/>
              </a:rPr>
              <a:t>%</a:t>
            </a:r>
            <a:endParaRPr kumimoji="0" lang="id-ID" sz="1800" b="0" i="0" u="none" strike="noStrike" kern="1200" cap="none" spc="0" normalizeH="0" baseline="0" noProof="0" dirty="0">
              <a:ln>
                <a:noFill/>
              </a:ln>
              <a:solidFill>
                <a:srgbClr val="16A085"/>
              </a:solidFill>
              <a:effectLst/>
              <a:uLnTx/>
              <a:uFillTx/>
              <a:latin typeface="Calibri"/>
              <a:ea typeface="+mn-ea"/>
              <a:cs typeface="+mn-cs"/>
            </a:endParaRPr>
          </a:p>
        </p:txBody>
      </p:sp>
      <p:grpSp>
        <p:nvGrpSpPr>
          <p:cNvPr id="304" name="Group 303"/>
          <p:cNvGrpSpPr/>
          <p:nvPr/>
        </p:nvGrpSpPr>
        <p:grpSpPr>
          <a:xfrm>
            <a:off x="6743266" y="1356035"/>
            <a:ext cx="1435232" cy="2323599"/>
            <a:chOff x="9081627" y="1974414"/>
            <a:chExt cx="1913642" cy="3276316"/>
          </a:xfrm>
        </p:grpSpPr>
        <p:sp>
          <p:nvSpPr>
            <p:cNvPr id="305" name="TextBox 304"/>
            <p:cNvSpPr txBox="1"/>
            <p:nvPr/>
          </p:nvSpPr>
          <p:spPr>
            <a:xfrm>
              <a:off x="9370834" y="1974414"/>
              <a:ext cx="1163140" cy="4924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smtClean="0">
                  <a:ln>
                    <a:noFill/>
                  </a:ln>
                  <a:solidFill>
                    <a:srgbClr val="16A085"/>
                  </a:solidFill>
                  <a:effectLst/>
                  <a:uLnTx/>
                  <a:uFillTx/>
                  <a:latin typeface="Calibri Light"/>
                  <a:ea typeface="+mn-ea"/>
                  <a:cs typeface="+mn-cs"/>
                </a:rPr>
                <a:t>Harnais</a:t>
              </a:r>
              <a:endParaRPr kumimoji="0" lang="id-ID" sz="1800" b="1" i="0" u="none" strike="noStrike" kern="1200" cap="none" spc="0" normalizeH="0" baseline="0" noProof="0" dirty="0">
                <a:ln>
                  <a:noFill/>
                </a:ln>
                <a:solidFill>
                  <a:srgbClr val="16A085"/>
                </a:solidFill>
                <a:effectLst/>
                <a:uLnTx/>
                <a:uFillTx/>
                <a:latin typeface="Calibri Light"/>
                <a:ea typeface="+mn-ea"/>
                <a:cs typeface="+mn-cs"/>
              </a:endParaRPr>
            </a:p>
          </p:txBody>
        </p:sp>
        <p:cxnSp>
          <p:nvCxnSpPr>
            <p:cNvPr id="306" name="Straight Connector 305"/>
            <p:cNvCxnSpPr/>
            <p:nvPr/>
          </p:nvCxnSpPr>
          <p:spPr>
            <a:xfrm>
              <a:off x="9081627" y="5250730"/>
              <a:ext cx="1913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 name="Image 1"/>
          <p:cNvPicPr>
            <a:picLocks noChangeAspect="1"/>
          </p:cNvPicPr>
          <p:nvPr/>
        </p:nvPicPr>
        <p:blipFill>
          <a:blip r:embed="rId7"/>
          <a:stretch>
            <a:fillRect/>
          </a:stretch>
        </p:blipFill>
        <p:spPr>
          <a:xfrm>
            <a:off x="655210" y="4021544"/>
            <a:ext cx="1919744" cy="1607045"/>
          </a:xfrm>
          <a:prstGeom prst="rect">
            <a:avLst/>
          </a:prstGeom>
        </p:spPr>
      </p:pic>
      <p:pic>
        <p:nvPicPr>
          <p:cNvPr id="5" name="Image 4"/>
          <p:cNvPicPr>
            <a:picLocks noChangeAspect="1"/>
          </p:cNvPicPr>
          <p:nvPr/>
        </p:nvPicPr>
        <p:blipFill>
          <a:blip r:embed="rId8"/>
          <a:stretch>
            <a:fillRect/>
          </a:stretch>
        </p:blipFill>
        <p:spPr>
          <a:xfrm>
            <a:off x="6881268" y="4104369"/>
            <a:ext cx="1852893" cy="1599193"/>
          </a:xfrm>
          <a:prstGeom prst="rect">
            <a:avLst/>
          </a:prstGeom>
        </p:spPr>
      </p:pic>
      <p:pic>
        <p:nvPicPr>
          <p:cNvPr id="6" name="Image 5"/>
          <p:cNvPicPr>
            <a:picLocks noChangeAspect="1"/>
          </p:cNvPicPr>
          <p:nvPr/>
        </p:nvPicPr>
        <p:blipFill>
          <a:blip r:embed="rId9"/>
          <a:stretch>
            <a:fillRect/>
          </a:stretch>
        </p:blipFill>
        <p:spPr>
          <a:xfrm>
            <a:off x="4827384" y="4104370"/>
            <a:ext cx="1833958" cy="1599193"/>
          </a:xfrm>
          <a:prstGeom prst="rect">
            <a:avLst/>
          </a:prstGeom>
        </p:spPr>
      </p:pic>
      <p:pic>
        <p:nvPicPr>
          <p:cNvPr id="7" name="Image 6"/>
          <p:cNvPicPr>
            <a:picLocks noChangeAspect="1"/>
          </p:cNvPicPr>
          <p:nvPr/>
        </p:nvPicPr>
        <p:blipFill rotWithShape="1">
          <a:blip r:embed="rId10"/>
          <a:srcRect l="1751" t="3086" r="3444" b="3616"/>
          <a:stretch/>
        </p:blipFill>
        <p:spPr>
          <a:xfrm>
            <a:off x="2921498" y="4104371"/>
            <a:ext cx="1685959" cy="1599193"/>
          </a:xfrm>
          <a:prstGeom prst="rect">
            <a:avLst/>
          </a:prstGeom>
        </p:spPr>
      </p:pic>
    </p:spTree>
    <p:extLst>
      <p:ext uri="{BB962C8B-B14F-4D97-AF65-F5344CB8AC3E}">
        <p14:creationId xmlns:p14="http://schemas.microsoft.com/office/powerpoint/2010/main" val="11677507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wheel(1)">
                                      <p:cBhvr>
                                        <p:cTn id="13" dur="1500"/>
                                        <p:tgtEl>
                                          <p:spTgt spid="14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4"/>
                                        </p:tgtEl>
                                        <p:attrNameLst>
                                          <p:attrName>style.visibility</p:attrName>
                                        </p:attrNameLst>
                                      </p:cBhvr>
                                      <p:to>
                                        <p:strVal val="visible"/>
                                      </p:to>
                                    </p:set>
                                    <p:anim calcmode="lin" valueType="num">
                                      <p:cBhvr>
                                        <p:cTn id="16" dur="500" fill="hold"/>
                                        <p:tgtEl>
                                          <p:spTgt spid="144"/>
                                        </p:tgtEl>
                                        <p:attrNameLst>
                                          <p:attrName>ppt_w</p:attrName>
                                        </p:attrNameLst>
                                      </p:cBhvr>
                                      <p:tavLst>
                                        <p:tav tm="0">
                                          <p:val>
                                            <p:fltVal val="0"/>
                                          </p:val>
                                        </p:tav>
                                        <p:tav tm="100000">
                                          <p:val>
                                            <p:strVal val="#ppt_w"/>
                                          </p:val>
                                        </p:tav>
                                      </p:tavLst>
                                    </p:anim>
                                    <p:anim calcmode="lin" valueType="num">
                                      <p:cBhvr>
                                        <p:cTn id="17" dur="500" fill="hold"/>
                                        <p:tgtEl>
                                          <p:spTgt spid="144"/>
                                        </p:tgtEl>
                                        <p:attrNameLst>
                                          <p:attrName>ppt_h</p:attrName>
                                        </p:attrNameLst>
                                      </p:cBhvr>
                                      <p:tavLst>
                                        <p:tav tm="0">
                                          <p:val>
                                            <p:fltVal val="0"/>
                                          </p:val>
                                        </p:tav>
                                        <p:tav tm="100000">
                                          <p:val>
                                            <p:strVal val="#ppt_h"/>
                                          </p:val>
                                        </p:tav>
                                      </p:tavLst>
                                    </p:anim>
                                    <p:animEffect transition="in" filter="fade">
                                      <p:cBhvr>
                                        <p:cTn id="18" dur="500"/>
                                        <p:tgtEl>
                                          <p:spTgt spid="144"/>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1000"/>
                                        <p:tgtEl>
                                          <p:spTgt spid="146"/>
                                        </p:tgtEl>
                                      </p:cBhvr>
                                    </p:animEffect>
                                    <p:anim calcmode="lin" valueType="num">
                                      <p:cBhvr>
                                        <p:cTn id="27" dur="1000" fill="hold"/>
                                        <p:tgtEl>
                                          <p:spTgt spid="146"/>
                                        </p:tgtEl>
                                        <p:attrNameLst>
                                          <p:attrName>ppt_x</p:attrName>
                                        </p:attrNameLst>
                                      </p:cBhvr>
                                      <p:tavLst>
                                        <p:tav tm="0">
                                          <p:val>
                                            <p:strVal val="#ppt_x"/>
                                          </p:val>
                                        </p:tav>
                                        <p:tav tm="100000">
                                          <p:val>
                                            <p:strVal val="#ppt_x"/>
                                          </p:val>
                                        </p:tav>
                                      </p:tavLst>
                                    </p:anim>
                                    <p:anim calcmode="lin" valueType="num">
                                      <p:cBhvr>
                                        <p:cTn id="28" dur="1000" fill="hold"/>
                                        <p:tgtEl>
                                          <p:spTgt spid="146"/>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2"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wheel(1)">
                                      <p:cBhvr>
                                        <p:cTn id="38" dur="2000"/>
                                        <p:tgtEl>
                                          <p:spTgt spid="15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1"/>
                                        </p:tgtEl>
                                        <p:attrNameLst>
                                          <p:attrName>style.visibility</p:attrName>
                                        </p:attrNameLst>
                                      </p:cBhvr>
                                      <p:to>
                                        <p:strVal val="visible"/>
                                      </p:to>
                                    </p:set>
                                    <p:anim calcmode="lin" valueType="num">
                                      <p:cBhvr>
                                        <p:cTn id="41" dur="500" fill="hold"/>
                                        <p:tgtEl>
                                          <p:spTgt spid="151"/>
                                        </p:tgtEl>
                                        <p:attrNameLst>
                                          <p:attrName>ppt_w</p:attrName>
                                        </p:attrNameLst>
                                      </p:cBhvr>
                                      <p:tavLst>
                                        <p:tav tm="0">
                                          <p:val>
                                            <p:fltVal val="0"/>
                                          </p:val>
                                        </p:tav>
                                        <p:tav tm="100000">
                                          <p:val>
                                            <p:strVal val="#ppt_w"/>
                                          </p:val>
                                        </p:tav>
                                      </p:tavLst>
                                    </p:anim>
                                    <p:anim calcmode="lin" valueType="num">
                                      <p:cBhvr>
                                        <p:cTn id="42" dur="500" fill="hold"/>
                                        <p:tgtEl>
                                          <p:spTgt spid="151"/>
                                        </p:tgtEl>
                                        <p:attrNameLst>
                                          <p:attrName>ppt_h</p:attrName>
                                        </p:attrNameLst>
                                      </p:cBhvr>
                                      <p:tavLst>
                                        <p:tav tm="0">
                                          <p:val>
                                            <p:fltVal val="0"/>
                                          </p:val>
                                        </p:tav>
                                        <p:tav tm="100000">
                                          <p:val>
                                            <p:strVal val="#ppt_h"/>
                                          </p:val>
                                        </p:tav>
                                      </p:tavLst>
                                    </p:anim>
                                    <p:animEffect transition="in" filter="fade">
                                      <p:cBhvr>
                                        <p:cTn id="43" dur="500"/>
                                        <p:tgtEl>
                                          <p:spTgt spid="1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2"/>
                                        </p:tgtEl>
                                        <p:attrNameLst>
                                          <p:attrName>style.visibility</p:attrName>
                                        </p:attrNameLst>
                                      </p:cBhvr>
                                      <p:to>
                                        <p:strVal val="visible"/>
                                      </p:to>
                                    </p:set>
                                    <p:animEffect transition="in" filter="fade">
                                      <p:cBhvr>
                                        <p:cTn id="46" dur="500"/>
                                        <p:tgtEl>
                                          <p:spTgt spid="152"/>
                                        </p:tgtEl>
                                      </p:cBhvr>
                                    </p:animEffect>
                                  </p:childTnLst>
                                </p:cTn>
                              </p:par>
                            </p:childTnLst>
                          </p:cTn>
                        </p:par>
                        <p:par>
                          <p:cTn id="47" fill="hold">
                            <p:stCondLst>
                              <p:cond delay="2000"/>
                            </p:stCondLst>
                            <p:childTnLst>
                              <p:par>
                                <p:cTn id="48" presetID="42" presetClass="entr" presetSubtype="0" fill="hold" nodeType="after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fade">
                                      <p:cBhvr>
                                        <p:cTn id="50" dur="1000"/>
                                        <p:tgtEl>
                                          <p:spTgt spid="153"/>
                                        </p:tgtEl>
                                      </p:cBhvr>
                                    </p:animEffect>
                                    <p:anim calcmode="lin" valueType="num">
                                      <p:cBhvr>
                                        <p:cTn id="51" dur="1000" fill="hold"/>
                                        <p:tgtEl>
                                          <p:spTgt spid="153"/>
                                        </p:tgtEl>
                                        <p:attrNameLst>
                                          <p:attrName>ppt_x</p:attrName>
                                        </p:attrNameLst>
                                      </p:cBhvr>
                                      <p:tavLst>
                                        <p:tav tm="0">
                                          <p:val>
                                            <p:strVal val="#ppt_x"/>
                                          </p:val>
                                        </p:tav>
                                        <p:tav tm="100000">
                                          <p:val>
                                            <p:strVal val="#ppt_x"/>
                                          </p:val>
                                        </p:tav>
                                      </p:tavLst>
                                    </p:anim>
                                    <p:anim calcmode="lin" valueType="num">
                                      <p:cBhvr>
                                        <p:cTn id="52" dur="1000" fill="hold"/>
                                        <p:tgtEl>
                                          <p:spTgt spid="153"/>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wheel(1)">
                                      <p:cBhvr>
                                        <p:cTn id="62" dur="2000"/>
                                        <p:tgtEl>
                                          <p:spTgt spid="1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9"/>
                                        </p:tgtEl>
                                        <p:attrNameLst>
                                          <p:attrName>style.visibility</p:attrName>
                                        </p:attrNameLst>
                                      </p:cBhvr>
                                      <p:to>
                                        <p:strVal val="visible"/>
                                      </p:to>
                                    </p:set>
                                    <p:animEffect transition="in" filter="fade">
                                      <p:cBhvr>
                                        <p:cTn id="65" dur="500"/>
                                        <p:tgtEl>
                                          <p:spTgt spid="15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58"/>
                                        </p:tgtEl>
                                        <p:attrNameLst>
                                          <p:attrName>style.visibility</p:attrName>
                                        </p:attrNameLst>
                                      </p:cBhvr>
                                      <p:to>
                                        <p:strVal val="visible"/>
                                      </p:to>
                                    </p:set>
                                    <p:anim calcmode="lin" valueType="num">
                                      <p:cBhvr>
                                        <p:cTn id="68" dur="500" fill="hold"/>
                                        <p:tgtEl>
                                          <p:spTgt spid="158"/>
                                        </p:tgtEl>
                                        <p:attrNameLst>
                                          <p:attrName>ppt_w</p:attrName>
                                        </p:attrNameLst>
                                      </p:cBhvr>
                                      <p:tavLst>
                                        <p:tav tm="0">
                                          <p:val>
                                            <p:fltVal val="0"/>
                                          </p:val>
                                        </p:tav>
                                        <p:tav tm="100000">
                                          <p:val>
                                            <p:strVal val="#ppt_w"/>
                                          </p:val>
                                        </p:tav>
                                      </p:tavLst>
                                    </p:anim>
                                    <p:anim calcmode="lin" valueType="num">
                                      <p:cBhvr>
                                        <p:cTn id="69" dur="500" fill="hold"/>
                                        <p:tgtEl>
                                          <p:spTgt spid="158"/>
                                        </p:tgtEl>
                                        <p:attrNameLst>
                                          <p:attrName>ppt_h</p:attrName>
                                        </p:attrNameLst>
                                      </p:cBhvr>
                                      <p:tavLst>
                                        <p:tav tm="0">
                                          <p:val>
                                            <p:fltVal val="0"/>
                                          </p:val>
                                        </p:tav>
                                        <p:tav tm="100000">
                                          <p:val>
                                            <p:strVal val="#ppt_h"/>
                                          </p:val>
                                        </p:tav>
                                      </p:tavLst>
                                    </p:anim>
                                    <p:animEffect transition="in" filter="fade">
                                      <p:cBhvr>
                                        <p:cTn id="70" dur="500"/>
                                        <p:tgtEl>
                                          <p:spTgt spid="158"/>
                                        </p:tgtEl>
                                      </p:cBhvr>
                                    </p:animEffect>
                                  </p:childTnLst>
                                </p:cTn>
                              </p:par>
                            </p:childTnLst>
                          </p:cTn>
                        </p:par>
                        <p:par>
                          <p:cTn id="71" fill="hold">
                            <p:stCondLst>
                              <p:cond delay="2000"/>
                            </p:stCondLst>
                            <p:childTnLst>
                              <p:par>
                                <p:cTn id="72" presetID="42" presetClass="entr" presetSubtype="0" fill="hold" nodeType="afterEffect">
                                  <p:stCondLst>
                                    <p:cond delay="0"/>
                                  </p:stCondLst>
                                  <p:childTnLst>
                                    <p:set>
                                      <p:cBhvr>
                                        <p:cTn id="73" dur="1" fill="hold">
                                          <p:stCondLst>
                                            <p:cond delay="0"/>
                                          </p:stCondLst>
                                        </p:cTn>
                                        <p:tgtEl>
                                          <p:spTgt spid="160"/>
                                        </p:tgtEl>
                                        <p:attrNameLst>
                                          <p:attrName>style.visibility</p:attrName>
                                        </p:attrNameLst>
                                      </p:cBhvr>
                                      <p:to>
                                        <p:strVal val="visible"/>
                                      </p:to>
                                    </p:set>
                                    <p:animEffect transition="in" filter="fade">
                                      <p:cBhvr>
                                        <p:cTn id="74" dur="1000"/>
                                        <p:tgtEl>
                                          <p:spTgt spid="160"/>
                                        </p:tgtEl>
                                      </p:cBhvr>
                                    </p:animEffect>
                                    <p:anim calcmode="lin" valueType="num">
                                      <p:cBhvr>
                                        <p:cTn id="75" dur="1000" fill="hold"/>
                                        <p:tgtEl>
                                          <p:spTgt spid="160"/>
                                        </p:tgtEl>
                                        <p:attrNameLst>
                                          <p:attrName>ppt_x</p:attrName>
                                        </p:attrNameLst>
                                      </p:cBhvr>
                                      <p:tavLst>
                                        <p:tav tm="0">
                                          <p:val>
                                            <p:strVal val="#ppt_x"/>
                                          </p:val>
                                        </p:tav>
                                        <p:tav tm="100000">
                                          <p:val>
                                            <p:strVal val="#ppt_x"/>
                                          </p:val>
                                        </p:tav>
                                      </p:tavLst>
                                    </p:anim>
                                    <p:anim calcmode="lin" valueType="num">
                                      <p:cBhvr>
                                        <p:cTn id="76" dur="1000" fill="hold"/>
                                        <p:tgtEl>
                                          <p:spTgt spid="160"/>
                                        </p:tgtEl>
                                        <p:attrNameLst>
                                          <p:attrName>ppt_y</p:attrName>
                                        </p:attrNameLst>
                                      </p:cBhvr>
                                      <p:tavLst>
                                        <p:tav tm="0">
                                          <p:val>
                                            <p:strVal val="#ppt_y+.1"/>
                                          </p:val>
                                        </p:tav>
                                        <p:tav tm="100000">
                                          <p:val>
                                            <p:strVal val="#ppt_y"/>
                                          </p:val>
                                        </p:tav>
                                      </p:tavLst>
                                    </p:anim>
                                  </p:childTnLst>
                                </p:cTn>
                              </p:par>
                            </p:childTnLst>
                          </p:cTn>
                        </p:par>
                        <p:par>
                          <p:cTn id="77" fill="hold">
                            <p:stCondLst>
                              <p:cond delay="3000"/>
                            </p:stCondLst>
                            <p:childTnLst>
                              <p:par>
                                <p:cTn id="78" presetID="2" presetClass="entr" presetSubtype="4"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241"/>
                                        </p:tgtEl>
                                        <p:attrNameLst>
                                          <p:attrName>style.visibility</p:attrName>
                                        </p:attrNameLst>
                                      </p:cBhvr>
                                      <p:to>
                                        <p:strVal val="visible"/>
                                      </p:to>
                                    </p:set>
                                    <p:animEffect transition="in" filter="wheel(1)">
                                      <p:cBhvr>
                                        <p:cTn id="86" dur="2000"/>
                                        <p:tgtEl>
                                          <p:spTgt spid="2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3"/>
                                        </p:tgtEl>
                                        <p:attrNameLst>
                                          <p:attrName>style.visibility</p:attrName>
                                        </p:attrNameLst>
                                      </p:cBhvr>
                                      <p:to>
                                        <p:strVal val="visible"/>
                                      </p:to>
                                    </p:set>
                                    <p:animEffect transition="in" filter="fade">
                                      <p:cBhvr>
                                        <p:cTn id="89" dur="500"/>
                                        <p:tgtEl>
                                          <p:spTgt spid="30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02"/>
                                        </p:tgtEl>
                                        <p:attrNameLst>
                                          <p:attrName>style.visibility</p:attrName>
                                        </p:attrNameLst>
                                      </p:cBhvr>
                                      <p:to>
                                        <p:strVal val="visible"/>
                                      </p:to>
                                    </p:set>
                                    <p:anim calcmode="lin" valueType="num">
                                      <p:cBhvr>
                                        <p:cTn id="92" dur="500" fill="hold"/>
                                        <p:tgtEl>
                                          <p:spTgt spid="302"/>
                                        </p:tgtEl>
                                        <p:attrNameLst>
                                          <p:attrName>ppt_w</p:attrName>
                                        </p:attrNameLst>
                                      </p:cBhvr>
                                      <p:tavLst>
                                        <p:tav tm="0">
                                          <p:val>
                                            <p:fltVal val="0"/>
                                          </p:val>
                                        </p:tav>
                                        <p:tav tm="100000">
                                          <p:val>
                                            <p:strVal val="#ppt_w"/>
                                          </p:val>
                                        </p:tav>
                                      </p:tavLst>
                                    </p:anim>
                                    <p:anim calcmode="lin" valueType="num">
                                      <p:cBhvr>
                                        <p:cTn id="93" dur="500" fill="hold"/>
                                        <p:tgtEl>
                                          <p:spTgt spid="302"/>
                                        </p:tgtEl>
                                        <p:attrNameLst>
                                          <p:attrName>ppt_h</p:attrName>
                                        </p:attrNameLst>
                                      </p:cBhvr>
                                      <p:tavLst>
                                        <p:tav tm="0">
                                          <p:val>
                                            <p:fltVal val="0"/>
                                          </p:val>
                                        </p:tav>
                                        <p:tav tm="100000">
                                          <p:val>
                                            <p:strVal val="#ppt_h"/>
                                          </p:val>
                                        </p:tav>
                                      </p:tavLst>
                                    </p:anim>
                                    <p:animEffect transition="in" filter="fade">
                                      <p:cBhvr>
                                        <p:cTn id="94" dur="500"/>
                                        <p:tgtEl>
                                          <p:spTgt spid="302"/>
                                        </p:tgtEl>
                                      </p:cBhvr>
                                    </p:animEffect>
                                  </p:childTnLst>
                                </p:cTn>
                              </p:par>
                            </p:childTnLst>
                          </p:cTn>
                        </p:par>
                        <p:par>
                          <p:cTn id="95" fill="hold">
                            <p:stCondLst>
                              <p:cond delay="2000"/>
                            </p:stCondLst>
                            <p:childTnLst>
                              <p:par>
                                <p:cTn id="96" presetID="42" presetClass="entr" presetSubtype="0" fill="hold" nodeType="afterEffect">
                                  <p:stCondLst>
                                    <p:cond delay="0"/>
                                  </p:stCondLst>
                                  <p:childTnLst>
                                    <p:set>
                                      <p:cBhvr>
                                        <p:cTn id="97" dur="1" fill="hold">
                                          <p:stCondLst>
                                            <p:cond delay="0"/>
                                          </p:stCondLst>
                                        </p:cTn>
                                        <p:tgtEl>
                                          <p:spTgt spid="304"/>
                                        </p:tgtEl>
                                        <p:attrNameLst>
                                          <p:attrName>style.visibility</p:attrName>
                                        </p:attrNameLst>
                                      </p:cBhvr>
                                      <p:to>
                                        <p:strVal val="visible"/>
                                      </p:to>
                                    </p:set>
                                    <p:animEffect transition="in" filter="fade">
                                      <p:cBhvr>
                                        <p:cTn id="98" dur="1000"/>
                                        <p:tgtEl>
                                          <p:spTgt spid="304"/>
                                        </p:tgtEl>
                                      </p:cBhvr>
                                    </p:animEffect>
                                    <p:anim calcmode="lin" valueType="num">
                                      <p:cBhvr>
                                        <p:cTn id="99" dur="1000" fill="hold"/>
                                        <p:tgtEl>
                                          <p:spTgt spid="304"/>
                                        </p:tgtEl>
                                        <p:attrNameLst>
                                          <p:attrName>ppt_x</p:attrName>
                                        </p:attrNameLst>
                                      </p:cBhvr>
                                      <p:tavLst>
                                        <p:tav tm="0">
                                          <p:val>
                                            <p:strVal val="#ppt_x"/>
                                          </p:val>
                                        </p:tav>
                                        <p:tav tm="100000">
                                          <p:val>
                                            <p:strVal val="#ppt_x"/>
                                          </p:val>
                                        </p:tav>
                                      </p:tavLst>
                                    </p:anim>
                                    <p:anim calcmode="lin" valueType="num">
                                      <p:cBhvr>
                                        <p:cTn id="100" dur="1000" fill="hold"/>
                                        <p:tgtEl>
                                          <p:spTgt spid="304"/>
                                        </p:tgtEl>
                                        <p:attrNameLst>
                                          <p:attrName>ppt_y</p:attrName>
                                        </p:attrNameLst>
                                      </p:cBhvr>
                                      <p:tavLst>
                                        <p:tav tm="0">
                                          <p:val>
                                            <p:strVal val="#ppt_y+.1"/>
                                          </p:val>
                                        </p:tav>
                                        <p:tav tm="100000">
                                          <p:val>
                                            <p:strVal val="#ppt_y"/>
                                          </p:val>
                                        </p:tav>
                                      </p:tavLst>
                                    </p:anim>
                                  </p:childTnLst>
                                </p:cTn>
                              </p:par>
                            </p:childTnLst>
                          </p:cTn>
                        </p:par>
                        <p:par>
                          <p:cTn id="101" fill="hold">
                            <p:stCondLst>
                              <p:cond delay="3000"/>
                            </p:stCondLst>
                            <p:childTnLst>
                              <p:par>
                                <p:cTn id="102" presetID="2" presetClass="entr" presetSubtype="4" fill="hold"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additive="base">
                                        <p:cTn id="104" dur="500" fill="hold"/>
                                        <p:tgtEl>
                                          <p:spTgt spid="5"/>
                                        </p:tgtEl>
                                        <p:attrNameLst>
                                          <p:attrName>ppt_x</p:attrName>
                                        </p:attrNameLst>
                                      </p:cBhvr>
                                      <p:tavLst>
                                        <p:tav tm="0">
                                          <p:val>
                                            <p:strVal val="#ppt_x"/>
                                          </p:val>
                                        </p:tav>
                                        <p:tav tm="100000">
                                          <p:val>
                                            <p:strVal val="#ppt_x"/>
                                          </p:val>
                                        </p:tav>
                                      </p:tavLst>
                                    </p:anim>
                                    <p:anim calcmode="lin" valueType="num">
                                      <p:cBhvr additive="base">
                                        <p:cTn id="10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43" grpId="0">
        <p:bldAsOne/>
      </p:bldGraphic>
      <p:bldP spid="144" grpId="0" animBg="1"/>
      <p:bldP spid="145" grpId="0"/>
      <p:bldGraphic spid="150" grpId="0">
        <p:bldAsOne/>
      </p:bldGraphic>
      <p:bldP spid="151" grpId="0" animBg="1"/>
      <p:bldP spid="152" grpId="0"/>
      <p:bldGraphic spid="157" grpId="0">
        <p:bldAsOne/>
      </p:bldGraphic>
      <p:bldP spid="158" grpId="0" animBg="1"/>
      <p:bldP spid="159" grpId="0"/>
      <p:bldGraphic spid="241" grpId="0">
        <p:bldAsOne/>
      </p:bldGraphic>
      <p:bldP spid="302" grpId="0" animBg="1"/>
      <p:bldP spid="3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2003828" y="5813824"/>
            <a:ext cx="56435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 name="Rectangle 12"/>
          <p:cNvSpPr/>
          <p:nvPr/>
        </p:nvSpPr>
        <p:spPr>
          <a:xfrm rot="16200000">
            <a:off x="3527828" y="5813823"/>
            <a:ext cx="564351"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4" name="Rectangle 13"/>
          <p:cNvSpPr/>
          <p:nvPr/>
        </p:nvSpPr>
        <p:spPr>
          <a:xfrm rot="16200000">
            <a:off x="5051827" y="5813822"/>
            <a:ext cx="564353"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 name="Rectangle 14"/>
          <p:cNvSpPr/>
          <p:nvPr/>
        </p:nvSpPr>
        <p:spPr>
          <a:xfrm rot="16200000">
            <a:off x="6575824" y="5813821"/>
            <a:ext cx="564356"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 name="Rectangle 15"/>
          <p:cNvSpPr/>
          <p:nvPr/>
        </p:nvSpPr>
        <p:spPr>
          <a:xfrm rot="16200000">
            <a:off x="8099828" y="5813824"/>
            <a:ext cx="564351"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ectangle 16"/>
          <p:cNvSpPr/>
          <p:nvPr/>
        </p:nvSpPr>
        <p:spPr>
          <a:xfrm rot="16200000">
            <a:off x="479824" y="5813821"/>
            <a:ext cx="564356"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8" name="Group 17"/>
          <p:cNvGrpSpPr/>
          <p:nvPr/>
        </p:nvGrpSpPr>
        <p:grpSpPr>
          <a:xfrm>
            <a:off x="5" y="6766962"/>
            <a:ext cx="9143999" cy="100754"/>
            <a:chOff x="2" y="2110197"/>
            <a:chExt cx="12191999" cy="134339"/>
          </a:xfrm>
        </p:grpSpPr>
        <p:sp>
          <p:nvSpPr>
            <p:cNvPr id="19" name="Rectangle 18"/>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ectangle 19"/>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1" name="Rectangle 20"/>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Rectangle 21"/>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3" name="Rectangle 22"/>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4" name="Rectangle 23"/>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40" name="TextBox 39"/>
          <p:cNvSpPr txBox="1"/>
          <p:nvPr/>
        </p:nvSpPr>
        <p:spPr>
          <a:xfrm>
            <a:off x="1936516" y="2586668"/>
            <a:ext cx="5270995" cy="646331"/>
          </a:xfrm>
          <a:prstGeom prst="rect">
            <a:avLst/>
          </a:prstGeom>
          <a:noFill/>
        </p:spPr>
        <p:txBody>
          <a:bodyPr wrap="none" rtlCol="0">
            <a:spAutoFit/>
          </a:bodyPr>
          <a:lstStyle/>
          <a:p>
            <a:pPr algn="ctr"/>
            <a:r>
              <a:rPr lang="fr-FR" sz="3600" b="1" dirty="0" smtClean="0">
                <a:latin typeface="Viner Hand ITC" panose="03070502030502020203" pitchFamily="66" charset="0"/>
              </a:rPr>
              <a:t>Le Déroulement de stage</a:t>
            </a:r>
            <a:endParaRPr lang="id-ID" sz="3600" b="1" dirty="0">
              <a:latin typeface="Viner Hand ITC" panose="03070502030502020203" pitchFamily="66" charset="0"/>
            </a:endParaRPr>
          </a:p>
        </p:txBody>
      </p:sp>
      <p:cxnSp>
        <p:nvCxnSpPr>
          <p:cNvPr id="42" name="Straight Connector 41"/>
          <p:cNvCxnSpPr/>
          <p:nvPr/>
        </p:nvCxnSpPr>
        <p:spPr>
          <a:xfrm>
            <a:off x="2772003" y="3294554"/>
            <a:ext cx="360000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11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anim calcmode="lin" valueType="num">
                                      <p:cBhvr>
                                        <p:cTn id="12" dur="200" fill="hold"/>
                                        <p:tgtEl>
                                          <p:spTgt spid="17"/>
                                        </p:tgtEl>
                                        <p:attrNameLst>
                                          <p:attrName>ppt_x</p:attrName>
                                        </p:attrNameLst>
                                      </p:cBhvr>
                                      <p:tavLst>
                                        <p:tav tm="0">
                                          <p:val>
                                            <p:strVal val="#ppt_x"/>
                                          </p:val>
                                        </p:tav>
                                        <p:tav tm="100000">
                                          <p:val>
                                            <p:strVal val="#ppt_x"/>
                                          </p:val>
                                        </p:tav>
                                      </p:tavLst>
                                    </p:anim>
                                    <p:anim calcmode="lin" valueType="num">
                                      <p:cBhvr>
                                        <p:cTn id="13" dur="2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7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
                                        <p:tgtEl>
                                          <p:spTgt spid="12"/>
                                        </p:tgtEl>
                                      </p:cBhvr>
                                    </p:animEffect>
                                    <p:anim calcmode="lin" valueType="num">
                                      <p:cBhvr>
                                        <p:cTn id="18" dur="200" fill="hold"/>
                                        <p:tgtEl>
                                          <p:spTgt spid="12"/>
                                        </p:tgtEl>
                                        <p:attrNameLst>
                                          <p:attrName>ppt_x</p:attrName>
                                        </p:attrNameLst>
                                      </p:cBhvr>
                                      <p:tavLst>
                                        <p:tav tm="0">
                                          <p:val>
                                            <p:strVal val="#ppt_x"/>
                                          </p:val>
                                        </p:tav>
                                        <p:tav tm="100000">
                                          <p:val>
                                            <p:strVal val="#ppt_x"/>
                                          </p:val>
                                        </p:tav>
                                      </p:tavLst>
                                    </p:anim>
                                    <p:anim calcmode="lin" valueType="num">
                                      <p:cBhvr>
                                        <p:cTn id="19" dur="2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anim calcmode="lin" valueType="num">
                                      <p:cBhvr>
                                        <p:cTn id="24" dur="200" fill="hold"/>
                                        <p:tgtEl>
                                          <p:spTgt spid="13"/>
                                        </p:tgtEl>
                                        <p:attrNameLst>
                                          <p:attrName>ppt_x</p:attrName>
                                        </p:attrNameLst>
                                      </p:cBhvr>
                                      <p:tavLst>
                                        <p:tav tm="0">
                                          <p:val>
                                            <p:strVal val="#ppt_x"/>
                                          </p:val>
                                        </p:tav>
                                        <p:tav tm="100000">
                                          <p:val>
                                            <p:strVal val="#ppt_x"/>
                                          </p:val>
                                        </p:tav>
                                      </p:tavLst>
                                    </p:anim>
                                    <p:anim calcmode="lin" valueType="num">
                                      <p:cBhvr>
                                        <p:cTn id="25" dur="2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anim calcmode="lin" valueType="num">
                                      <p:cBhvr>
                                        <p:cTn id="30" dur="200" fill="hold"/>
                                        <p:tgtEl>
                                          <p:spTgt spid="14"/>
                                        </p:tgtEl>
                                        <p:attrNameLst>
                                          <p:attrName>ppt_x</p:attrName>
                                        </p:attrNameLst>
                                      </p:cBhvr>
                                      <p:tavLst>
                                        <p:tav tm="0">
                                          <p:val>
                                            <p:strVal val="#ppt_x"/>
                                          </p:val>
                                        </p:tav>
                                        <p:tav tm="100000">
                                          <p:val>
                                            <p:strVal val="#ppt_x"/>
                                          </p:val>
                                        </p:tav>
                                      </p:tavLst>
                                    </p:anim>
                                    <p:anim calcmode="lin" valueType="num">
                                      <p:cBhvr>
                                        <p:cTn id="31" dur="2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1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anim calcmode="lin" valueType="num">
                                      <p:cBhvr>
                                        <p:cTn id="36" dur="200" fill="hold"/>
                                        <p:tgtEl>
                                          <p:spTgt spid="15"/>
                                        </p:tgtEl>
                                        <p:attrNameLst>
                                          <p:attrName>ppt_x</p:attrName>
                                        </p:attrNameLst>
                                      </p:cBhvr>
                                      <p:tavLst>
                                        <p:tav tm="0">
                                          <p:val>
                                            <p:strVal val="#ppt_x"/>
                                          </p:val>
                                        </p:tav>
                                        <p:tav tm="100000">
                                          <p:val>
                                            <p:strVal val="#ppt_x"/>
                                          </p:val>
                                        </p:tav>
                                      </p:tavLst>
                                    </p:anim>
                                    <p:anim calcmode="lin" valueType="num">
                                      <p:cBhvr>
                                        <p:cTn id="37" dur="2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
                                        <p:tgtEl>
                                          <p:spTgt spid="16"/>
                                        </p:tgtEl>
                                      </p:cBhvr>
                                    </p:animEffect>
                                    <p:anim calcmode="lin" valueType="num">
                                      <p:cBhvr>
                                        <p:cTn id="42" dur="200" fill="hold"/>
                                        <p:tgtEl>
                                          <p:spTgt spid="16"/>
                                        </p:tgtEl>
                                        <p:attrNameLst>
                                          <p:attrName>ppt_x</p:attrName>
                                        </p:attrNameLst>
                                      </p:cBhvr>
                                      <p:tavLst>
                                        <p:tav tm="0">
                                          <p:val>
                                            <p:strVal val="#ppt_x"/>
                                          </p:val>
                                        </p:tav>
                                        <p:tav tm="100000">
                                          <p:val>
                                            <p:strVal val="#ppt_x"/>
                                          </p:val>
                                        </p:tav>
                                      </p:tavLst>
                                    </p:anim>
                                    <p:anim calcmode="lin" valueType="num">
                                      <p:cBhvr>
                                        <p:cTn id="43" dur="2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1700"/>
                            </p:stCondLst>
                            <p:childTnLst>
                              <p:par>
                                <p:cTn id="45" presetID="16" presetClass="entr" presetSubtype="37"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outVertical)">
                                      <p:cBhvr>
                                        <p:cTn id="47" dur="200"/>
                                        <p:tgtEl>
                                          <p:spTgt spid="4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40" grpId="0"/>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14067</TotalTime>
  <Words>4112</Words>
  <Application>Microsoft Office PowerPoint</Application>
  <PresentationFormat>Affichage à l'écran (4:3)</PresentationFormat>
  <Paragraphs>698</Paragraphs>
  <Slides>60</Slides>
  <Notes>51</Notes>
  <HiddenSlides>0</HiddenSlides>
  <MMClips>1</MMClips>
  <ScaleCrop>false</ScaleCrop>
  <HeadingPairs>
    <vt:vector size="6" baseType="variant">
      <vt:variant>
        <vt:lpstr>Polices utilisées</vt:lpstr>
      </vt:variant>
      <vt:variant>
        <vt:i4>14</vt:i4>
      </vt:variant>
      <vt:variant>
        <vt:lpstr>Thème</vt:lpstr>
      </vt:variant>
      <vt:variant>
        <vt:i4>2</vt:i4>
      </vt:variant>
      <vt:variant>
        <vt:lpstr>Titres des diapositives</vt:lpstr>
      </vt:variant>
      <vt:variant>
        <vt:i4>60</vt:i4>
      </vt:variant>
    </vt:vector>
  </HeadingPairs>
  <TitlesOfParts>
    <vt:vector size="76" baseType="lpstr">
      <vt:lpstr>맑은 고딕</vt:lpstr>
      <vt:lpstr>Arial</vt:lpstr>
      <vt:lpstr>Calibri</vt:lpstr>
      <vt:lpstr>Calibri Light</vt:lpstr>
      <vt:lpstr>Cambria Math</vt:lpstr>
      <vt:lpstr>Footlight MT Light</vt:lpstr>
      <vt:lpstr>Georgia</vt:lpstr>
      <vt:lpstr>MS Mincho</vt:lpstr>
      <vt:lpstr>Open Sans</vt:lpstr>
      <vt:lpstr>Raavi</vt:lpstr>
      <vt:lpstr>Times New Roman</vt:lpstr>
      <vt:lpstr>Trebuchet MS</vt:lpstr>
      <vt:lpstr>Viner Hand ITC</vt:lpstr>
      <vt:lpstr>Wingdings</vt:lpstr>
      <vt:lpstr>Office Theme</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MediaStudio</cp:lastModifiedBy>
  <cp:revision>1288</cp:revision>
  <dcterms:created xsi:type="dcterms:W3CDTF">2014-09-15T07:14:39Z</dcterms:created>
  <dcterms:modified xsi:type="dcterms:W3CDTF">2019-07-01T13:27:13Z</dcterms:modified>
</cp:coreProperties>
</file>